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48" r:id="rId2"/>
    <p:sldMasterId id="2147483661" r:id="rId3"/>
    <p:sldMasterId id="2147483665" r:id="rId4"/>
  </p:sldMasterIdLst>
  <p:sldIdLst>
    <p:sldId id="257" r:id="rId5"/>
    <p:sldId id="278" r:id="rId6"/>
    <p:sldId id="258" r:id="rId7"/>
    <p:sldId id="261" r:id="rId8"/>
    <p:sldId id="262" r:id="rId9"/>
    <p:sldId id="266" r:id="rId10"/>
    <p:sldId id="279" r:id="rId11"/>
    <p:sldId id="265" r:id="rId12"/>
    <p:sldId id="280" r:id="rId13"/>
    <p:sldId id="281" r:id="rId14"/>
    <p:sldId id="282" r:id="rId15"/>
    <p:sldId id="283" r:id="rId16"/>
    <p:sldId id="284" r:id="rId17"/>
    <p:sldId id="270" r:id="rId18"/>
    <p:sldId id="269" r:id="rId19"/>
    <p:sldId id="271" r:id="rId20"/>
    <p:sldId id="272" r:id="rId21"/>
    <p:sldId id="268" r:id="rId22"/>
    <p:sldId id="285" r:id="rId23"/>
    <p:sldId id="286" r:id="rId24"/>
    <p:sldId id="287" r:id="rId25"/>
    <p:sldId id="288" r:id="rId26"/>
    <p:sldId id="289" r:id="rId27"/>
    <p:sldId id="25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41F"/>
    <a:srgbClr val="1157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327"/>
  </p:normalViewPr>
  <p:slideViewPr>
    <p:cSldViewPr snapToGrid="0" snapToObjects="1">
      <p:cViewPr varScale="1">
        <p:scale>
          <a:sx n="110" d="100"/>
          <a:sy n="110" d="100"/>
        </p:scale>
        <p:origin x="6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with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0A12-4281-3148-929F-E1987EBF08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6140" y="3200400"/>
            <a:ext cx="10519719" cy="1828800"/>
          </a:xfrm>
        </p:spPr>
        <p:txBody>
          <a:bodyPr anchor="ctr">
            <a:normAutofit/>
          </a:bodyPr>
          <a:lstStyle>
            <a:lvl1pPr algn="ctr">
              <a:defRPr sz="44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Add Presentation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99535E-4F1B-2B4A-99D0-7D23A2653B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6140" y="5490664"/>
            <a:ext cx="10519718" cy="105841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400">
                <a:solidFill>
                  <a:srgbClr val="F694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 Here</a:t>
            </a:r>
          </a:p>
          <a:p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91320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6273D-4579-6B48-84A6-610C8D7576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Topic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1B71C-1414-4344-BE9A-4E5AB22248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Supporting info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BA34D-8BD6-7B4E-901E-37B5C80DC54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Subtopic goes here.</a:t>
            </a:r>
          </a:p>
        </p:txBody>
      </p:sp>
    </p:spTree>
    <p:extLst>
      <p:ext uri="{BB962C8B-B14F-4D97-AF65-F5344CB8AC3E}">
        <p14:creationId xmlns:p14="http://schemas.microsoft.com/office/powerpoint/2010/main" val="313017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A362D-8175-DD49-A168-0502388E8F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Topic Goes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4E1B8F-0647-594C-B682-05977D5B15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CB84CC-AAAA-E748-9A78-C4C9DD0F22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Supporting info goes here.</a:t>
            </a:r>
          </a:p>
        </p:txBody>
      </p:sp>
    </p:spTree>
    <p:extLst>
      <p:ext uri="{BB962C8B-B14F-4D97-AF65-F5344CB8AC3E}">
        <p14:creationId xmlns:p14="http://schemas.microsoft.com/office/powerpoint/2010/main" val="45134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no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0A12-4281-3148-929F-E1987EBF08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6140" y="2057400"/>
            <a:ext cx="10519719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 b="0">
                <a:solidFill>
                  <a:srgbClr val="F6941F"/>
                </a:solidFill>
              </a:defRPr>
            </a:lvl1pPr>
          </a:lstStyle>
          <a:p>
            <a:r>
              <a:rPr lang="en-US" dirty="0"/>
              <a:t>Section 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347909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no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50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with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0A12-4281-3148-929F-E1987EBF08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6140" y="1043609"/>
            <a:ext cx="10519719" cy="1828800"/>
          </a:xfrm>
        </p:spPr>
        <p:txBody>
          <a:bodyPr anchor="ctr">
            <a:normAutofit/>
          </a:bodyPr>
          <a:lstStyle>
            <a:lvl1pPr algn="ctr">
              <a:defRPr sz="44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99535E-4F1B-2B4A-99D0-7D23A2653B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6140" y="3333873"/>
            <a:ext cx="10519718" cy="105841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400">
                <a:solidFill>
                  <a:srgbClr val="F694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Additional information here.</a:t>
            </a:r>
          </a:p>
        </p:txBody>
      </p:sp>
    </p:spTree>
    <p:extLst>
      <p:ext uri="{BB962C8B-B14F-4D97-AF65-F5344CB8AC3E}">
        <p14:creationId xmlns:p14="http://schemas.microsoft.com/office/powerpoint/2010/main" val="118041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no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0A12-4281-3148-929F-E1987EBF08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6140" y="1282148"/>
            <a:ext cx="10519719" cy="2743200"/>
          </a:xfrm>
        </p:spPr>
        <p:txBody>
          <a:bodyPr anchor="ctr">
            <a:normAutofit/>
          </a:bodyPr>
          <a:lstStyle>
            <a:lvl1pPr algn="ctr">
              <a:defRPr sz="44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4759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no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15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no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0A12-4281-3148-929F-E1987EBF08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6140" y="3200400"/>
            <a:ext cx="10519719" cy="2743200"/>
          </a:xfrm>
        </p:spPr>
        <p:txBody>
          <a:bodyPr anchor="ctr">
            <a:normAutofit/>
          </a:bodyPr>
          <a:lstStyle>
            <a:lvl1pPr algn="ctr">
              <a:defRPr sz="44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Add 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62997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83F0A-C91C-DF42-8392-2EEE75A133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C5E1C-B105-0F49-A6C6-1C4F8120FE4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Supporting info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283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75CD8-92E6-4E4C-A9ED-60997ACD78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4DA1E-E118-7347-90CE-2FEA4D5526C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Supporting info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91474E-95C5-A941-B049-6B253312863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Supporting info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99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102A6-8129-8A42-AE30-B8800232CD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256" y="1041400"/>
            <a:ext cx="10969487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Topic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A41C35-DA28-DC40-8D13-E0E6E7ED17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256" y="3521075"/>
            <a:ext cx="10969487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Supporting info goes here.</a:t>
            </a:r>
          </a:p>
        </p:txBody>
      </p:sp>
    </p:spTree>
    <p:extLst>
      <p:ext uri="{BB962C8B-B14F-4D97-AF65-F5344CB8AC3E}">
        <p14:creationId xmlns:p14="http://schemas.microsoft.com/office/powerpoint/2010/main" val="95924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86D4-822F-6440-8820-D2F5AA7C1E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Topic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887203-5679-774E-8106-D39A68918F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Supporting info goes here.</a:t>
            </a:r>
          </a:p>
        </p:txBody>
      </p:sp>
    </p:spTree>
    <p:extLst>
      <p:ext uri="{BB962C8B-B14F-4D97-AF65-F5344CB8AC3E}">
        <p14:creationId xmlns:p14="http://schemas.microsoft.com/office/powerpoint/2010/main" val="390822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7FB54-DD7A-B840-BEE9-133B46091F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Topic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E187C-7D18-F043-8D7E-9174E1D205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First category goes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77AA01-5E3B-9947-94E9-8DBEBB24FB1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Supporting info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4926A0-D74B-7040-9576-08885A9CBC0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Second category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482541-84DE-0A4A-B452-4A72AA5D829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Supporting info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099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DCC42-4E0F-7245-80A3-DBFC040763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 Goes Here</a:t>
            </a:r>
          </a:p>
        </p:txBody>
      </p:sp>
    </p:spTree>
    <p:extLst>
      <p:ext uri="{BB962C8B-B14F-4D97-AF65-F5344CB8AC3E}">
        <p14:creationId xmlns:p14="http://schemas.microsoft.com/office/powerpoint/2010/main" val="132871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49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jp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43811D2F-26DE-CC49-AE0B-7C2E4752E0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EDE71F-BD04-B443-9A7D-D1BC754D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7959"/>
            <a:ext cx="10515600" cy="2745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Add 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48692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ED28DF-B9B5-4240-B469-CE97AD99E53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D04139-7363-BE49-B955-130A8C2FF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45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Topic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4F40F-5806-B842-B69A-01A556490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1507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Supporting info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76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49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6941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rgbClr val="1157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811D2F-26DE-CC49-AE0B-7C2E4752E0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EDE71F-BD04-B443-9A7D-D1BC754D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6088"/>
            <a:ext cx="10515600" cy="2745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Section 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296870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6941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811D2F-26DE-CC49-AE0B-7C2E4752E04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EDE71F-BD04-B443-9A7D-D1BC754D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9525"/>
            <a:ext cx="10515600" cy="2745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1551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parkingservices@uthsc.edu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uthsc.t2hosted.com/cmn/auth_ext.aspx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EDDBC-31B8-6247-AC66-3D9EC0C1FE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Parking Portal – What Can You Do</a:t>
            </a:r>
          </a:p>
        </p:txBody>
      </p:sp>
    </p:spTree>
    <p:extLst>
      <p:ext uri="{BB962C8B-B14F-4D97-AF65-F5344CB8AC3E}">
        <p14:creationId xmlns:p14="http://schemas.microsoft.com/office/powerpoint/2010/main" val="214456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Account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482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Edit your account info by clicking on edit</a:t>
            </a:r>
          </a:p>
          <a:p>
            <a:r>
              <a:rPr lang="en-US" dirty="0"/>
              <a:t>Remove account info by clicking on remove (you cannot remove the last entry of any area)</a:t>
            </a:r>
          </a:p>
          <a:p>
            <a:r>
              <a:rPr lang="en-US" dirty="0"/>
              <a:t>Transaction History, and Attachments aren’t areas that need to be populated or used.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29CBD6E-1608-49E0-8BFA-403E92EF70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4668" y="1511559"/>
            <a:ext cx="5442491" cy="4665404"/>
          </a:xfrm>
        </p:spPr>
      </p:pic>
    </p:spTree>
    <p:extLst>
      <p:ext uri="{BB962C8B-B14F-4D97-AF65-F5344CB8AC3E}">
        <p14:creationId xmlns:p14="http://schemas.microsoft.com/office/powerpoint/2010/main" val="114210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Vehicle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48200" cy="4351338"/>
          </a:xfrm>
        </p:spPr>
        <p:txBody>
          <a:bodyPr>
            <a:normAutofit/>
          </a:bodyPr>
          <a:lstStyle/>
          <a:p>
            <a:r>
              <a:rPr lang="en-US" dirty="0"/>
              <a:t>Click at Vehicles at top of screen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29CBD6E-1608-49E0-8BFA-403E92EF70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4668" y="1511559"/>
            <a:ext cx="5442491" cy="4665404"/>
          </a:xfrm>
        </p:spPr>
      </p:pic>
      <p:sp>
        <p:nvSpPr>
          <p:cNvPr id="4" name="Arrow: Up 3">
            <a:extLst>
              <a:ext uri="{FF2B5EF4-FFF2-40B4-BE49-F238E27FC236}">
                <a16:creationId xmlns:a16="http://schemas.microsoft.com/office/drawing/2014/main" id="{8DE3990D-9101-4A30-9E8E-2927A4D1FBCC}"/>
              </a:ext>
            </a:extLst>
          </p:cNvPr>
          <p:cNvSpPr/>
          <p:nvPr/>
        </p:nvSpPr>
        <p:spPr>
          <a:xfrm>
            <a:off x="7591266" y="1587000"/>
            <a:ext cx="1950098" cy="34263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 to update vehicles</a:t>
            </a:r>
          </a:p>
        </p:txBody>
      </p:sp>
    </p:spTree>
    <p:extLst>
      <p:ext uri="{BB962C8B-B14F-4D97-AF65-F5344CB8AC3E}">
        <p14:creationId xmlns:p14="http://schemas.microsoft.com/office/powerpoint/2010/main" val="380742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Vehicle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482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Click add a vehicle to add a new vehicle</a:t>
            </a:r>
          </a:p>
          <a:p>
            <a:r>
              <a:rPr lang="en-US" dirty="0"/>
              <a:t>If you need to remove a vehicle contact the parking office either by phone or email.</a:t>
            </a:r>
          </a:p>
          <a:p>
            <a:r>
              <a:rPr lang="en-US" dirty="0"/>
              <a:t>Bicycles are not used presently but saved for later utilization.  Button will generate another screen saying it doesn’t work.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111469E-A5B1-4760-8744-A39DE3C855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885144"/>
            <a:ext cx="5181600" cy="4232299"/>
          </a:xfrm>
        </p:spPr>
      </p:pic>
    </p:spTree>
    <p:extLst>
      <p:ext uri="{BB962C8B-B14F-4D97-AF65-F5344CB8AC3E}">
        <p14:creationId xmlns:p14="http://schemas.microsoft.com/office/powerpoint/2010/main" val="390238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Vehicle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48200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Enter or select information requested	.</a:t>
            </a:r>
          </a:p>
          <a:p>
            <a:pPr lvl="1"/>
            <a:r>
              <a:rPr lang="en-US" dirty="0"/>
              <a:t>Plate Number should have no spaces</a:t>
            </a:r>
          </a:p>
          <a:p>
            <a:pPr lvl="1"/>
            <a:r>
              <a:rPr lang="en-US" dirty="0"/>
              <a:t>Relationship to vehicle is 	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sz="2100" dirty="0"/>
              <a:t>Driver – you don’t own the	 	vehicle but use it.</a:t>
            </a:r>
          </a:p>
          <a:p>
            <a:pPr marL="914400" lvl="2" indent="0">
              <a:buNone/>
            </a:pPr>
            <a:r>
              <a:rPr lang="en-US" dirty="0"/>
              <a:t>Owner – you own and drive the vehicle.</a:t>
            </a:r>
          </a:p>
          <a:p>
            <a:pPr lvl="1"/>
            <a:r>
              <a:rPr lang="en-US" dirty="0"/>
              <a:t>State your plates are from</a:t>
            </a:r>
          </a:p>
          <a:p>
            <a:pPr lvl="1"/>
            <a:r>
              <a:rPr lang="en-US" dirty="0"/>
              <a:t>Year vehicle was made</a:t>
            </a:r>
          </a:p>
          <a:p>
            <a:pPr lvl="1"/>
            <a:r>
              <a:rPr lang="en-US" dirty="0"/>
              <a:t>Make – Toyota, Chevrolet, </a:t>
            </a:r>
            <a:r>
              <a:rPr lang="en-US" dirty="0" err="1"/>
              <a:t>mazda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Model – Camry, Camaro, MX5,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Color – red, yellow, purple,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Style – four door, truck, </a:t>
            </a:r>
            <a:r>
              <a:rPr lang="en-US" dirty="0" err="1"/>
              <a:t>suv</a:t>
            </a:r>
            <a:r>
              <a:rPr lang="en-US" dirty="0"/>
              <a:t>, two door</a:t>
            </a:r>
          </a:p>
          <a:p>
            <a:pPr lvl="1"/>
            <a:r>
              <a:rPr lang="en-US" dirty="0"/>
              <a:t>Once completed select next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D7E1039-B002-4F00-942A-6F94338EB8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90203" y="1551963"/>
            <a:ext cx="4545594" cy="4625000"/>
          </a:xfrm>
        </p:spPr>
      </p:pic>
    </p:spTree>
    <p:extLst>
      <p:ext uri="{BB962C8B-B14F-4D97-AF65-F5344CB8AC3E}">
        <p14:creationId xmlns:p14="http://schemas.microsoft.com/office/powerpoint/2010/main" val="128985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Yourself to a Waitlist/Check Waitlist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48200" cy="4351338"/>
          </a:xfrm>
        </p:spPr>
        <p:txBody>
          <a:bodyPr/>
          <a:lstStyle/>
          <a:p>
            <a:r>
              <a:rPr lang="en-US" dirty="0"/>
              <a:t>Agree to the waitlist conditions and click next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D5606B6-C54F-4B2C-BD2B-94CEE41140F3}"/>
              </a:ext>
            </a:extLst>
          </p:cNvPr>
          <p:cNvSpPr/>
          <p:nvPr/>
        </p:nvSpPr>
        <p:spPr>
          <a:xfrm>
            <a:off x="6663690" y="4253873"/>
            <a:ext cx="1497330" cy="992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A73957B-CE50-4001-A14E-4A95AB23FC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611630"/>
            <a:ext cx="5181600" cy="4138149"/>
          </a:xfrm>
        </p:spPr>
      </p:pic>
    </p:spTree>
    <p:extLst>
      <p:ext uri="{BB962C8B-B14F-4D97-AF65-F5344CB8AC3E}">
        <p14:creationId xmlns:p14="http://schemas.microsoft.com/office/powerpoint/2010/main" val="375098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Yourself to a Waitlist/Check Waitlist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Confirm/update your address</a:t>
            </a:r>
          </a:p>
          <a:p>
            <a:r>
              <a:rPr lang="en-US" dirty="0"/>
              <a:t>Click Next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D5606B6-C54F-4B2C-BD2B-94CEE41140F3}"/>
              </a:ext>
            </a:extLst>
          </p:cNvPr>
          <p:cNvSpPr/>
          <p:nvPr/>
        </p:nvSpPr>
        <p:spPr>
          <a:xfrm>
            <a:off x="6663690" y="4253873"/>
            <a:ext cx="1497330" cy="992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D6A743E-2FF5-49C0-8EED-21674CB1CB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91870" y="1825625"/>
            <a:ext cx="4942260" cy="4351338"/>
          </a:xfrm>
        </p:spPr>
      </p:pic>
    </p:spTree>
    <p:extLst>
      <p:ext uri="{BB962C8B-B14F-4D97-AF65-F5344CB8AC3E}">
        <p14:creationId xmlns:p14="http://schemas.microsoft.com/office/powerpoint/2010/main" val="18047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Yourself to a Waitlist/Check Waitlist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Click Add on the Waitlist you want to be added to</a:t>
            </a:r>
          </a:p>
          <a:p>
            <a:pPr lvl="1"/>
            <a:r>
              <a:rPr lang="en-US" dirty="0"/>
              <a:t>We will select E Lot Waitlist</a:t>
            </a:r>
          </a:p>
          <a:p>
            <a:pPr lvl="1"/>
            <a:r>
              <a:rPr lang="en-US" dirty="0"/>
              <a:t>After we are added it will add it to the current saved waitlist selections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D5606B6-C54F-4B2C-BD2B-94CEE41140F3}"/>
              </a:ext>
            </a:extLst>
          </p:cNvPr>
          <p:cNvSpPr/>
          <p:nvPr/>
        </p:nvSpPr>
        <p:spPr>
          <a:xfrm>
            <a:off x="6663690" y="4253873"/>
            <a:ext cx="1497330" cy="992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0FBA05CB-C89F-4CDE-9A70-5237DD95E1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49818" y="1825625"/>
            <a:ext cx="3826363" cy="4351338"/>
          </a:xfrm>
        </p:spPr>
      </p:pic>
    </p:spTree>
    <p:extLst>
      <p:ext uri="{BB962C8B-B14F-4D97-AF65-F5344CB8AC3E}">
        <p14:creationId xmlns:p14="http://schemas.microsoft.com/office/powerpoint/2010/main" val="203987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Yourself to a Waitlist/Check Waitlist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You can see you have been added</a:t>
            </a:r>
          </a:p>
          <a:p>
            <a:r>
              <a:rPr lang="en-US" dirty="0"/>
              <a:t>You can also see your position on the waitlist</a:t>
            </a:r>
          </a:p>
          <a:p>
            <a:r>
              <a:rPr lang="en-US" dirty="0"/>
              <a:t>Click delete button to remove yourself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6DEB0E2-B6FE-470B-ACB1-2AAE987EF3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63590" y="1268730"/>
            <a:ext cx="6092189" cy="4908233"/>
          </a:xfr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A31EAEDC-34B7-46B1-8B84-94D57CD75C54}"/>
              </a:ext>
            </a:extLst>
          </p:cNvPr>
          <p:cNvSpPr/>
          <p:nvPr/>
        </p:nvSpPr>
        <p:spPr>
          <a:xfrm rot="1312477">
            <a:off x="4440554" y="4467545"/>
            <a:ext cx="2846070" cy="17761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 are now on the E Lot waitlist and 61</a:t>
            </a:r>
            <a:r>
              <a:rPr lang="en-US" baseline="30000" dirty="0"/>
              <a:t>st</a:t>
            </a:r>
            <a:r>
              <a:rPr lang="en-US" dirty="0"/>
              <a:t> on the list</a:t>
            </a:r>
          </a:p>
        </p:txBody>
      </p:sp>
    </p:spTree>
    <p:extLst>
      <p:ext uri="{BB962C8B-B14F-4D97-AF65-F5344CB8AC3E}">
        <p14:creationId xmlns:p14="http://schemas.microsoft.com/office/powerpoint/2010/main" val="13685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Citations – View/Pay/Appeal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202430" cy="4351338"/>
          </a:xfrm>
        </p:spPr>
        <p:txBody>
          <a:bodyPr/>
          <a:lstStyle/>
          <a:p>
            <a:r>
              <a:rPr lang="en-US" dirty="0"/>
              <a:t>From the citations page you can appeal, pay and review the citations on your account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169586B-4007-431D-AFA9-774B829A8F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78513" y="1530220"/>
            <a:ext cx="5181600" cy="4432041"/>
          </a:xfrm>
        </p:spPr>
      </p:pic>
      <p:sp>
        <p:nvSpPr>
          <p:cNvPr id="13" name="Arrow: Up 12">
            <a:extLst>
              <a:ext uri="{FF2B5EF4-FFF2-40B4-BE49-F238E27FC236}">
                <a16:creationId xmlns:a16="http://schemas.microsoft.com/office/drawing/2014/main" id="{447D0311-4855-4C01-A1F1-48A4F9CEC21E}"/>
              </a:ext>
            </a:extLst>
          </p:cNvPr>
          <p:cNvSpPr/>
          <p:nvPr/>
        </p:nvSpPr>
        <p:spPr>
          <a:xfrm>
            <a:off x="6017318" y="1713028"/>
            <a:ext cx="2561795" cy="26425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citations to see list below</a:t>
            </a:r>
          </a:p>
        </p:txBody>
      </p:sp>
    </p:spTree>
    <p:extLst>
      <p:ext uri="{BB962C8B-B14F-4D97-AF65-F5344CB8AC3E}">
        <p14:creationId xmlns:p14="http://schemas.microsoft.com/office/powerpoint/2010/main" val="185141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Citations – View/Pay/Appeal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20243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To pay click add to basket</a:t>
            </a:r>
          </a:p>
          <a:p>
            <a:r>
              <a:rPr lang="en-US" dirty="0"/>
              <a:t>Then click on the shopping cart on the upper right and select pay now from the drop down. </a:t>
            </a:r>
          </a:p>
          <a:p>
            <a:r>
              <a:rPr lang="en-US" dirty="0"/>
              <a:t>That will take you to the payment page for payment by a credit card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169586B-4007-431D-AFA9-774B829A8F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78513" y="1530220"/>
            <a:ext cx="5181600" cy="4432041"/>
          </a:xfrm>
        </p:spPr>
      </p:pic>
    </p:spTree>
    <p:extLst>
      <p:ext uri="{BB962C8B-B14F-4D97-AF65-F5344CB8AC3E}">
        <p14:creationId xmlns:p14="http://schemas.microsoft.com/office/powerpoint/2010/main" val="161990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0"/>
            <a:ext cx="10515600" cy="951155"/>
          </a:xfrm>
        </p:spPr>
        <p:txBody>
          <a:bodyPr/>
          <a:lstStyle/>
          <a:p>
            <a:r>
              <a:rPr lang="en-US" dirty="0"/>
              <a:t>What can you do in the Parking Portal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1B0F44-53EE-4BCC-BBAC-6D3CF8C1C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8680"/>
            <a:ext cx="10515600" cy="5397735"/>
          </a:xfrm>
        </p:spPr>
        <p:txBody>
          <a:bodyPr/>
          <a:lstStyle/>
          <a:p>
            <a:r>
              <a:rPr lang="en-US" dirty="0"/>
              <a:t>View and Purchase Permits</a:t>
            </a:r>
          </a:p>
          <a:p>
            <a:pPr lvl="1"/>
            <a:r>
              <a:rPr lang="en-US" dirty="0"/>
              <a:t>Permits must be purchased on Student Account (Students) or by Payroll Deduction (Faculty Staff)</a:t>
            </a:r>
          </a:p>
          <a:p>
            <a:r>
              <a:rPr lang="en-US" dirty="0"/>
              <a:t>Update Account Information</a:t>
            </a:r>
          </a:p>
          <a:p>
            <a:pPr lvl="1"/>
            <a:r>
              <a:rPr lang="en-US" dirty="0"/>
              <a:t>Addresses – Work/Mailing/Permanent</a:t>
            </a:r>
          </a:p>
          <a:p>
            <a:pPr lvl="1"/>
            <a:r>
              <a:rPr lang="en-US" dirty="0"/>
              <a:t>Email Addresses – add personal</a:t>
            </a:r>
          </a:p>
          <a:p>
            <a:pPr lvl="1"/>
            <a:r>
              <a:rPr lang="en-US" dirty="0"/>
              <a:t>Phone Numbers – Work/Home/Cellular</a:t>
            </a:r>
          </a:p>
          <a:p>
            <a:pPr lvl="1"/>
            <a:r>
              <a:rPr lang="en-US" dirty="0"/>
              <a:t>Vehicles – Add/edit/update</a:t>
            </a:r>
          </a:p>
          <a:p>
            <a:r>
              <a:rPr lang="en-US" dirty="0"/>
              <a:t>Get on Waitlists/View where you are on the waitlist</a:t>
            </a:r>
          </a:p>
          <a:p>
            <a:r>
              <a:rPr lang="en-US" dirty="0"/>
              <a:t>View and Pay Citations (must be paid with Credit Card)</a:t>
            </a:r>
          </a:p>
        </p:txBody>
      </p:sp>
    </p:spTree>
    <p:extLst>
      <p:ext uri="{BB962C8B-B14F-4D97-AF65-F5344CB8AC3E}">
        <p14:creationId xmlns:p14="http://schemas.microsoft.com/office/powerpoint/2010/main" val="324506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Citations – View/Pay/Appeal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202430" cy="4351338"/>
          </a:xfrm>
        </p:spPr>
        <p:txBody>
          <a:bodyPr>
            <a:normAutofit/>
          </a:bodyPr>
          <a:lstStyle/>
          <a:p>
            <a:r>
              <a:rPr lang="en-US" dirty="0"/>
              <a:t>To appeal click on appeal</a:t>
            </a:r>
          </a:p>
          <a:p>
            <a:r>
              <a:rPr lang="en-US" dirty="0"/>
              <a:t>It will then ask for your plate number (from your vehicle or citation)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169586B-4007-431D-AFA9-774B829A8F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78513" y="1530220"/>
            <a:ext cx="5181600" cy="4432041"/>
          </a:xfrm>
        </p:spPr>
      </p:pic>
    </p:spTree>
    <p:extLst>
      <p:ext uri="{BB962C8B-B14F-4D97-AF65-F5344CB8AC3E}">
        <p14:creationId xmlns:p14="http://schemas.microsoft.com/office/powerpoint/2010/main" val="334853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Citations – View/Pay/Appeal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202430" cy="4351338"/>
          </a:xfrm>
        </p:spPr>
        <p:txBody>
          <a:bodyPr>
            <a:normAutofit/>
          </a:bodyPr>
          <a:lstStyle/>
          <a:p>
            <a:r>
              <a:rPr lang="en-US" dirty="0"/>
              <a:t>Agree to the statements above</a:t>
            </a:r>
          </a:p>
          <a:p>
            <a:r>
              <a:rPr lang="en-US" dirty="0"/>
              <a:t>Click next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88EEEE0-F06A-48FD-A51B-EC094DAE1C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2957" y="1825625"/>
            <a:ext cx="5040085" cy="4351338"/>
          </a:xfrm>
        </p:spPr>
      </p:pic>
    </p:spTree>
    <p:extLst>
      <p:ext uri="{BB962C8B-B14F-4D97-AF65-F5344CB8AC3E}">
        <p14:creationId xmlns:p14="http://schemas.microsoft.com/office/powerpoint/2010/main" val="47800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Citations – View/Pay/Appeal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202430" cy="4351338"/>
          </a:xfrm>
        </p:spPr>
        <p:txBody>
          <a:bodyPr>
            <a:normAutofit/>
          </a:bodyPr>
          <a:lstStyle/>
          <a:p>
            <a:r>
              <a:rPr lang="en-US" dirty="0"/>
              <a:t>Complete the fields in the page by selecting on the drop down or entering information</a:t>
            </a:r>
          </a:p>
          <a:p>
            <a:r>
              <a:rPr lang="en-US" dirty="0"/>
              <a:t>You may attach documents or pictures in the 3 spaces below.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38A60BF-2576-4944-A665-A0E3994DF5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60545" y="1520890"/>
            <a:ext cx="5201300" cy="4656073"/>
          </a:xfrm>
        </p:spPr>
      </p:pic>
    </p:spTree>
    <p:extLst>
      <p:ext uri="{BB962C8B-B14F-4D97-AF65-F5344CB8AC3E}">
        <p14:creationId xmlns:p14="http://schemas.microsoft.com/office/powerpoint/2010/main" val="163106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Citations – View/Pay/Appeal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202430" cy="4351338"/>
          </a:xfrm>
        </p:spPr>
        <p:txBody>
          <a:bodyPr>
            <a:normAutofit/>
          </a:bodyPr>
          <a:lstStyle/>
          <a:p>
            <a:r>
              <a:rPr lang="en-US" dirty="0"/>
              <a:t>Your appeal is submitted.</a:t>
            </a:r>
          </a:p>
          <a:p>
            <a:r>
              <a:rPr lang="en-US" dirty="0"/>
              <a:t>Upon a decision you will be notified by email.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B1995E5-A782-48EE-A395-4E640E0FD5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707502"/>
            <a:ext cx="5181600" cy="4173628"/>
          </a:xfrm>
        </p:spPr>
      </p:pic>
    </p:spTree>
    <p:extLst>
      <p:ext uri="{BB962C8B-B14F-4D97-AF65-F5344CB8AC3E}">
        <p14:creationId xmlns:p14="http://schemas.microsoft.com/office/powerpoint/2010/main" val="392722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37A43-BC3F-FD46-8E29-3DA8D91DD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140" y="868680"/>
            <a:ext cx="10519719" cy="5543550"/>
          </a:xfrm>
        </p:spPr>
        <p:txBody>
          <a:bodyPr>
            <a:normAutofit/>
          </a:bodyPr>
          <a:lstStyle/>
          <a:p>
            <a:r>
              <a:rPr lang="en-US" dirty="0"/>
              <a:t>Thanks for watching if you have questions please contact us:</a:t>
            </a:r>
            <a:br>
              <a:rPr lang="en-US" dirty="0"/>
            </a:br>
            <a:r>
              <a:rPr lang="en-US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UTHSC Parking Services</a:t>
            </a:r>
            <a:b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</a:br>
            <a: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3 N. Dunlap Street</a:t>
            </a:r>
            <a:b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</a:br>
            <a: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Memphis, TN 38163</a:t>
            </a:r>
            <a:b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</a:br>
            <a: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Phone: 901.448.5549</a:t>
            </a:r>
            <a:b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</a:br>
            <a: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Email: </a:t>
            </a:r>
            <a:r>
              <a:rPr lang="en-US" b="1" i="0" u="none" strike="noStrike" dirty="0">
                <a:solidFill>
                  <a:schemeClr val="tx1"/>
                </a:solidFill>
                <a:effectLst/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parkingservices@uthsc.edu</a:t>
            </a:r>
            <a:br>
              <a:rPr lang="en-US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58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Signing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Sign into the </a:t>
            </a:r>
            <a:r>
              <a:rPr lang="en-US" dirty="0">
                <a:hlinkClick r:id="rId2"/>
              </a:rPr>
              <a:t>Parking Portal</a:t>
            </a:r>
            <a:endParaRPr lang="en-US" dirty="0"/>
          </a:p>
          <a:p>
            <a:pPr lvl="1"/>
            <a:r>
              <a:rPr lang="en-US" dirty="0"/>
              <a:t>Click on affiliated Login button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51F2262-CFF7-4883-B7F0-B3568FCCF8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825625"/>
            <a:ext cx="5181600" cy="3753811"/>
          </a:xfr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ED5606B6-C54F-4B2C-BD2B-94CEE41140F3}"/>
              </a:ext>
            </a:extLst>
          </p:cNvPr>
          <p:cNvSpPr/>
          <p:nvPr/>
        </p:nvSpPr>
        <p:spPr>
          <a:xfrm>
            <a:off x="6663690" y="4253873"/>
            <a:ext cx="1497330" cy="992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</a:t>
            </a:r>
          </a:p>
        </p:txBody>
      </p:sp>
    </p:spTree>
    <p:extLst>
      <p:ext uri="{BB962C8B-B14F-4D97-AF65-F5344CB8AC3E}">
        <p14:creationId xmlns:p14="http://schemas.microsoft.com/office/powerpoint/2010/main" val="252189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Signing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Enter your credentials and password into the Central Authentication Service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D5606B6-C54F-4B2C-BD2B-94CEE41140F3}"/>
              </a:ext>
            </a:extLst>
          </p:cNvPr>
          <p:cNvSpPr/>
          <p:nvPr/>
        </p:nvSpPr>
        <p:spPr>
          <a:xfrm rot="19947321">
            <a:off x="4823305" y="4494699"/>
            <a:ext cx="1497330" cy="992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8C95BA31-9F3E-4702-AB00-BEC234867C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63640" y="2099508"/>
            <a:ext cx="5181600" cy="3803571"/>
          </a:xfrm>
        </p:spPr>
      </p:pic>
    </p:spTree>
    <p:extLst>
      <p:ext uri="{BB962C8B-B14F-4D97-AF65-F5344CB8AC3E}">
        <p14:creationId xmlns:p14="http://schemas.microsoft.com/office/powerpoint/2010/main" val="108978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Signing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Choose and click on your choice for authentication</a:t>
            </a:r>
          </a:p>
          <a:p>
            <a:pPr lvl="1"/>
            <a:r>
              <a:rPr lang="en-US" dirty="0"/>
              <a:t>Follow the authentication process and you will be entered into the parking portal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D5606B6-C54F-4B2C-BD2B-94CEE41140F3}"/>
              </a:ext>
            </a:extLst>
          </p:cNvPr>
          <p:cNvSpPr/>
          <p:nvPr/>
        </p:nvSpPr>
        <p:spPr>
          <a:xfrm>
            <a:off x="6663690" y="4253873"/>
            <a:ext cx="1497330" cy="992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7567245-C9BF-40D3-8879-777F82A664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324894"/>
            <a:ext cx="5181600" cy="3352800"/>
          </a:xfrm>
        </p:spPr>
      </p:pic>
    </p:spTree>
    <p:extLst>
      <p:ext uri="{BB962C8B-B14F-4D97-AF65-F5344CB8AC3E}">
        <p14:creationId xmlns:p14="http://schemas.microsoft.com/office/powerpoint/2010/main" val="266009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do in the Parking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Click on the Parking Portal Menu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D5606B6-C54F-4B2C-BD2B-94CEE41140F3}"/>
              </a:ext>
            </a:extLst>
          </p:cNvPr>
          <p:cNvSpPr/>
          <p:nvPr/>
        </p:nvSpPr>
        <p:spPr>
          <a:xfrm>
            <a:off x="6663690" y="4253873"/>
            <a:ext cx="1497330" cy="992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94A0188-6498-4D30-A64F-4F7954F95C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780140"/>
            <a:ext cx="5181600" cy="4396823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5A4F34-EE1E-47F3-A813-38A61B105E1F}"/>
              </a:ext>
            </a:extLst>
          </p:cNvPr>
          <p:cNvSpPr/>
          <p:nvPr/>
        </p:nvSpPr>
        <p:spPr>
          <a:xfrm>
            <a:off x="8378190" y="5077861"/>
            <a:ext cx="548640" cy="16850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53FBC0C1-DBB8-4847-81E0-24914A2D62F0}"/>
              </a:ext>
            </a:extLst>
          </p:cNvPr>
          <p:cNvSpPr/>
          <p:nvPr/>
        </p:nvSpPr>
        <p:spPr>
          <a:xfrm rot="2362830">
            <a:off x="6511290" y="1942359"/>
            <a:ext cx="1714500" cy="11168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</a:t>
            </a:r>
          </a:p>
        </p:txBody>
      </p:sp>
    </p:spTree>
    <p:extLst>
      <p:ext uri="{BB962C8B-B14F-4D97-AF65-F5344CB8AC3E}">
        <p14:creationId xmlns:p14="http://schemas.microsoft.com/office/powerpoint/2010/main" val="112660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0"/>
            <a:ext cx="10515600" cy="951155"/>
          </a:xfrm>
        </p:spPr>
        <p:txBody>
          <a:bodyPr/>
          <a:lstStyle/>
          <a:p>
            <a:r>
              <a:rPr lang="en-US" dirty="0"/>
              <a:t>The Home Page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710ACF6B-85A3-4D8B-9D18-B6D363256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320" y="705629"/>
            <a:ext cx="10203180" cy="5442903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2C4A6F-BA4C-445D-B933-0A24B30A04E7}"/>
              </a:ext>
            </a:extLst>
          </p:cNvPr>
          <p:cNvSpPr/>
          <p:nvPr/>
        </p:nvSpPr>
        <p:spPr>
          <a:xfrm>
            <a:off x="811530" y="2686050"/>
            <a:ext cx="3337560" cy="951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Please See Separate Videos for Purchasing Permits</a:t>
            </a:r>
          </a:p>
        </p:txBody>
      </p:sp>
    </p:spTree>
    <p:extLst>
      <p:ext uri="{BB962C8B-B14F-4D97-AF65-F5344CB8AC3E}">
        <p14:creationId xmlns:p14="http://schemas.microsoft.com/office/powerpoint/2010/main" val="23815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0"/>
            <a:ext cx="10515600" cy="951155"/>
          </a:xfrm>
        </p:spPr>
        <p:txBody>
          <a:bodyPr/>
          <a:lstStyle/>
          <a:p>
            <a:r>
              <a:rPr lang="en-US" dirty="0"/>
              <a:t>The Home Page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710ACF6B-85A3-4D8B-9D18-B6D363256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320" y="705629"/>
            <a:ext cx="10203180" cy="5442903"/>
          </a:xfrm>
        </p:spPr>
      </p:pic>
      <p:sp>
        <p:nvSpPr>
          <p:cNvPr id="16" name="Arrow: Left 15">
            <a:extLst>
              <a:ext uri="{FF2B5EF4-FFF2-40B4-BE49-F238E27FC236}">
                <a16:creationId xmlns:a16="http://schemas.microsoft.com/office/drawing/2014/main" id="{9B3D258E-3D85-406F-B7E9-6D73372D0E7B}"/>
              </a:ext>
            </a:extLst>
          </p:cNvPr>
          <p:cNvSpPr/>
          <p:nvPr/>
        </p:nvSpPr>
        <p:spPr>
          <a:xfrm rot="2760495">
            <a:off x="10318711" y="668928"/>
            <a:ext cx="1716977" cy="20892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Shows </a:t>
            </a:r>
            <a:r>
              <a:rPr lang="en-US" dirty="0" err="1"/>
              <a:t>your’re</a:t>
            </a:r>
            <a:r>
              <a:rPr lang="en-US" dirty="0"/>
              <a:t> signed in</a:t>
            </a:r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0450DB62-8774-405E-8B38-15A9F8D2BB96}"/>
              </a:ext>
            </a:extLst>
          </p:cNvPr>
          <p:cNvSpPr/>
          <p:nvPr/>
        </p:nvSpPr>
        <p:spPr>
          <a:xfrm rot="20066653">
            <a:off x="9173139" y="2495832"/>
            <a:ext cx="2049780" cy="21080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Search for citations if you know the number</a:t>
            </a:r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554F4010-592D-4039-9314-87800F562B80}"/>
              </a:ext>
            </a:extLst>
          </p:cNvPr>
          <p:cNvSpPr/>
          <p:nvPr/>
        </p:nvSpPr>
        <p:spPr>
          <a:xfrm rot="1012509">
            <a:off x="9326880" y="4576697"/>
            <a:ext cx="2331720" cy="11201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Search for citations by plate #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A24BFBF-2F9E-412C-A8B9-5F3BC5147EF8}"/>
              </a:ext>
            </a:extLst>
          </p:cNvPr>
          <p:cNvSpPr/>
          <p:nvPr/>
        </p:nvSpPr>
        <p:spPr>
          <a:xfrm>
            <a:off x="3197870" y="5121567"/>
            <a:ext cx="3181350" cy="521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Purchase Permits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04B76FFB-ABA8-4FB0-9D47-20377CBF79E9}"/>
              </a:ext>
            </a:extLst>
          </p:cNvPr>
          <p:cNvSpPr/>
          <p:nvPr/>
        </p:nvSpPr>
        <p:spPr>
          <a:xfrm rot="21266661">
            <a:off x="3293874" y="5526439"/>
            <a:ext cx="3765560" cy="9511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Add yourself to a wait list/view waitlist status</a:t>
            </a:r>
          </a:p>
        </p:txBody>
      </p:sp>
    </p:spTree>
    <p:extLst>
      <p:ext uri="{BB962C8B-B14F-4D97-AF65-F5344CB8AC3E}">
        <p14:creationId xmlns:p14="http://schemas.microsoft.com/office/powerpoint/2010/main" val="208838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Account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48200" cy="4351338"/>
          </a:xfrm>
        </p:spPr>
        <p:txBody>
          <a:bodyPr/>
          <a:lstStyle/>
          <a:p>
            <a:r>
              <a:rPr lang="en-US" dirty="0"/>
              <a:t>Click Manage Account to bring up your account info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565F3A0-8705-4FD5-A4E0-1C33A28BF4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65111" y="1770712"/>
            <a:ext cx="5181600" cy="3947885"/>
          </a:xfr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96717DE9-2DE5-4C58-8F28-85F533FD7342}"/>
              </a:ext>
            </a:extLst>
          </p:cNvPr>
          <p:cNvSpPr/>
          <p:nvPr/>
        </p:nvSpPr>
        <p:spPr>
          <a:xfrm>
            <a:off x="6365111" y="2116561"/>
            <a:ext cx="2127380" cy="9797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Update acct info here</a:t>
            </a:r>
          </a:p>
        </p:txBody>
      </p:sp>
    </p:spTree>
    <p:extLst>
      <p:ext uri="{BB962C8B-B14F-4D97-AF65-F5344CB8AC3E}">
        <p14:creationId xmlns:p14="http://schemas.microsoft.com/office/powerpoint/2010/main" val="409339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>
</file>

<file path=ppt/theme/theme1.xml><?xml version="1.0" encoding="utf-8"?>
<a:theme xmlns:a="http://schemas.openxmlformats.org/drawingml/2006/main" name="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HSC_ws_ppt_template_green" id="{72BB5C5F-54F4-4D41-A849-8B1361BF0AFB}" vid="{1CD7C5D5-7372-E545-BC66-09B17C23D80F}"/>
    </a:ext>
  </a:extLst>
</a:theme>
</file>

<file path=ppt/theme/theme2.xml><?xml version="1.0" encoding="utf-8"?>
<a:theme xmlns:a="http://schemas.openxmlformats.org/drawingml/2006/main" name="UTHSC conten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HSC_ws_ppt_template_green" id="{72BB5C5F-54F4-4D41-A849-8B1361BF0AFB}" vid="{DD0AE88C-F3C8-0641-8013-CBF595DF0D3D}"/>
    </a:ext>
  </a:extLst>
</a:theme>
</file>

<file path=ppt/theme/theme3.xml><?xml version="1.0" encoding="utf-8"?>
<a:theme xmlns:a="http://schemas.openxmlformats.org/drawingml/2006/main" name="Section break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HSC_ws_ppt_template_green" id="{72BB5C5F-54F4-4D41-A849-8B1361BF0AFB}" vid="{68E5DD6C-94FE-A544-91DF-0A8A01CDDC11}"/>
    </a:ext>
  </a:extLst>
</a:theme>
</file>

<file path=ppt/theme/theme4.xml><?xml version="1.0" encoding="utf-8"?>
<a:theme xmlns:a="http://schemas.openxmlformats.org/drawingml/2006/main" name="1_End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HSC_ws_ppt_template_green" id="{72BB5C5F-54F4-4D41-A849-8B1361BF0AFB}" vid="{8BB08CD5-6B39-164B-9014-B01BDCB2B6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ppt-template-green (1)</Template>
  <TotalTime>345</TotalTime>
  <Words>759</Words>
  <Application>Microsoft Macintosh PowerPoint</Application>
  <PresentationFormat>Widescreen</PresentationFormat>
  <Paragraphs>98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Roboto</vt:lpstr>
      <vt:lpstr>Title slides</vt:lpstr>
      <vt:lpstr>UTHSC content slides</vt:lpstr>
      <vt:lpstr>Section breaks</vt:lpstr>
      <vt:lpstr>1_End slides</vt:lpstr>
      <vt:lpstr>Parking Portal – What Can You Do</vt:lpstr>
      <vt:lpstr>What can you do in the Parking Portal</vt:lpstr>
      <vt:lpstr>Signing In</vt:lpstr>
      <vt:lpstr>Signing In</vt:lpstr>
      <vt:lpstr>Signing In</vt:lpstr>
      <vt:lpstr>What can you do in the Parking Portal</vt:lpstr>
      <vt:lpstr>The Home Page</vt:lpstr>
      <vt:lpstr>The Home Page</vt:lpstr>
      <vt:lpstr>Update Account Information</vt:lpstr>
      <vt:lpstr>Update Account Information</vt:lpstr>
      <vt:lpstr>Update Vehicle Information</vt:lpstr>
      <vt:lpstr>Update Vehicle Information</vt:lpstr>
      <vt:lpstr>Update Vehicle Information</vt:lpstr>
      <vt:lpstr>Add Yourself to a Waitlist/Check Waitlist Status</vt:lpstr>
      <vt:lpstr>Add Yourself to a Waitlist/Check Waitlist Status</vt:lpstr>
      <vt:lpstr>Add Yourself to a Waitlist/Check Waitlist Status</vt:lpstr>
      <vt:lpstr>Add Yourself to a Waitlist/Check Waitlist Status</vt:lpstr>
      <vt:lpstr>Citations – View/Pay/Appeal</vt:lpstr>
      <vt:lpstr>Citations – View/Pay/Appeal</vt:lpstr>
      <vt:lpstr>Citations – View/Pay/Appeal</vt:lpstr>
      <vt:lpstr>Citations – View/Pay/Appeal</vt:lpstr>
      <vt:lpstr>Citations – View/Pay/Appeal</vt:lpstr>
      <vt:lpstr>Citations – View/Pay/Appeal</vt:lpstr>
      <vt:lpstr>Thanks for watching if you have questions please contact us: UTHSC Parking Services 3 N. Dunlap Street Memphis, TN 38163 Phone: 901.448.5549 Email: parkingservices@uthsc.edu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Students Parking Portal Permit Purchase</dc:title>
  <dc:creator>Harrington III, Clayton</dc:creator>
  <cp:lastModifiedBy>Gilmore-Cornes, Natalie</cp:lastModifiedBy>
  <cp:revision>11</cp:revision>
  <dcterms:created xsi:type="dcterms:W3CDTF">2021-05-24T15:21:04Z</dcterms:created>
  <dcterms:modified xsi:type="dcterms:W3CDTF">2021-06-02T20:02:20Z</dcterms:modified>
</cp:coreProperties>
</file>