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6" r:id="rId2"/>
    <p:sldId id="265" r:id="rId3"/>
    <p:sldId id="264" r:id="rId4"/>
    <p:sldId id="257" r:id="rId5"/>
    <p:sldId id="258" r:id="rId6"/>
    <p:sldId id="259" r:id="rId7"/>
    <p:sldId id="260" r:id="rId8"/>
    <p:sldId id="261" r:id="rId9"/>
    <p:sldId id="263" r:id="rId10"/>
    <p:sldId id="262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3" autoAdjust="0"/>
    <p:restoredTop sz="94660"/>
  </p:normalViewPr>
  <p:slideViewPr>
    <p:cSldViewPr>
      <p:cViewPr varScale="1">
        <p:scale>
          <a:sx n="84" d="100"/>
          <a:sy n="84" d="100"/>
        </p:scale>
        <p:origin x="1416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9AEC238-F096-4932-81AC-A9CF4D1F34D8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5DB1C79-C9B9-4681-ABBD-A85572D60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4710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97830D-726C-4695-9014-F0535E5265C0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260D6C-2170-4122-8D9E-1D43037E9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126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97830D-726C-4695-9014-F0535E5265C0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260D6C-2170-4122-8D9E-1D43037E9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55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7050" y="990600"/>
            <a:ext cx="18859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990600"/>
            <a:ext cx="55054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97830D-726C-4695-9014-F0535E5265C0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260D6C-2170-4122-8D9E-1D43037E9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599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97830D-726C-4695-9014-F0535E5265C0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260D6C-2170-4122-8D9E-1D43037E9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126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97830D-726C-4695-9014-F0535E5265C0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260D6C-2170-4122-8D9E-1D43037E9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02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981200"/>
            <a:ext cx="36957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7300" y="1981200"/>
            <a:ext cx="36957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97830D-726C-4695-9014-F0535E5265C0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260D6C-2170-4122-8D9E-1D43037E9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42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97830D-726C-4695-9014-F0535E5265C0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260D6C-2170-4122-8D9E-1D43037E9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023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97830D-726C-4695-9014-F0535E5265C0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260D6C-2170-4122-8D9E-1D43037E9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616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97830D-726C-4695-9014-F0535E5265C0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260D6C-2170-4122-8D9E-1D43037E9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485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97830D-726C-4695-9014-F0535E5265C0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260D6C-2170-4122-8D9E-1D43037E9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777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97830D-726C-4695-9014-F0535E5265C0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260D6C-2170-4122-8D9E-1D43037E9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376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990600" y="609600"/>
            <a:ext cx="8153400" cy="76200"/>
          </a:xfrm>
          <a:prstGeom prst="rect">
            <a:avLst/>
          </a:prstGeom>
          <a:solidFill>
            <a:srgbClr val="FFFF99"/>
          </a:solidFill>
          <a:ln w="9525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27" name="Picture 3" descr="ppt_left"/>
          <p:cNvPicPr>
            <a:picLocks noChangeAspect="1" noChangeArrowheads="1"/>
          </p:cNvPicPr>
          <p:nvPr/>
        </p:nvPicPr>
        <p:blipFill>
          <a:blip r:embed="rId13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250"/>
            <a:ext cx="1047750" cy="638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990600"/>
            <a:ext cx="75438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981200"/>
            <a:ext cx="75438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384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477000"/>
            <a:ext cx="1752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fld id="{D797830D-726C-4695-9014-F0535E5265C0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16384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200400" y="6477000"/>
            <a:ext cx="1143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fld id="{61260D6C-2170-4122-8D9E-1D43037E952B}" type="slidenum">
              <a:rPr lang="en-US" smtClean="0"/>
              <a:t>‹#›</a:t>
            </a:fld>
            <a:endParaRPr lang="en-US"/>
          </a:p>
        </p:txBody>
      </p:sp>
      <p:pic>
        <p:nvPicPr>
          <p:cNvPr id="1032" name="Picture 8" descr="ppt_top_n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 descr="ppt_top_n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4900" y="6477000"/>
            <a:ext cx="42291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thsc.edu/research/research_administration/forms.ph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policy.tennessee.edu/fiscal_policy/fi0230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13134m1l2szd36ie6w8tg1djw2.wpengine.netdna-cdn.com/wp-content/uploads/2015/01/Exhibit-01-UG-detrmination-chart-for-sub-vs-vendor-10-27-2014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13134m1l2szd36ie6w8tg1djw2.wpengine.netdna-cdn.com/wp-content/uploads/2015/01/Exhibit-02-Uniform-Guidance-%E2%80%93-Required-Subrecipient-Risk-Assessment-by-Pass-Through-Entities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13134m1l2szd36ie6w8tg1djw2.wpengine.netdna-cdn.com/wp-content/uploads/2015/02/Exhibit-03-Uniform-Guidance-%E2%80%93-Required-Elements-for-Subaward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13134m1l2szd36ie6w8tg1djw2.wpengine.netdna-cdn.com/wp-content/uploads/2015/02/Exhibit-04-UT-Optional-Requirements-for-High-Risk-Subs-rev-11-20-14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New ORA </a:t>
            </a:r>
            <a:r>
              <a:rPr lang="en-US" smtClean="0"/>
              <a:t>Contract Staff, Subaward</a:t>
            </a:r>
            <a:r>
              <a:rPr lang="en-US" dirty="0" smtClean="0"/>
              <a:t> Information and Tools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3/18/15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1743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</a:t>
            </a:r>
            <a:r>
              <a:rPr lang="en-US" dirty="0" err="1" smtClean="0"/>
              <a:t>Subaward</a:t>
            </a:r>
            <a:r>
              <a:rPr lang="en-US" dirty="0" smtClean="0"/>
              <a:t> 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Will be posted to the ORA web site:  </a:t>
            </a:r>
            <a:r>
              <a:rPr lang="en-US" dirty="0" smtClean="0">
                <a:hlinkClick r:id="rId2"/>
              </a:rPr>
              <a:t>http://www.uthsc.edu/research/research_administration</a:t>
            </a:r>
            <a:r>
              <a:rPr lang="en-US" dirty="0" smtClean="0"/>
              <a:t>, along with instructions for how to use them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940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ORA Staff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Elaine Todd, J.D., Associate Director</a:t>
            </a:r>
          </a:p>
          <a:p>
            <a:r>
              <a:rPr lang="en-US" dirty="0" smtClean="0"/>
              <a:t>901 448-3303</a:t>
            </a:r>
          </a:p>
          <a:p>
            <a:r>
              <a:rPr lang="en-US" dirty="0" smtClean="0"/>
              <a:t>etodd5@uthsc.edu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778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Subaward</a:t>
            </a:r>
            <a:r>
              <a:rPr lang="en-US" dirty="0" smtClean="0"/>
              <a:t> Training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To be announced – what is a good time?</a:t>
            </a:r>
          </a:p>
          <a:p>
            <a:r>
              <a:rPr lang="en-US" dirty="0" smtClean="0"/>
              <a:t>New Policy</a:t>
            </a:r>
          </a:p>
          <a:p>
            <a:r>
              <a:rPr lang="en-US" dirty="0" smtClean="0"/>
              <a:t>New Forms</a:t>
            </a:r>
          </a:p>
          <a:p>
            <a:pPr lvl="1"/>
            <a:r>
              <a:rPr lang="en-US" dirty="0" smtClean="0"/>
              <a:t>Sub commitment form (replaces old letter of intent)</a:t>
            </a:r>
          </a:p>
          <a:p>
            <a:pPr lvl="1"/>
            <a:r>
              <a:rPr lang="en-US" dirty="0" smtClean="0"/>
              <a:t>FDP forms and amendments</a:t>
            </a:r>
          </a:p>
          <a:p>
            <a:pPr lvl="1"/>
            <a:r>
              <a:rPr lang="en-US" dirty="0" smtClean="0"/>
              <a:t>Instructions for using new forms</a:t>
            </a:r>
          </a:p>
          <a:p>
            <a:r>
              <a:rPr lang="en-US" dirty="0" smtClean="0"/>
              <a:t>New Tools</a:t>
            </a:r>
          </a:p>
          <a:p>
            <a:pPr lvl="1"/>
            <a:r>
              <a:rPr lang="en-US" dirty="0" smtClean="0"/>
              <a:t>Determining vendor/consultant/</a:t>
            </a:r>
            <a:r>
              <a:rPr lang="en-US" dirty="0" err="1" smtClean="0"/>
              <a:t>subrecipient</a:t>
            </a:r>
            <a:endParaRPr lang="en-US" dirty="0" smtClean="0"/>
          </a:p>
          <a:p>
            <a:pPr lvl="1"/>
            <a:r>
              <a:rPr lang="en-US" dirty="0" smtClean="0"/>
              <a:t>Sub risk assessment</a:t>
            </a:r>
          </a:p>
          <a:p>
            <a:pPr lvl="1"/>
            <a:r>
              <a:rPr lang="en-US" dirty="0" smtClean="0"/>
              <a:t>Required elements for subs</a:t>
            </a:r>
          </a:p>
          <a:p>
            <a:pPr lvl="1"/>
            <a:r>
              <a:rPr lang="en-US" dirty="0" smtClean="0"/>
              <a:t>Optional requirements for high-risk subs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29043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FI0230 – Sponsored Projects -  </a:t>
            </a:r>
            <a:r>
              <a:rPr lang="en-US" dirty="0" err="1" smtClean="0"/>
              <a:t>Subaward</a:t>
            </a:r>
            <a:r>
              <a:rPr lang="en-US" dirty="0" smtClean="0"/>
              <a:t> Origination and </a:t>
            </a:r>
            <a:r>
              <a:rPr lang="en-US" dirty="0" err="1" smtClean="0"/>
              <a:t>Subrecipient</a:t>
            </a:r>
            <a:r>
              <a:rPr lang="en-US" dirty="0" smtClean="0"/>
              <a:t> Monitoring </a:t>
            </a:r>
            <a:r>
              <a:rPr lang="en-US" dirty="0" smtClean="0">
                <a:hlinkClick r:id="rId2"/>
              </a:rPr>
              <a:t>http://policy.tennessee.edu/fiscal_policy/fi0230/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753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Tool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Determination Guide for Agreements with External Entities/Individuals </a:t>
            </a:r>
            <a:r>
              <a:rPr lang="en-US" dirty="0" smtClean="0">
                <a:hlinkClick r:id="rId2"/>
              </a:rPr>
              <a:t>http://13134m1l2szd36ie6w8tg1djw2.wpengine.netdna-cdn.com/wp-content/uploads/2015/01/Exhibit-01-UG-detrmination-chart-for-sub-vs-vendor-10-27-2014.docx</a:t>
            </a:r>
            <a:r>
              <a:rPr lang="en-US" dirty="0" smtClean="0"/>
              <a:t> - criteria for distinguishing among consultants, </a:t>
            </a:r>
            <a:r>
              <a:rPr lang="en-US" dirty="0" err="1" smtClean="0"/>
              <a:t>subrecipients</a:t>
            </a:r>
            <a:r>
              <a:rPr lang="en-US" dirty="0" smtClean="0"/>
              <a:t>, and vendors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094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Tool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Uniform Guidance -  Required </a:t>
            </a:r>
            <a:r>
              <a:rPr lang="en-US" dirty="0" err="1" smtClean="0"/>
              <a:t>Subrecipient</a:t>
            </a:r>
            <a:r>
              <a:rPr lang="en-US" dirty="0" smtClean="0"/>
              <a:t> Risk Assessment by Pass-Through Entities </a:t>
            </a:r>
            <a:r>
              <a:rPr lang="en-US" dirty="0" smtClean="0">
                <a:hlinkClick r:id="rId2"/>
              </a:rPr>
              <a:t>http://13134m1l2szd36ie6w8tg1djw2.wpengine.netdna-cdn.com/wp-content/uploads/2015/01/Exhibit-02-Uniform-Guidance-%E2%80%93-Required-Subrecipient-Risk-Assessment-by-Pass-Through-Entities.docx</a:t>
            </a:r>
            <a:r>
              <a:rPr lang="en-US" dirty="0" smtClean="0"/>
              <a:t> – identifying high-risk subs so that we can include additional reporting requirements – include note in PAMS about risk assessment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758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Tool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Required Elements for Subs </a:t>
            </a:r>
            <a:r>
              <a:rPr lang="en-US" dirty="0" smtClean="0">
                <a:hlinkClick r:id="rId2"/>
              </a:rPr>
              <a:t>http://13134m1l2szd36ie6w8tg1djw2.wpengine.netdna-cdn.com/wp-content/uploads/2015/02/Exhibit-03-Uniform-Guidance-%E2%80%93-Required-Elements-for-Subawards.docx</a:t>
            </a:r>
            <a:r>
              <a:rPr lang="en-US" dirty="0" smtClean="0"/>
              <a:t> – List of all information now required to be included in </a:t>
            </a:r>
            <a:r>
              <a:rPr lang="en-US" dirty="0" err="1" smtClean="0"/>
              <a:t>subawards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229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Tool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Optional Requirements for High-Risk Subs </a:t>
            </a:r>
            <a:r>
              <a:rPr lang="en-US" dirty="0" smtClean="0">
                <a:hlinkClick r:id="rId2"/>
              </a:rPr>
              <a:t>http://13134m1l2szd36ie6w8tg1djw2.wpengine.netdna-cdn.com/wp-content/uploads/2015/02/Exhibit-04-UT-Optional-Requirements-for-High-Risk-Subs-rev-11-20-14.docx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707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762000"/>
            <a:ext cx="7543800" cy="8382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New </a:t>
            </a:r>
            <a:r>
              <a:rPr lang="en-US" sz="3600" b="1" dirty="0" err="1" smtClean="0"/>
              <a:t>Subrecipient</a:t>
            </a:r>
            <a:r>
              <a:rPr lang="en-US" sz="3600" b="1" dirty="0" smtClean="0"/>
              <a:t> Commitment Forms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752600"/>
            <a:ext cx="8229600" cy="4525963"/>
          </a:xfrm>
        </p:spPr>
        <p:txBody>
          <a:bodyPr/>
          <a:lstStyle/>
          <a:p>
            <a:r>
              <a:rPr lang="en-US" sz="2800" dirty="0" smtClean="0"/>
              <a:t>New form takes the place of the old “letter of intent” – UT version is pre-filled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590800"/>
            <a:ext cx="6492125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304278"/>
      </p:ext>
    </p:extLst>
  </p:cSld>
  <p:clrMapOvr>
    <a:masterClrMapping/>
  </p:clrMapOvr>
</p:sld>
</file>

<file path=ppt/theme/theme1.xml><?xml version="1.0" encoding="utf-8"?>
<a:theme xmlns:a="http://schemas.openxmlformats.org/drawingml/2006/main" name="ut research">
  <a:themeElements>
    <a:clrScheme name="power point research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ower point research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 point research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 point research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 point research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 point research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 point research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 point research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 point research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 point research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 point research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 point research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 point research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 point research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ut research</Template>
  <TotalTime>4344</TotalTime>
  <Words>230</Words>
  <Application>Microsoft Office PowerPoint</Application>
  <PresentationFormat>On-screen Show (4:3)</PresentationFormat>
  <Paragraphs>34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ut research</vt:lpstr>
      <vt:lpstr>New ORA Contract Staff, Subaward Information and Tools</vt:lpstr>
      <vt:lpstr>New ORA Staff</vt:lpstr>
      <vt:lpstr>Subaward Training Session</vt:lpstr>
      <vt:lpstr>New Policy</vt:lpstr>
      <vt:lpstr>New Tool</vt:lpstr>
      <vt:lpstr>New Tool</vt:lpstr>
      <vt:lpstr>New Tool</vt:lpstr>
      <vt:lpstr>New Tool</vt:lpstr>
      <vt:lpstr>New Subrecipient Commitment Forms</vt:lpstr>
      <vt:lpstr>New Subaward Forms</vt:lpstr>
    </vt:vector>
  </TitlesOfParts>
  <Company>University of Tennessee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Subawards</dc:title>
  <dc:creator>Debbie</dc:creator>
  <cp:lastModifiedBy>McClarin, Jacquelyne R</cp:lastModifiedBy>
  <cp:revision>6</cp:revision>
  <cp:lastPrinted>2015-03-16T15:27:23Z</cp:lastPrinted>
  <dcterms:created xsi:type="dcterms:W3CDTF">2015-03-13T14:11:11Z</dcterms:created>
  <dcterms:modified xsi:type="dcterms:W3CDTF">2015-03-16T15:27:44Z</dcterms:modified>
</cp:coreProperties>
</file>