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mailto:Jimmymays@utk.edu" TargetMode="Externa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hyperlink" Target="mailto:Jimmymays@utk.edu" TargetMode="Externa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/Users/UTRF/Desktop/1-22-18%20Biochemistry%20&amp;%20Microbiolgy%20PPT/images%20in%20PPT/black&amp;teal%20background.png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/Users/UTRF/Desktop/1-22-18%20Biochemistry%20&amp;%20Microbiolgy%20PPT/images%20in%20PPT/UTRF_primary_orange&amp;white.png" TargetMode="Externa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/Users/UTRF/Desktop/1-22-18%20Biochemistry%20&amp;%20Microbiolgy%20PPT/images%20in%20PPT/UTRF_primary_orange&amp;white.png" TargetMode="Externa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/Users/melissa/Desktop/Presentations/1-22-18%20BCMB%20PPT/images%20in%20PPT/UTRF_primary_01.png" TargetMode="Externa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/Users/melissa/Desktop/Presentations/1-22-18%20BCMB%20PPT/images%20in%20PPT/UTRF_primary_01.png" TargetMode="Externa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/Users/melissa/Desktop/Presentations/1-22-18%20BCMB%20PPT/images%20in%20PPT/UTRF_primary_01.png" TargetMode="Externa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inimalistic white windows 7 vector mosaic digital art layout 1440x900 wallpaper_wallpaperswa.com_89.jpg" descr="/Users/melissa/Desktop/Presentations/gray abstract ppt bkgrd.jpg">
            <a:extLst>
              <a:ext uri="{FF2B5EF4-FFF2-40B4-BE49-F238E27FC236}">
                <a16:creationId xmlns:a16="http://schemas.microsoft.com/office/drawing/2014/main" id="{125B2808-CF19-448D-BD6D-E7258BB07856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4234" y="0"/>
            <a:ext cx="12187767" cy="6858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7366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y nar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2396ED5-60A0-4C3F-B290-DA0E3B466F22}"/>
              </a:ext>
            </a:extLst>
          </p:cNvPr>
          <p:cNvSpPr/>
          <p:nvPr userDrawn="1"/>
        </p:nvSpPr>
        <p:spPr>
          <a:xfrm>
            <a:off x="0" y="0"/>
            <a:ext cx="12192000" cy="889000"/>
          </a:xfrm>
          <a:prstGeom prst="rect">
            <a:avLst/>
          </a:prstGeom>
          <a:solidFill>
            <a:srgbClr val="69696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88583"/>
            <a:ext cx="10972800" cy="792163"/>
          </a:xfrm>
          <a:prstGeom prst="rect">
            <a:avLst/>
          </a:prstGeom>
        </p:spPr>
        <p:txBody>
          <a:bodyPr vert="horz"/>
          <a:lstStyle>
            <a:lvl1pPr algn="ctr">
              <a:defRPr sz="5300" cap="all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0B9A1985-E569-4E96-9622-6A8B1BB272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5486400" y="6297084"/>
            <a:ext cx="1219200" cy="364067"/>
          </a:xfrm>
          <a:prstGeom prst="rect">
            <a:avLst/>
          </a:prstGeom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70926F9D-D3D3-476F-866B-46F5E49B96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8594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B2352659-5D29-4618-BE60-3C35928C4E8F}"/>
              </a:ext>
            </a:extLst>
          </p:cNvPr>
          <p:cNvSpPr/>
          <p:nvPr userDrawn="1"/>
        </p:nvSpPr>
        <p:spPr>
          <a:xfrm>
            <a:off x="0" y="1"/>
            <a:ext cx="12192000" cy="1138767"/>
          </a:xfrm>
          <a:prstGeom prst="rect">
            <a:avLst/>
          </a:prstGeom>
          <a:solidFill>
            <a:srgbClr val="007A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7" tIns="25603" rIns="51207" bIns="25603" anchor="ctr"/>
          <a:lstStyle/>
          <a:p>
            <a:pPr algn="ctr" defTabSz="914356">
              <a:defRPr/>
            </a:pPr>
            <a:endParaRPr lang="en-US" dirty="0"/>
          </a:p>
        </p:txBody>
      </p:sp>
      <p:sp>
        <p:nvSpPr>
          <p:cNvPr id="4" name="TextBox 72">
            <a:extLst>
              <a:ext uri="{FF2B5EF4-FFF2-40B4-BE49-F238E27FC236}">
                <a16:creationId xmlns:a16="http://schemas.microsoft.com/office/drawing/2014/main" id="{2CB32DA2-BF49-4251-8DD4-910CD9D7162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728201" y="6470651"/>
            <a:ext cx="17907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defTabSz="16319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defTabSz="16319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defTabSz="16319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defTabSz="16319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000" dirty="0" err="1">
                <a:solidFill>
                  <a:srgbClr val="95A5A6"/>
                </a:solidFill>
                <a:latin typeface="Century Gothic"/>
                <a:cs typeface="Century Gothic"/>
              </a:rPr>
              <a:t>utrf.tennessee.edu</a:t>
            </a:r>
            <a:endParaRPr lang="en-US" sz="1000" dirty="0">
              <a:solidFill>
                <a:srgbClr val="95A5A6"/>
              </a:solidFill>
              <a:latin typeface="Century Gothic"/>
              <a:cs typeface="Century Gothic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8DC87A1-BE93-4134-BA9E-E6101D5D2EF4}"/>
              </a:ext>
            </a:extLst>
          </p:cNvPr>
          <p:cNvSpPr/>
          <p:nvPr userDrawn="1"/>
        </p:nvSpPr>
        <p:spPr bwMode="auto">
          <a:xfrm>
            <a:off x="637118" y="6388101"/>
            <a:ext cx="10881783" cy="6351"/>
          </a:xfrm>
          <a:prstGeom prst="rect">
            <a:avLst/>
          </a:prstGeom>
          <a:solidFill>
            <a:srgbClr val="3449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56">
              <a:defRPr/>
            </a:pPr>
            <a:endParaRPr lang="en-US" dirty="0"/>
          </a:p>
        </p:txBody>
      </p:sp>
      <p:pic>
        <p:nvPicPr>
          <p:cNvPr id="6" name="utrf logo with icon.jpg">
            <a:extLst>
              <a:ext uri="{FF2B5EF4-FFF2-40B4-BE49-F238E27FC236}">
                <a16:creationId xmlns:a16="http://schemas.microsoft.com/office/drawing/2014/main" id="{B7C6D12E-AA9A-4E79-813F-55CE665D2DB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28218" y="6407151"/>
            <a:ext cx="899583" cy="338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72">
            <a:extLst>
              <a:ext uri="{FF2B5EF4-FFF2-40B4-BE49-F238E27FC236}">
                <a16:creationId xmlns:a16="http://schemas.microsoft.com/office/drawing/2014/main" id="{6EAAB4F0-D43D-4D72-96AA-0BF9304BE61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37118" y="6470651"/>
            <a:ext cx="257598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defTabSz="16319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defTabSz="16319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defTabSz="16319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defTabSz="16319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000" dirty="0">
                <a:solidFill>
                  <a:srgbClr val="95A5A6"/>
                </a:solidFill>
                <a:latin typeface="Century Gothic"/>
                <a:cs typeface="Century Gothic"/>
              </a:rPr>
              <a:t>Intellectual Property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950386" y="241301"/>
            <a:ext cx="10291233" cy="8001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0" i="0" cap="all" baseline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457189" indent="0">
              <a:buNone/>
              <a:defRPr b="0" i="0" cap="all" baseline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defRPr>
            </a:lvl2pPr>
            <a:lvl3pPr marL="914377" indent="0">
              <a:buNone/>
              <a:defRPr b="0" i="0" cap="all" baseline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defRPr>
            </a:lvl3pPr>
            <a:lvl4pPr marL="1371566" indent="0">
              <a:buNone/>
              <a:defRPr b="0" i="0" cap="all" baseline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defRPr>
            </a:lvl4pPr>
            <a:lvl5pPr marL="1828754" indent="0">
              <a:buNone/>
              <a:defRPr b="0" i="0" cap="all" baseline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93831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10">
            <a:extLst>
              <a:ext uri="{FF2B5EF4-FFF2-40B4-BE49-F238E27FC236}">
                <a16:creationId xmlns:a16="http://schemas.microsoft.com/office/drawing/2014/main" id="{C6DFBC12-3AC0-4E3C-BF93-BB4DF92079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5918201" y="6508751"/>
            <a:ext cx="345017" cy="26881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1F1C6-37BD-43C3-94F7-B8593FB3D51C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62396541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Title Slide copy 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>
            <a:spLocks noGrp="1"/>
          </p:cNvSpPr>
          <p:nvPr>
            <p:ph type="title"/>
          </p:nvPr>
        </p:nvSpPr>
        <p:spPr>
          <a:xfrm>
            <a:off x="916782" y="1844675"/>
            <a:ext cx="10358437" cy="2041527"/>
          </a:xfrm>
          <a:prstGeom prst="rect">
            <a:avLst/>
          </a:prstGeom>
        </p:spPr>
        <p:txBody>
          <a:bodyPr lIns="38100" tIns="38100" rIns="38100" bIns="38100">
            <a:noAutofit/>
          </a:bodyPr>
          <a:lstStyle>
            <a:lvl1pPr defTabSz="910729">
              <a:defRPr sz="3500" b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Text</a:t>
            </a:r>
          </a:p>
        </p:txBody>
      </p:sp>
      <p:sp>
        <p:nvSpPr>
          <p:cNvPr id="179" name="Shape 179"/>
          <p:cNvSpPr>
            <a:spLocks noGrp="1"/>
          </p:cNvSpPr>
          <p:nvPr>
            <p:ph type="body" sz="half" idx="1"/>
          </p:nvPr>
        </p:nvSpPr>
        <p:spPr>
          <a:xfrm>
            <a:off x="1833563" y="3884416"/>
            <a:ext cx="8536781" cy="2973585"/>
          </a:xfrm>
          <a:prstGeom prst="rect">
            <a:avLst/>
          </a:prstGeom>
        </p:spPr>
        <p:txBody>
          <a:bodyPr lIns="38100" tIns="38100" rIns="38100" bIns="38100" anchor="t">
            <a:noAutofit/>
          </a:bodyPr>
          <a:lstStyle>
            <a:lvl1pPr marL="0" indent="0" algn="ctr" defTabSz="910729">
              <a:spcBef>
                <a:spcPts val="633"/>
              </a:spcBef>
              <a:buClr>
                <a:srgbClr val="000000"/>
              </a:buClr>
              <a:buSzTx/>
              <a:buNone/>
              <a:defRPr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  <a:lvl2pPr marL="455365" indent="0" algn="ctr" defTabSz="910729">
              <a:spcBef>
                <a:spcPts val="563"/>
              </a:spcBef>
              <a:buClr>
                <a:srgbClr val="000000"/>
              </a:buClr>
              <a:buSzTx/>
              <a:buNone/>
              <a:defRPr sz="2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2pPr>
            <a:lvl3pPr marL="910729" indent="0" algn="ctr" defTabSz="910729">
              <a:spcBef>
                <a:spcPts val="563"/>
              </a:spcBef>
              <a:buClr>
                <a:srgbClr val="000000"/>
              </a:buClr>
              <a:buSzTx/>
              <a:buNone/>
              <a:defRPr sz="2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3pPr>
            <a:lvl4pPr marL="1375023" indent="0" algn="ctr" defTabSz="910729">
              <a:spcBef>
                <a:spcPts val="421"/>
              </a:spcBef>
              <a:buClr>
                <a:srgbClr val="000000"/>
              </a:buClr>
              <a:buSzTx/>
              <a:buNone/>
              <a:defRPr sz="20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4pPr>
            <a:lvl5pPr marL="1830389" indent="0" algn="ctr" defTabSz="910729">
              <a:spcBef>
                <a:spcPts val="421"/>
              </a:spcBef>
              <a:buClr>
                <a:srgbClr val="000000"/>
              </a:buClr>
              <a:buSzTx/>
              <a:buNone/>
              <a:defRPr sz="20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180">
            <a:extLst>
              <a:ext uri="{FF2B5EF4-FFF2-40B4-BE49-F238E27FC236}">
                <a16:creationId xmlns:a16="http://schemas.microsoft.com/office/drawing/2014/main" id="{8CE0509C-3C75-4CAD-9A76-4082EB5FC5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260667" y="6487584"/>
            <a:ext cx="321733" cy="234949"/>
          </a:xfrm>
          <a:prstGeom prst="rect">
            <a:avLst/>
          </a:prstGeom>
          <a:ln>
            <a:round/>
          </a:ln>
        </p:spPr>
        <p:txBody>
          <a:bodyPr lIns="38100" tIns="38100" rIns="38100" bIns="38100"/>
          <a:lstStyle>
            <a:lvl1pPr algn="r" defTabSz="455365">
              <a:defRPr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/>
            </a:pPr>
            <a:fld id="{AC2CB658-60AF-4C0E-9989-3EE5FB57B465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25546432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B28422BC-2340-4842-AF36-B6A1D47C0F5C}"/>
              </a:ext>
            </a:extLst>
          </p:cNvPr>
          <p:cNvSpPr/>
          <p:nvPr userDrawn="1"/>
        </p:nvSpPr>
        <p:spPr>
          <a:xfrm>
            <a:off x="0" y="1"/>
            <a:ext cx="12192000" cy="1138767"/>
          </a:xfrm>
          <a:prstGeom prst="rect">
            <a:avLst/>
          </a:prstGeom>
          <a:solidFill>
            <a:srgbClr val="6565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7" tIns="25603" rIns="51207" bIns="25603" anchor="ctr"/>
          <a:lstStyle/>
          <a:p>
            <a:pPr algn="ctr" defTabSz="914356">
              <a:defRPr/>
            </a:pPr>
            <a:endParaRPr lang="en-US" sz="1800" dirty="0">
              <a:solidFill>
                <a:srgbClr val="007A89"/>
              </a:solidFill>
            </a:endParaRP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2347" y="274639"/>
            <a:ext cx="12067309" cy="1143000"/>
          </a:xfrm>
          <a:prstGeom prst="rect">
            <a:avLst/>
          </a:prstGeom>
        </p:spPr>
        <p:txBody>
          <a:bodyPr vert="horz"/>
          <a:lstStyle>
            <a:lvl1pPr>
              <a:defRPr b="0" i="0" cap="all" baseline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b="0" i="0">
                <a:solidFill>
                  <a:srgbClr val="656565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8391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FC52762-ED2D-CF42-9DB0-03D28246F765}"/>
              </a:ext>
            </a:extLst>
          </p:cNvPr>
          <p:cNvSpPr/>
          <p:nvPr userDrawn="1"/>
        </p:nvSpPr>
        <p:spPr>
          <a:xfrm>
            <a:off x="-55416" y="6459167"/>
            <a:ext cx="12288983" cy="495816"/>
          </a:xfrm>
          <a:prstGeom prst="rect">
            <a:avLst/>
          </a:prstGeom>
          <a:solidFill>
            <a:srgbClr val="007A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CAC408B-8068-F34C-A8CC-41AD2AB8558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6189" y="6547315"/>
            <a:ext cx="1193228" cy="227379"/>
          </a:xfrm>
          <a:prstGeom prst="rect">
            <a:avLst/>
          </a:prstGeom>
        </p:spPr>
      </p:pic>
      <p:sp>
        <p:nvSpPr>
          <p:cNvPr id="2" name="minimalistic white windows 7 vector mosaic digital art layout 1440x900 wallpaper_wallpaperswa.com_89.jpg" descr="/Users/melissa/Desktop/Presentations/gray abstract ppt bkgrd.jpg">
            <a:extLst>
              <a:ext uri="{FF2B5EF4-FFF2-40B4-BE49-F238E27FC236}">
                <a16:creationId xmlns:a16="http://schemas.microsoft.com/office/drawing/2014/main" id="{25535CE0-4E57-4D42-ABD8-DA68072045C6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4235" y="0"/>
            <a:ext cx="12187767" cy="6858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defRPr/>
            </a:pPr>
            <a:endParaRPr lang="en-US" altLang="en-US" sz="240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0322789-CA1E-2947-AD24-76C6E9752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6225"/>
            <a:ext cx="10972800" cy="792163"/>
          </a:xfrm>
          <a:prstGeom prst="rect">
            <a:avLst/>
          </a:prstGeom>
        </p:spPr>
        <p:txBody>
          <a:bodyPr vert="horz"/>
          <a:lstStyle>
            <a:lvl1pPr algn="ctr">
              <a:defRPr sz="5300" cap="all">
                <a:solidFill>
                  <a:schemeClr val="bg2">
                    <a:lumMod val="25000"/>
                  </a:schemeClr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416661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005CE3-B620-41B1-B349-6F984B0F280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3"/>
          <p:cNvSpPr>
            <a:spLocks noGrp="1"/>
          </p:cNvSpPr>
          <p:nvPr>
            <p:ph type="dt" sz="half" idx="10"/>
          </p:nvPr>
        </p:nvSpPr>
        <p:spPr>
          <a:xfrm>
            <a:off x="304800" y="6477000"/>
            <a:ext cx="2133600" cy="304800"/>
          </a:xfrm>
        </p:spPr>
        <p:txBody>
          <a:bodyPr anchor="ctr"/>
          <a:lstStyle>
            <a:lvl1pPr algn="l">
              <a:defRPr>
                <a:solidFill>
                  <a:srgbClr val="A0A0A0"/>
                </a:solidFill>
              </a:defRPr>
            </a:lvl1pPr>
            <a:extLst/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86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inimalistic white windows 7 vector mosaic digital art layout 1440x900 wallpaper_wallpaperswa.com_89.jpg" descr="/Users/melissa/Desktop/Presentations/gray abstract ppt bkgrd.jpg">
            <a:extLst>
              <a:ext uri="{FF2B5EF4-FFF2-40B4-BE49-F238E27FC236}">
                <a16:creationId xmlns:a16="http://schemas.microsoft.com/office/drawing/2014/main" id="{1EF99DFD-C005-4BCD-AB02-791CDAEDADBE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4234" y="0"/>
            <a:ext cx="12187767" cy="6858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pic>
        <p:nvPicPr>
          <p:cNvPr id="5" name="Picture 2" descr="/Users/UTRF/Desktop/1-22-18 Biochemistry &amp; Microbiolgy PPT/images in PPT/black&amp;teal background.png">
            <a:extLst>
              <a:ext uri="{FF2B5EF4-FFF2-40B4-BE49-F238E27FC236}">
                <a16:creationId xmlns:a16="http://schemas.microsoft.com/office/drawing/2014/main" id="{014F1285-AB82-4AF1-B973-48E442CF39CB}"/>
              </a:ext>
            </a:extLst>
          </p:cNvPr>
          <p:cNvPicPr>
            <a:picLocks noChangeAspect="1"/>
          </p:cNvPicPr>
          <p:nvPr userDrawn="1"/>
        </p:nvPicPr>
        <p:blipFill>
          <a:blip r:embed="rId2" r:link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406400" y="-260350"/>
            <a:ext cx="12700000" cy="7143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/Users/UTRF/Desktop/1-22-18 Biochemistry &amp; Microbiolgy PPT/images in PPT/UTRF_primary_orange&amp;white.png">
            <a:extLst>
              <a:ext uri="{FF2B5EF4-FFF2-40B4-BE49-F238E27FC236}">
                <a16:creationId xmlns:a16="http://schemas.microsoft.com/office/drawing/2014/main" id="{826FBC5F-0623-49A6-B1D9-EFCCE2F3E65A}"/>
              </a:ext>
            </a:extLst>
          </p:cNvPr>
          <p:cNvPicPr>
            <a:picLocks noChangeAspect="1"/>
          </p:cNvPicPr>
          <p:nvPr userDrawn="1"/>
        </p:nvPicPr>
        <p:blipFill>
          <a:blip r:embed="rId4" r:link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6400" y="5461001"/>
            <a:ext cx="2415117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255675" y="2921000"/>
            <a:ext cx="4326725" cy="1981019"/>
          </a:xfrm>
          <a:prstGeom prst="rect">
            <a:avLst/>
          </a:prstGeom>
        </p:spPr>
        <p:txBody>
          <a:bodyPr vert="horz"/>
          <a:lstStyle>
            <a:lvl1pPr algn="l">
              <a:defRPr sz="5300" cap="all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7416800" y="5873885"/>
            <a:ext cx="4470400" cy="44213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7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62523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inimalistic white windows 7 vector mosaic digital art layout 1440x900 wallpaper_wallpaperswa.com_89.jpg" descr="/Users/melissa/Desktop/Presentations/gray abstract ppt bkgrd.jpg">
            <a:extLst>
              <a:ext uri="{FF2B5EF4-FFF2-40B4-BE49-F238E27FC236}">
                <a16:creationId xmlns:a16="http://schemas.microsoft.com/office/drawing/2014/main" id="{DFBE70F9-F6B0-43A5-B5BC-54D6EA72C525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4234" y="0"/>
            <a:ext cx="12187767" cy="6858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A608C619-0591-4233-A100-88A300CB07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34" y="0"/>
            <a:ext cx="12187767" cy="688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/Users/UTRF/Desktop/1-22-18 Biochemistry &amp; Microbiolgy PPT/images in PPT/UTRF_primary_orange&amp;white.png">
            <a:extLst>
              <a:ext uri="{FF2B5EF4-FFF2-40B4-BE49-F238E27FC236}">
                <a16:creationId xmlns:a16="http://schemas.microsoft.com/office/drawing/2014/main" id="{577698AC-B34F-4C5B-8971-9E171B3C53BB}"/>
              </a:ext>
            </a:extLst>
          </p:cNvPr>
          <p:cNvPicPr>
            <a:picLocks noChangeAspect="1"/>
          </p:cNvPicPr>
          <p:nvPr userDrawn="1"/>
        </p:nvPicPr>
        <p:blipFill>
          <a:blip r:embed="rId3" r:link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1" y="5822951"/>
            <a:ext cx="1960033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255675" y="2921000"/>
            <a:ext cx="4326725" cy="1981019"/>
          </a:xfrm>
          <a:prstGeom prst="rect">
            <a:avLst/>
          </a:prstGeom>
        </p:spPr>
        <p:txBody>
          <a:bodyPr vert="horz"/>
          <a:lstStyle>
            <a:lvl1pPr algn="l">
              <a:defRPr sz="5300" cap="all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7416800" y="5779682"/>
            <a:ext cx="4470400" cy="44213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7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6978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A3BD21C-3192-41B1-9770-0EB3361FF259}"/>
              </a:ext>
            </a:extLst>
          </p:cNvPr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007A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4" name="Picture 2" descr="/Users/melissa/Desktop/Presentations/1-22-18 BCMB PPT/images in PPT/UTRF_primary_01.png">
            <a:extLst>
              <a:ext uri="{FF2B5EF4-FFF2-40B4-BE49-F238E27FC236}">
                <a16:creationId xmlns:a16="http://schemas.microsoft.com/office/drawing/2014/main" id="{A116A660-15EA-4E21-B534-DBDB8A943174}"/>
              </a:ext>
            </a:extLst>
          </p:cNvPr>
          <p:cNvPicPr>
            <a:picLocks noChangeAspect="1"/>
          </p:cNvPicPr>
          <p:nvPr userDrawn="1"/>
        </p:nvPicPr>
        <p:blipFill>
          <a:blip r:embed="rId2" r:link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71200" y="6161618"/>
            <a:ext cx="1117600" cy="499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09600" y="276225"/>
            <a:ext cx="10972800" cy="792163"/>
          </a:xfrm>
          <a:prstGeom prst="rect">
            <a:avLst/>
          </a:prstGeom>
        </p:spPr>
        <p:txBody>
          <a:bodyPr vert="horz"/>
          <a:lstStyle>
            <a:lvl1pPr algn="ctr">
              <a:defRPr sz="5300" cap="all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BE1A964C-9606-4313-949A-1BD262B4A00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5486400" y="6297084"/>
            <a:ext cx="1219200" cy="364067"/>
          </a:xfrm>
          <a:prstGeom prst="rect">
            <a:avLst/>
          </a:prstGeom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A6415091-47AD-4D7A-B550-B409E5B85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0170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l nar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DDF5C91-C033-4DA2-8349-D836ABE3BF26}"/>
              </a:ext>
            </a:extLst>
          </p:cNvPr>
          <p:cNvSpPr/>
          <p:nvPr userDrawn="1"/>
        </p:nvSpPr>
        <p:spPr>
          <a:xfrm>
            <a:off x="0" y="0"/>
            <a:ext cx="12192000" cy="889000"/>
          </a:xfrm>
          <a:prstGeom prst="rect">
            <a:avLst/>
          </a:prstGeom>
          <a:solidFill>
            <a:srgbClr val="007A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792163"/>
          </a:xfrm>
          <a:prstGeom prst="rect">
            <a:avLst/>
          </a:prstGeom>
        </p:spPr>
        <p:txBody>
          <a:bodyPr vert="horz"/>
          <a:lstStyle>
            <a:lvl1pPr algn="ctr">
              <a:defRPr sz="5300" cap="all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D811AA14-33FC-4C89-813E-294DAD533E6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5486400" y="6297084"/>
            <a:ext cx="1219200" cy="364067"/>
          </a:xfrm>
          <a:prstGeom prst="rect">
            <a:avLst/>
          </a:prstGeom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9C640576-FB07-46D4-8F39-C80F8CA6AE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2823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al nar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4F10051-C659-4E5F-9EDC-5E981B69F738}"/>
              </a:ext>
            </a:extLst>
          </p:cNvPr>
          <p:cNvSpPr/>
          <p:nvPr userDrawn="1"/>
        </p:nvSpPr>
        <p:spPr>
          <a:xfrm>
            <a:off x="0" y="0"/>
            <a:ext cx="12192000" cy="889000"/>
          </a:xfrm>
          <a:prstGeom prst="rect">
            <a:avLst/>
          </a:prstGeom>
          <a:solidFill>
            <a:srgbClr val="FF82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792163"/>
          </a:xfrm>
          <a:prstGeom prst="rect">
            <a:avLst/>
          </a:prstGeom>
        </p:spPr>
        <p:txBody>
          <a:bodyPr vert="horz"/>
          <a:lstStyle>
            <a:lvl1pPr algn="ctr">
              <a:defRPr sz="5300" cap="all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B09717FD-71F6-4B27-85C8-6005286BD5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5486400" y="6297084"/>
            <a:ext cx="1219200" cy="364067"/>
          </a:xfrm>
          <a:prstGeom prst="rect">
            <a:avLst/>
          </a:prstGeom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04977689-5B02-4069-96A8-A5B0771214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456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04B74BD-8E94-41DB-9348-DB8A3012FE11}"/>
              </a:ext>
            </a:extLst>
          </p:cNvPr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FF82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4" name="Picture 2" descr="/Users/melissa/Desktop/Presentations/1-22-18 BCMB PPT/images in PPT/UTRF_primary_01.png">
            <a:extLst>
              <a:ext uri="{FF2B5EF4-FFF2-40B4-BE49-F238E27FC236}">
                <a16:creationId xmlns:a16="http://schemas.microsoft.com/office/drawing/2014/main" id="{4399801F-86AB-4211-AC60-2CBB84917404}"/>
              </a:ext>
            </a:extLst>
          </p:cNvPr>
          <p:cNvPicPr>
            <a:picLocks noChangeAspect="1"/>
          </p:cNvPicPr>
          <p:nvPr userDrawn="1"/>
        </p:nvPicPr>
        <p:blipFill>
          <a:blip r:embed="rId2" r:link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71200" y="6161618"/>
            <a:ext cx="1117600" cy="499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09600" y="276225"/>
            <a:ext cx="10972800" cy="792163"/>
          </a:xfrm>
          <a:prstGeom prst="rect">
            <a:avLst/>
          </a:prstGeom>
        </p:spPr>
        <p:txBody>
          <a:bodyPr vert="horz"/>
          <a:lstStyle>
            <a:lvl1pPr algn="ctr">
              <a:defRPr sz="5300" cap="all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99C21B8D-C1FA-4DCE-98BE-6698ED48342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5486400" y="6297084"/>
            <a:ext cx="1219200" cy="364067"/>
          </a:xfrm>
          <a:prstGeom prst="rect">
            <a:avLst/>
          </a:prstGeom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A02D3CEC-C5BC-4533-A450-274E873B2D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2268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B43AF68-D001-4AFC-838B-6BB205056807}"/>
              </a:ext>
            </a:extLst>
          </p:cNvPr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FF82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09600" y="276225"/>
            <a:ext cx="10972800" cy="792163"/>
          </a:xfrm>
          <a:prstGeom prst="rect">
            <a:avLst/>
          </a:prstGeom>
        </p:spPr>
        <p:txBody>
          <a:bodyPr vert="horz"/>
          <a:lstStyle>
            <a:lvl1pPr algn="ctr">
              <a:defRPr sz="5300" cap="all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EA50E198-0B13-4DC6-B81C-33DDFCB3D8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5486400" y="6297084"/>
            <a:ext cx="1219200" cy="364067"/>
          </a:xfrm>
          <a:prstGeom prst="rect">
            <a:avLst/>
          </a:prstGeom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D62E208D-C0B4-4BFD-94B6-4377560B1B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5818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A553123-9348-4A42-9EF2-0A99C1741BAB}"/>
              </a:ext>
            </a:extLst>
          </p:cNvPr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69696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4" name="Picture 2" descr="/Users/melissa/Desktop/Presentations/1-22-18 BCMB PPT/images in PPT/UTRF_primary_01.png">
            <a:extLst>
              <a:ext uri="{FF2B5EF4-FFF2-40B4-BE49-F238E27FC236}">
                <a16:creationId xmlns:a16="http://schemas.microsoft.com/office/drawing/2014/main" id="{DE12A844-2343-4F09-BCE4-5E2D9A6A3A37}"/>
              </a:ext>
            </a:extLst>
          </p:cNvPr>
          <p:cNvPicPr>
            <a:picLocks noChangeAspect="1"/>
          </p:cNvPicPr>
          <p:nvPr userDrawn="1"/>
        </p:nvPicPr>
        <p:blipFill>
          <a:blip r:embed="rId2" r:link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71200" y="6161618"/>
            <a:ext cx="1117600" cy="499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276225"/>
            <a:ext cx="10972800" cy="792163"/>
          </a:xfrm>
          <a:prstGeom prst="rect">
            <a:avLst/>
          </a:prstGeom>
        </p:spPr>
        <p:txBody>
          <a:bodyPr vert="horz"/>
          <a:lstStyle>
            <a:lvl1pPr algn="ctr">
              <a:defRPr sz="5300" cap="all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332D1EBC-DEC3-4A0E-8C7A-EC1B11B664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5486400" y="6297084"/>
            <a:ext cx="1219200" cy="364067"/>
          </a:xfrm>
          <a:prstGeom prst="rect">
            <a:avLst/>
          </a:prstGeom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5A391727-E9F8-469D-AF2E-3238435D7F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1205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5050" r:id="rId1"/>
    <p:sldLayoutId id="2147485051" r:id="rId2"/>
    <p:sldLayoutId id="2147485052" r:id="rId3"/>
    <p:sldLayoutId id="2147485053" r:id="rId4"/>
    <p:sldLayoutId id="2147485054" r:id="rId5"/>
    <p:sldLayoutId id="2147485055" r:id="rId6"/>
    <p:sldLayoutId id="2147485056" r:id="rId7"/>
    <p:sldLayoutId id="2147485057" r:id="rId8"/>
    <p:sldLayoutId id="2147485058" r:id="rId9"/>
    <p:sldLayoutId id="2147485059" r:id="rId10"/>
    <p:sldLayoutId id="2147485060" r:id="rId11"/>
    <p:sldLayoutId id="2147485061" r:id="rId12"/>
    <p:sldLayoutId id="2147485062" r:id="rId13"/>
    <p:sldLayoutId id="2147485063" r:id="rId14"/>
    <p:sldLayoutId id="2147485064" r:id="rId15"/>
    <p:sldLayoutId id="2147485067" r:id="rId16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5pPr>
      <a:lvl6pPr marL="457189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6pPr>
      <a:lvl7pPr marL="914377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7pPr>
      <a:lvl8pPr marL="1371566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8pPr>
      <a:lvl9pPr marL="1828754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9pPr>
    </p:titleStyle>
    <p:bodyStyle>
      <a:lvl1pPr marL="228594" indent="-228594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D2CE24C-D343-4B9E-8477-4D7B31F33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591" y="2921000"/>
            <a:ext cx="7596809" cy="1981019"/>
          </a:xfrm>
        </p:spPr>
        <p:txBody>
          <a:bodyPr/>
          <a:lstStyle/>
          <a:p>
            <a:pPr algn="r"/>
            <a:r>
              <a:rPr lang="en-US" dirty="0"/>
              <a:t>UTRF Institutional Revenue Sharing</a:t>
            </a:r>
            <a:br>
              <a:rPr lang="en-US" dirty="0"/>
            </a:b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4391282-5521-4FDB-8D6E-38BE94665E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416800" y="5364481"/>
            <a:ext cx="4470400" cy="1384662"/>
          </a:xfrm>
        </p:spPr>
        <p:txBody>
          <a:bodyPr/>
          <a:lstStyle/>
          <a:p>
            <a:pPr algn="r"/>
            <a:r>
              <a:rPr lang="en-US" dirty="0"/>
              <a:t>Richard Magid</a:t>
            </a:r>
          </a:p>
          <a:p>
            <a:pPr algn="r"/>
            <a:r>
              <a:rPr lang="en-US" dirty="0"/>
              <a:t>UTRF Vice President</a:t>
            </a:r>
          </a:p>
          <a:p>
            <a:pPr algn="r"/>
            <a:r>
              <a:rPr lang="en-US" sz="2000" dirty="0"/>
              <a:t>March 2020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848DE-4E71-BD41-8FCE-8D3DF9B4D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20993"/>
            <a:ext cx="10972800" cy="792163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/>
              <a:t>UTRF IP &amp; REVENUE SHARING POLICIES</a:t>
            </a:r>
          </a:p>
        </p:txBody>
      </p:sp>
      <p:sp>
        <p:nvSpPr>
          <p:cNvPr id="35843" name="TextBox 4">
            <a:extLst>
              <a:ext uri="{FF2B5EF4-FFF2-40B4-BE49-F238E27FC236}">
                <a16:creationId xmlns:a16="http://schemas.microsoft.com/office/drawing/2014/main" id="{CD4EAC03-D06A-48C2-8888-415D7FC638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1" y="4325541"/>
            <a:ext cx="2775415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900" i="1" dirty="0">
                <a:solidFill>
                  <a:srgbClr val="696969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Note: After the first $5,000, distributions are made on net revenues remaining after legal fees have been deducted.</a:t>
            </a:r>
          </a:p>
        </p:txBody>
      </p:sp>
      <p:sp>
        <p:nvSpPr>
          <p:cNvPr id="35844" name="TextBox 5">
            <a:extLst>
              <a:ext uri="{FF2B5EF4-FFF2-40B4-BE49-F238E27FC236}">
                <a16:creationId xmlns:a16="http://schemas.microsoft.com/office/drawing/2014/main" id="{8963FEED-0535-4E4D-9B28-B830A3CCF5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00" y="1064685"/>
            <a:ext cx="111760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100" b="1" dirty="0">
                <a:solidFill>
                  <a:srgbClr val="007A89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Intellectual Property Policy: </a:t>
            </a:r>
            <a:r>
              <a:rPr lang="en-US" altLang="en-US" sz="2100" dirty="0">
                <a:solidFill>
                  <a:srgbClr val="646F71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Inventions made by UT employees in the course of their duties or using UT resources and facilities are owned by UT and assigned to UTRF.</a:t>
            </a:r>
          </a:p>
        </p:txBody>
      </p:sp>
      <p:sp>
        <p:nvSpPr>
          <p:cNvPr id="35845" name="TextBox 6">
            <a:extLst>
              <a:ext uri="{FF2B5EF4-FFF2-40B4-BE49-F238E27FC236}">
                <a16:creationId xmlns:a16="http://schemas.microsoft.com/office/drawing/2014/main" id="{2D506A18-FBA1-4BDF-9DEC-16F53B3DC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00" y="1902883"/>
            <a:ext cx="42672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100" b="1" dirty="0">
                <a:solidFill>
                  <a:srgbClr val="007A89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Revenue Sharing Policy</a:t>
            </a:r>
            <a:endParaRPr lang="en-US" altLang="en-US" sz="2100" b="1" dirty="0">
              <a:solidFill>
                <a:srgbClr val="646F71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5FE05EE-979A-4E4F-8A19-2E9CFA1263C8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01" y="2588075"/>
            <a:ext cx="8025324" cy="358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785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D83886C-E503-41D3-9B5D-5BF5DE2E5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Royalty Distributions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89A6EE-6B90-42DB-BF71-8381BEFBB9E5}"/>
              </a:ext>
            </a:extLst>
          </p:cNvPr>
          <p:cNvSpPr txBox="1"/>
          <p:nvPr/>
        </p:nvSpPr>
        <p:spPr>
          <a:xfrm>
            <a:off x="365263" y="1331843"/>
            <a:ext cx="1146147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Individuals</a:t>
            </a:r>
          </a:p>
          <a:p>
            <a:pPr marL="287338" indent="-176213">
              <a:buFont typeface="Arial" panose="020B0604020202020204" pitchFamily="34" charset="0"/>
              <a:buChar char="•"/>
            </a:pPr>
            <a:r>
              <a:rPr lang="en-US" sz="2400" dirty="0"/>
              <a:t>UTRF sends checks directly to each inventor.</a:t>
            </a:r>
          </a:p>
          <a:p>
            <a:pPr marL="287338" indent="-176213">
              <a:buFont typeface="Arial" panose="020B0604020202020204" pitchFamily="34" charset="0"/>
              <a:buChar char="•"/>
            </a:pPr>
            <a:r>
              <a:rPr lang="en-US" sz="2400" dirty="0"/>
              <a:t>These are not UT salary or benefits, UTRF sends a separate 1099 each tax year.</a:t>
            </a:r>
          </a:p>
          <a:p>
            <a:pPr marL="911225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Individuals responsible for all tax liability</a:t>
            </a:r>
          </a:p>
          <a:p>
            <a:pPr marL="111125"/>
            <a:endParaRPr lang="en-US" sz="2400" dirty="0"/>
          </a:p>
          <a:p>
            <a:r>
              <a:rPr lang="en-US" sz="2800" dirty="0"/>
              <a:t>Departments</a:t>
            </a:r>
          </a:p>
          <a:p>
            <a:pPr marL="287338" indent="-176213">
              <a:buFont typeface="Arial" panose="020B0604020202020204" pitchFamily="34" charset="0"/>
              <a:buChar char="•"/>
            </a:pPr>
            <a:r>
              <a:rPr lang="en-US" sz="2400" dirty="0"/>
              <a:t>UTRF sends checks to Business Manager with an explanatory cover letter.</a:t>
            </a:r>
          </a:p>
          <a:p>
            <a:pPr marL="287338" indent="-176213">
              <a:buFont typeface="Arial" panose="020B0604020202020204" pitchFamily="34" charset="0"/>
              <a:buChar char="•"/>
            </a:pPr>
            <a:r>
              <a:rPr lang="en-US" sz="2400" dirty="0"/>
              <a:t>Department Head receives copy of cover letter.</a:t>
            </a:r>
          </a:p>
          <a:p>
            <a:pPr marL="287338" indent="-176213">
              <a:buFont typeface="Arial" panose="020B0604020202020204" pitchFamily="34" charset="0"/>
              <a:buChar char="•"/>
            </a:pPr>
            <a:r>
              <a:rPr lang="en-US" sz="2400" dirty="0"/>
              <a:t>Deans also receive a copy of cover letter (new SOP).</a:t>
            </a:r>
          </a:p>
          <a:p>
            <a:pPr marL="111125"/>
            <a:endParaRPr lang="en-US" sz="2400" dirty="0"/>
          </a:p>
          <a:p>
            <a:r>
              <a:rPr lang="en-US" sz="2800" dirty="0"/>
              <a:t>Campus</a:t>
            </a:r>
          </a:p>
          <a:p>
            <a:pPr marL="287338" indent="-176213">
              <a:buFont typeface="Arial" panose="020B0604020202020204" pitchFamily="34" charset="0"/>
              <a:buChar char="•"/>
            </a:pPr>
            <a:r>
              <a:rPr lang="en-US" sz="2400" dirty="0"/>
              <a:t>UTRF sends checks to Chancellor’s office with an explanatory cover letter.</a:t>
            </a:r>
          </a:p>
        </p:txBody>
      </p:sp>
    </p:spTree>
    <p:extLst>
      <p:ext uri="{BB962C8B-B14F-4D97-AF65-F5344CB8AC3E}">
        <p14:creationId xmlns:p14="http://schemas.microsoft.com/office/powerpoint/2010/main" val="2488346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D83886C-E503-41D3-9B5D-5BF5DE2E5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Royalty Q&amp;A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89A6EE-6B90-42DB-BF71-8381BEFBB9E5}"/>
              </a:ext>
            </a:extLst>
          </p:cNvPr>
          <p:cNvSpPr txBox="1"/>
          <p:nvPr/>
        </p:nvSpPr>
        <p:spPr>
          <a:xfrm>
            <a:off x="365263" y="1312793"/>
            <a:ext cx="1146147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“</a:t>
            </a:r>
            <a:r>
              <a:rPr lang="en-US" sz="2400" u="sng" dirty="0"/>
              <a:t>What can Department/Campus royalties be used for?</a:t>
            </a:r>
            <a:r>
              <a:rPr lang="en-US" sz="2400" dirty="0"/>
              <a:t>”</a:t>
            </a:r>
          </a:p>
          <a:p>
            <a:pPr lvl="1"/>
            <a:r>
              <a:rPr lang="en-US" sz="2000" dirty="0"/>
              <a:t>A: Institutional royalties are basically unrestricted funds for use by the recipient unit. </a:t>
            </a:r>
            <a:r>
              <a:rPr lang="en-US" sz="2000" i="1" dirty="0"/>
              <a:t>“Royalties… will be utilized for the support of scientific research or education;” 37 CFR 401.14(k)3</a:t>
            </a:r>
          </a:p>
          <a:p>
            <a:pPr lvl="1"/>
            <a:endParaRPr lang="en-US" sz="2000" i="1" dirty="0"/>
          </a:p>
          <a:p>
            <a:pPr marL="0" lvl="1"/>
            <a:r>
              <a:rPr lang="en-US" sz="2400" dirty="0"/>
              <a:t>“</a:t>
            </a:r>
            <a:r>
              <a:rPr lang="en-US" sz="2400" u="sng" dirty="0"/>
              <a:t>Do we have to report back to UTRF how the funds are used?</a:t>
            </a:r>
            <a:r>
              <a:rPr lang="en-US" sz="2400" dirty="0"/>
              <a:t>”</a:t>
            </a:r>
          </a:p>
          <a:p>
            <a:pPr lvl="1"/>
            <a:r>
              <a:rPr lang="en-US" sz="2000" dirty="0"/>
              <a:t>A: No, UTRF does not need a report on how the funds are used by the Department or Campus.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r>
              <a:rPr lang="en-US" sz="2400" dirty="0"/>
              <a:t>“</a:t>
            </a:r>
            <a:r>
              <a:rPr lang="en-US" sz="2400" u="sng" dirty="0"/>
              <a:t>Does UTRF know how much my unit will receive next year?</a:t>
            </a:r>
            <a:r>
              <a:rPr lang="en-US" sz="2400" dirty="0"/>
              <a:t>”</a:t>
            </a:r>
          </a:p>
          <a:p>
            <a:pPr marL="457200"/>
            <a:r>
              <a:rPr lang="en-US" sz="2000" dirty="0"/>
              <a:t>A: It depends. Some UTRF licenses have fixed fees (predictable), while others generate royalties based on sales or milestones (unpredictable).</a:t>
            </a:r>
          </a:p>
          <a:p>
            <a:pPr marL="457200"/>
            <a:endParaRPr lang="en-US" sz="2000" dirty="0"/>
          </a:p>
          <a:p>
            <a:r>
              <a:rPr lang="en-US" sz="2400" dirty="0"/>
              <a:t>“</a:t>
            </a:r>
            <a:r>
              <a:rPr lang="en-US" sz="2400" u="sng" dirty="0"/>
              <a:t>Dr X left UTHSC, does s/he still receive royalties?</a:t>
            </a:r>
            <a:r>
              <a:rPr lang="en-US" sz="2400" dirty="0"/>
              <a:t>”</a:t>
            </a:r>
          </a:p>
          <a:p>
            <a:pPr marL="457200"/>
            <a:r>
              <a:rPr lang="en-US" sz="2000" dirty="0"/>
              <a:t>A: Yes. Royalties are vested at the time of invention, and the inventor(s) will receive their share whether or not they remain at UTHSC.</a:t>
            </a:r>
          </a:p>
        </p:txBody>
      </p:sp>
    </p:spTree>
    <p:extLst>
      <p:ext uri="{BB962C8B-B14F-4D97-AF65-F5344CB8AC3E}">
        <p14:creationId xmlns:p14="http://schemas.microsoft.com/office/powerpoint/2010/main" val="44100158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</TotalTime>
  <Words>326</Words>
  <Application>Microsoft Macintosh PowerPoint</Application>
  <PresentationFormat>Widescreen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Custom Design</vt:lpstr>
      <vt:lpstr>UTRF Institutional Revenue Sharing </vt:lpstr>
      <vt:lpstr>UTRF IP &amp; REVENUE SHARING POLICIES</vt:lpstr>
      <vt:lpstr>Royalty Distributions</vt:lpstr>
      <vt:lpstr>Royalty Q&amp;A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Magid, Richard</dc:creator>
  <cp:lastModifiedBy>Jackie Cotton</cp:lastModifiedBy>
  <cp:revision>9</cp:revision>
  <cp:lastPrinted>2021-03-09T16:21:17Z</cp:lastPrinted>
  <dcterms:created xsi:type="dcterms:W3CDTF">2021-03-08T19:43:17Z</dcterms:created>
  <dcterms:modified xsi:type="dcterms:W3CDTF">2021-03-15T17:18:47Z</dcterms:modified>
</cp:coreProperties>
</file>