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handoutMasterIdLst>
    <p:handoutMasterId r:id="rId9"/>
  </p:handoutMasterIdLst>
  <p:sldIdLst>
    <p:sldId id="256" r:id="rId2"/>
    <p:sldId id="257" r:id="rId3"/>
    <p:sldId id="260" r:id="rId4"/>
    <p:sldId id="262" r:id="rId5"/>
    <p:sldId id="263" r:id="rId6"/>
    <p:sldId id="264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020" autoAdjust="0"/>
    <p:restoredTop sz="94674"/>
  </p:normalViewPr>
  <p:slideViewPr>
    <p:cSldViewPr>
      <p:cViewPr varScale="1">
        <p:scale>
          <a:sx n="128" d="100"/>
          <a:sy n="128" d="100"/>
        </p:scale>
        <p:origin x="142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91C030-B6CD-A741-86CC-2CAA2527BBD7}" type="datetimeFigureOut">
              <a:rPr lang="en-US" smtClean="0"/>
              <a:t>2/26/19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418FD-2AC4-7A45-B208-E155AD1DE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522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413BAA-A9AC-4D2E-8640-E31BB7E2A254}" type="datetimeFigureOut">
              <a:rPr lang="en-US" smtClean="0"/>
              <a:t>2/26/19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BFBB91-55AA-4CE9-9251-6CA24DA4AF7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3BAA-A9AC-4D2E-8640-E31BB7E2A254}" type="datetimeFigureOut">
              <a:rPr lang="en-US" smtClean="0"/>
              <a:t>2/26/19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FBB91-55AA-4CE9-9251-6CA24DA4AF7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3BAA-A9AC-4D2E-8640-E31BB7E2A254}" type="datetimeFigureOut">
              <a:rPr lang="en-US" smtClean="0"/>
              <a:t>2/26/19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FBB91-55AA-4CE9-9251-6CA24DA4AF7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3BAA-A9AC-4D2E-8640-E31BB7E2A254}" type="datetimeFigureOut">
              <a:rPr lang="en-US" smtClean="0"/>
              <a:t>2/26/19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FBB91-55AA-4CE9-9251-6CA24DA4AF7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3BAA-A9AC-4D2E-8640-E31BB7E2A254}" type="datetimeFigureOut">
              <a:rPr lang="en-US" smtClean="0"/>
              <a:t>2/26/19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FBB91-55AA-4CE9-9251-6CA24DA4AF7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3BAA-A9AC-4D2E-8640-E31BB7E2A254}" type="datetimeFigureOut">
              <a:rPr lang="en-US" smtClean="0"/>
              <a:t>2/26/19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FBB91-55AA-4CE9-9251-6CA24DA4AF7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3BAA-A9AC-4D2E-8640-E31BB7E2A254}" type="datetimeFigureOut">
              <a:rPr lang="en-US" smtClean="0"/>
              <a:t>2/26/19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FBB91-55AA-4CE9-9251-6CA24DA4AF71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3BAA-A9AC-4D2E-8640-E31BB7E2A254}" type="datetimeFigureOut">
              <a:rPr lang="en-US" smtClean="0"/>
              <a:t>2/26/19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FBB91-55AA-4CE9-9251-6CA24DA4AF7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3BAA-A9AC-4D2E-8640-E31BB7E2A254}" type="datetimeFigureOut">
              <a:rPr lang="en-US" smtClean="0"/>
              <a:t>2/26/19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FBB91-55AA-4CE9-9251-6CA24DA4AF7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A413BAA-A9AC-4D2E-8640-E31BB7E2A254}" type="datetimeFigureOut">
              <a:rPr lang="en-US" smtClean="0"/>
              <a:t>2/26/19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FBB91-55AA-4CE9-9251-6CA24DA4AF71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413BAA-A9AC-4D2E-8640-E31BB7E2A254}" type="datetimeFigureOut">
              <a:rPr lang="en-US" smtClean="0"/>
              <a:t>2/26/19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BFBB91-55AA-4CE9-9251-6CA24DA4AF7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A413BAA-A9AC-4D2E-8640-E31BB7E2A254}" type="datetimeFigureOut">
              <a:rPr lang="en-US" smtClean="0"/>
              <a:t>2/26/19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ABFBB91-55AA-4CE9-9251-6CA24DA4AF7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laitken@uthsc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838200"/>
            <a:ext cx="4495800" cy="2743200"/>
          </a:xfrm>
        </p:spPr>
        <p:txBody>
          <a:bodyPr>
            <a:noAutofit/>
          </a:bodyPr>
          <a:lstStyle/>
          <a:p>
            <a:br>
              <a:rPr lang="en-US" sz="5400" dirty="0">
                <a:solidFill>
                  <a:srgbClr val="CC6600"/>
                </a:solidFill>
              </a:rPr>
            </a:br>
            <a:r>
              <a:rPr lang="en-US" sz="5400" dirty="0">
                <a:solidFill>
                  <a:srgbClr val="CC6600"/>
                </a:solidFill>
              </a:rPr>
              <a:t>The Move</a:t>
            </a:r>
            <a:br>
              <a:rPr lang="en-US" sz="5400" dirty="0">
                <a:solidFill>
                  <a:srgbClr val="CC6600"/>
                </a:solidFill>
              </a:rPr>
            </a:br>
            <a:r>
              <a:rPr lang="en-US" sz="5400" dirty="0">
                <a:solidFill>
                  <a:srgbClr val="CC6600"/>
                </a:solidFill>
              </a:rPr>
              <a:t>Towards  </a:t>
            </a:r>
            <a:br>
              <a:rPr lang="en-US" sz="5400" dirty="0">
                <a:solidFill>
                  <a:srgbClr val="CC6600"/>
                </a:solidFill>
              </a:rPr>
            </a:br>
            <a:r>
              <a:rPr lang="en-US" sz="5400" dirty="0">
                <a:solidFill>
                  <a:srgbClr val="CC6600"/>
                </a:solidFill>
              </a:rPr>
              <a:t>Windows 10</a:t>
            </a:r>
            <a:endParaRPr lang="en-US" sz="2400" dirty="0">
              <a:solidFill>
                <a:srgbClr val="CC66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381000"/>
            <a:ext cx="3657600" cy="43891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609600" y="3505200"/>
            <a:ext cx="40386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80999" y="3581400"/>
            <a:ext cx="44196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pc="290" dirty="0">
                <a:solidFill>
                  <a:srgbClr val="CC6600"/>
                </a:solidFill>
              </a:rPr>
              <a:t>A Critical Security Initiative</a:t>
            </a:r>
            <a:endParaRPr lang="en-US" spc="290" dirty="0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2812393" y="6477000"/>
            <a:ext cx="3207407" cy="317045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400" b="1" dirty="0">
                <a:solidFill>
                  <a:srgbClr val="CC6600"/>
                </a:solidFill>
              </a:rPr>
              <a:t>Information Technology Services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145" y="6096000"/>
            <a:ext cx="2895600" cy="335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80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/>
              <a:t>January 2020, Microsoft will stop support and no longer be providing security updates</a:t>
            </a:r>
          </a:p>
          <a:p>
            <a:r>
              <a:rPr lang="en-US" sz="3200" dirty="0"/>
              <a:t>No updates = Data at risk</a:t>
            </a:r>
          </a:p>
          <a:p>
            <a:pPr lvl="1"/>
            <a:r>
              <a:rPr lang="en-US" sz="2800" dirty="0"/>
              <a:t>Data loss</a:t>
            </a:r>
          </a:p>
          <a:p>
            <a:pPr lvl="1"/>
            <a:r>
              <a:rPr lang="en-US" sz="2800" dirty="0"/>
              <a:t>User downtime</a:t>
            </a:r>
          </a:p>
          <a:p>
            <a:pPr lvl="1"/>
            <a:r>
              <a:rPr lang="en-US" sz="2800" dirty="0"/>
              <a:t>Security risk to UTHSC systems</a:t>
            </a:r>
          </a:p>
          <a:p>
            <a:pPr lvl="1"/>
            <a:r>
              <a:rPr lang="en-US" sz="2800" dirty="0"/>
              <a:t>Potential for data breaches ($$)</a:t>
            </a:r>
          </a:p>
          <a:p>
            <a:pPr lvl="0"/>
            <a:endParaRPr lang="en-US" sz="32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Issue</a:t>
            </a:r>
          </a:p>
        </p:txBody>
      </p:sp>
    </p:spTree>
    <p:extLst>
      <p:ext uri="{BB962C8B-B14F-4D97-AF65-F5344CB8AC3E}">
        <p14:creationId xmlns:p14="http://schemas.microsoft.com/office/powerpoint/2010/main" val="4043526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Buy new computers</a:t>
            </a:r>
          </a:p>
          <a:p>
            <a:r>
              <a:rPr lang="en-US" sz="3200" dirty="0"/>
              <a:t>Upgrade computers</a:t>
            </a:r>
          </a:p>
          <a:p>
            <a:r>
              <a:rPr lang="en-US" sz="3200" dirty="0"/>
              <a:t>Secure the remaining older Windows systems</a:t>
            </a:r>
          </a:p>
          <a:p>
            <a:pPr lvl="0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Possible Solutions</a:t>
            </a:r>
          </a:p>
        </p:txBody>
      </p:sp>
    </p:spTree>
    <p:extLst>
      <p:ext uri="{BB962C8B-B14F-4D97-AF65-F5344CB8AC3E}">
        <p14:creationId xmlns:p14="http://schemas.microsoft.com/office/powerpoint/2010/main" val="125667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153400" cy="5148072"/>
          </a:xfrm>
        </p:spPr>
        <p:txBody>
          <a:bodyPr>
            <a:normAutofit/>
          </a:bodyPr>
          <a:lstStyle/>
          <a:p>
            <a:r>
              <a:rPr lang="en-US" sz="3200" dirty="0"/>
              <a:t>Great prices for Dell computers</a:t>
            </a:r>
          </a:p>
          <a:p>
            <a:pPr lvl="1"/>
            <a:r>
              <a:rPr lang="en-US" sz="2800" dirty="0"/>
              <a:t>$1,156 (includes 24’ monitor)</a:t>
            </a:r>
          </a:p>
          <a:p>
            <a:r>
              <a:rPr lang="en-US" sz="3200" dirty="0"/>
              <a:t>ITS </a:t>
            </a:r>
          </a:p>
          <a:p>
            <a:pPr lvl="1"/>
            <a:r>
              <a:rPr lang="en-US" sz="2400" dirty="0"/>
              <a:t>Order computers and charge your account or departments place order</a:t>
            </a:r>
          </a:p>
          <a:p>
            <a:pPr lvl="1"/>
            <a:r>
              <a:rPr lang="en-US" sz="2400" dirty="0"/>
              <a:t>Deliver computer preconfigured and transfer data</a:t>
            </a:r>
          </a:p>
          <a:p>
            <a:pPr lvl="1"/>
            <a:r>
              <a:rPr lang="en-US" sz="2400" dirty="0"/>
              <a:t>Free of charge</a:t>
            </a:r>
          </a:p>
          <a:p>
            <a:r>
              <a:rPr lang="en-US" sz="3200" dirty="0"/>
              <a:t>Order as soon as possible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Buy New Computers</a:t>
            </a:r>
          </a:p>
        </p:txBody>
      </p:sp>
    </p:spTree>
    <p:extLst>
      <p:ext uri="{BB962C8B-B14F-4D97-AF65-F5344CB8AC3E}">
        <p14:creationId xmlns:p14="http://schemas.microsoft.com/office/powerpoint/2010/main" val="370962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Upgrade older Windows versions to Windows 10</a:t>
            </a:r>
          </a:p>
          <a:p>
            <a:pPr lvl="1"/>
            <a:r>
              <a:rPr lang="en-US" sz="2800" dirty="0"/>
              <a:t>Existing hardware must meet minimum requirements:</a:t>
            </a:r>
          </a:p>
          <a:p>
            <a:pPr lvl="2"/>
            <a:r>
              <a:rPr lang="en-US" sz="3000" dirty="0"/>
              <a:t>(i5, 8GB RAM, TPM)</a:t>
            </a:r>
          </a:p>
          <a:p>
            <a:r>
              <a:rPr lang="en-US" sz="3200" dirty="0"/>
              <a:t>ITS will perform upgrade</a:t>
            </a:r>
          </a:p>
          <a:p>
            <a:pPr lvl="1"/>
            <a:r>
              <a:rPr lang="en-US" sz="2800" dirty="0"/>
              <a:t>Done at user’s convenience</a:t>
            </a:r>
          </a:p>
          <a:p>
            <a:pPr lvl="1"/>
            <a:r>
              <a:rPr lang="en-US" sz="2800" dirty="0"/>
              <a:t>Free of charge</a:t>
            </a:r>
            <a:endParaRPr lang="en-US" sz="32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Upgrade Existing Computers</a:t>
            </a:r>
          </a:p>
        </p:txBody>
      </p:sp>
    </p:spTree>
    <p:extLst>
      <p:ext uri="{BB962C8B-B14F-4D97-AF65-F5344CB8AC3E}">
        <p14:creationId xmlns:p14="http://schemas.microsoft.com/office/powerpoint/2010/main" val="1790362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/>
              <a:t>For users that require older Windows versions (rare)</a:t>
            </a:r>
          </a:p>
          <a:p>
            <a:pPr lvl="0"/>
            <a:r>
              <a:rPr lang="en-US" sz="3200" dirty="0"/>
              <a:t>Reviewed and approved on a Case by Case </a:t>
            </a:r>
          </a:p>
          <a:p>
            <a:pPr lvl="0"/>
            <a:r>
              <a:rPr lang="en-US" sz="3200" dirty="0"/>
              <a:t>ITS will take proactive steps</a:t>
            </a:r>
          </a:p>
          <a:p>
            <a:pPr lvl="1"/>
            <a:r>
              <a:rPr lang="en-US" sz="2800" dirty="0"/>
              <a:t>Verify need for old version of Windows</a:t>
            </a:r>
          </a:p>
          <a:p>
            <a:pPr lvl="1"/>
            <a:r>
              <a:rPr lang="en-US" sz="2800" dirty="0"/>
              <a:t>System will be limited in Network connectivity (No </a:t>
            </a:r>
            <a:r>
              <a:rPr lang="en-US" sz="2800"/>
              <a:t>Internet Access)</a:t>
            </a:r>
            <a:endParaRPr lang="en-US" sz="2800" dirty="0"/>
          </a:p>
          <a:p>
            <a:pPr lvl="1"/>
            <a:r>
              <a:rPr lang="en-US" sz="2800" dirty="0"/>
              <a:t>Free of charge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Remaining Old Systems</a:t>
            </a:r>
          </a:p>
        </p:txBody>
      </p:sp>
    </p:spTree>
    <p:extLst>
      <p:ext uri="{BB962C8B-B14F-4D97-AF65-F5344CB8AC3E}">
        <p14:creationId xmlns:p14="http://schemas.microsoft.com/office/powerpoint/2010/main" val="1790362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/>
              <a:t>Contact Lisa Aitken, Director, ITS Customer Technology Support</a:t>
            </a:r>
          </a:p>
          <a:p>
            <a:pPr lvl="1"/>
            <a:r>
              <a:rPr lang="en-US" sz="2800" u="sng" dirty="0">
                <a:hlinkClick r:id="rId2"/>
              </a:rPr>
              <a:t>laitken@uthsc.edu</a:t>
            </a:r>
            <a:endParaRPr lang="en-US" sz="2800" dirty="0"/>
          </a:p>
          <a:p>
            <a:pPr lvl="1"/>
            <a:r>
              <a:rPr lang="en-US" sz="2800" dirty="0"/>
              <a:t>448-4934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Ready to Plan Now?</a:t>
            </a:r>
          </a:p>
        </p:txBody>
      </p:sp>
    </p:spTree>
    <p:extLst>
      <p:ext uri="{BB962C8B-B14F-4D97-AF65-F5344CB8AC3E}">
        <p14:creationId xmlns:p14="http://schemas.microsoft.com/office/powerpoint/2010/main" val="10505473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4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003300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12192</TotalTime>
  <Words>204</Words>
  <Application>Microsoft Macintosh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Lucida Sans Unicode</vt:lpstr>
      <vt:lpstr>Verdana</vt:lpstr>
      <vt:lpstr>Wingdings 2</vt:lpstr>
      <vt:lpstr>Wingdings 3</vt:lpstr>
      <vt:lpstr>Concourse</vt:lpstr>
      <vt:lpstr> The Move Towards   Windows 10</vt:lpstr>
      <vt:lpstr>The Issue</vt:lpstr>
      <vt:lpstr>Three Possible Solutions</vt:lpstr>
      <vt:lpstr>Buy New Computers</vt:lpstr>
      <vt:lpstr>Upgrade Existing Computers</vt:lpstr>
      <vt:lpstr>Secure Remaining Old Systems</vt:lpstr>
      <vt:lpstr>Ready to Plan Now?</vt:lpstr>
    </vt:vector>
  </TitlesOfParts>
  <Company>University of Tennessee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vmercer</dc:creator>
  <cp:lastModifiedBy>Van Der Aa, Jan (Jan)</cp:lastModifiedBy>
  <cp:revision>94</cp:revision>
  <cp:lastPrinted>2014-03-05T20:04:25Z</cp:lastPrinted>
  <dcterms:created xsi:type="dcterms:W3CDTF">2014-02-28T15:31:52Z</dcterms:created>
  <dcterms:modified xsi:type="dcterms:W3CDTF">2019-03-01T14:11:12Z</dcterms:modified>
</cp:coreProperties>
</file>