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2"/>
  </p:notesMasterIdLst>
  <p:sldIdLst>
    <p:sldId id="256" r:id="rId2"/>
    <p:sldId id="313" r:id="rId3"/>
    <p:sldId id="352" r:id="rId4"/>
    <p:sldId id="314" r:id="rId5"/>
    <p:sldId id="317" r:id="rId6"/>
    <p:sldId id="316" r:id="rId7"/>
    <p:sldId id="315" r:id="rId8"/>
    <p:sldId id="274" r:id="rId9"/>
    <p:sldId id="319" r:id="rId10"/>
    <p:sldId id="350" r:id="rId11"/>
    <p:sldId id="351" r:id="rId12"/>
    <p:sldId id="261" r:id="rId13"/>
    <p:sldId id="263" r:id="rId14"/>
    <p:sldId id="321" r:id="rId15"/>
    <p:sldId id="258" r:id="rId16"/>
    <p:sldId id="276" r:id="rId17"/>
    <p:sldId id="268" r:id="rId18"/>
    <p:sldId id="269" r:id="rId19"/>
    <p:sldId id="355" r:id="rId20"/>
    <p:sldId id="356" r:id="rId21"/>
    <p:sldId id="360" r:id="rId22"/>
    <p:sldId id="359" r:id="rId23"/>
    <p:sldId id="325" r:id="rId24"/>
    <p:sldId id="357" r:id="rId25"/>
    <p:sldId id="324" r:id="rId26"/>
    <p:sldId id="308" r:id="rId27"/>
    <p:sldId id="328" r:id="rId28"/>
    <p:sldId id="353" r:id="rId29"/>
    <p:sldId id="333" r:id="rId30"/>
    <p:sldId id="334" r:id="rId31"/>
    <p:sldId id="335" r:id="rId32"/>
    <p:sldId id="336" r:id="rId33"/>
    <p:sldId id="340" r:id="rId34"/>
    <p:sldId id="347" r:id="rId35"/>
    <p:sldId id="354" r:id="rId36"/>
    <p:sldId id="358" r:id="rId37"/>
    <p:sldId id="293" r:id="rId38"/>
    <p:sldId id="348" r:id="rId39"/>
    <p:sldId id="290" r:id="rId40"/>
    <p:sldId id="349"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93" autoAdjust="0"/>
    <p:restoredTop sz="94369" autoAdjust="0"/>
  </p:normalViewPr>
  <p:slideViewPr>
    <p:cSldViewPr>
      <p:cViewPr varScale="1">
        <p:scale>
          <a:sx n="109" d="100"/>
          <a:sy n="109" d="100"/>
        </p:scale>
        <p:origin x="12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07804-477B-41D5-9974-6B8A1217E258}" type="datetimeFigureOut">
              <a:rPr lang="en-US" smtClean="0"/>
              <a:t>8/6/2018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A02EA-B226-4D83-BCF8-DDDD3925B66A}" type="slidenum">
              <a:rPr lang="en-US" smtClean="0"/>
              <a:t>‹#›</a:t>
            </a:fld>
            <a:endParaRPr lang="en-US"/>
          </a:p>
        </p:txBody>
      </p:sp>
    </p:spTree>
    <p:extLst>
      <p:ext uri="{BB962C8B-B14F-4D97-AF65-F5344CB8AC3E}">
        <p14:creationId xmlns:p14="http://schemas.microsoft.com/office/powerpoint/2010/main" val="57438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F59A49D-1FFA-4597-89E8-4AFF2A4ED5DB}" type="datetimeFigureOut">
              <a:rPr lang="en-US" smtClean="0"/>
              <a:pPr/>
              <a:t>8/6/2018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B44427B-EB4F-4BE0-B762-E3308520C5F2}"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A49D-1FFA-4597-89E8-4AFF2A4ED5DB}"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9A49D-1FFA-4597-89E8-4AFF2A4ED5DB}"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B44427B-EB4F-4BE0-B762-E3308520C5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9A49D-1FFA-4597-89E8-4AFF2A4ED5DB}"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F59A49D-1FFA-4597-89E8-4AFF2A4ED5DB}" type="datetimeFigureOut">
              <a:rPr lang="en-US" smtClean="0"/>
              <a:pPr/>
              <a:t>8/6/2018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B44427B-EB4F-4BE0-B762-E3308520C5F2}"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59A49D-1FFA-4597-89E8-4AFF2A4ED5DB}" type="datetimeFigureOut">
              <a:rPr lang="en-US" smtClean="0"/>
              <a:pPr/>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59A49D-1FFA-4597-89E8-4AFF2A4ED5DB}" type="datetimeFigureOut">
              <a:rPr lang="en-US" smtClean="0"/>
              <a:pPr/>
              <a:t>8/6/2018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44427B-EB4F-4BE0-B762-E3308520C5F2}"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59A49D-1FFA-4597-89E8-4AFF2A4ED5DB}" type="datetimeFigureOut">
              <a:rPr lang="en-US" smtClean="0"/>
              <a:pPr/>
              <a:t>8/6/2018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44427B-EB4F-4BE0-B762-E3308520C5F2}"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F59A49D-1FFA-4597-89E8-4AFF2A4ED5DB}" type="datetimeFigureOut">
              <a:rPr lang="en-US" smtClean="0"/>
              <a:pPr/>
              <a:t>8/6/2018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B44427B-EB4F-4BE0-B762-E3308520C5F2}"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F59A49D-1FFA-4597-89E8-4AFF2A4ED5DB}" type="datetimeFigureOut">
              <a:rPr lang="en-US" smtClean="0"/>
              <a:pPr/>
              <a:t>8/6/2018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B44427B-EB4F-4BE0-B762-E3308520C5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200" b="0" i="0" u="none"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uthsc.edu/finaid/forms.ph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afsa.ed.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uthsc.edu/financial-aid/flight/budgeting.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erdwallet.com/investing/network-links/133"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pocketguard.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imgres?imgurl=http://www.about-studentconsolidationloans.com/wp-content/uploads/2010/02/Federal-Student-Loan-Consolidation-main_Full.tmp_.jpg&amp;imgrefurl=http://www.about-studentconsolidationloans.com/federal-consolidation/federal-student-loan-consolidation-payment-options&amp;usg=__ArbMbw--MWFwOAGoWNYPX_XC8zk=&amp;h=480&amp;w=320&amp;sz=31&amp;hl=en&amp;start=176&amp;um=1&amp;itbs=1&amp;tbnid=07xYfr797xfbKM:&amp;tbnh=129&amp;tbnw=86&amp;prev=/images?q%3Dibr%2Brepayment%2Bplan%26start%3D160%26um%3D1%26hl%3Den%26sa%3DN%26ndsp%3D20%26tbs%3Disch: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uthsc.edu/finaid/flight/index.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jmaddox9@uthsc.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uthsc.edu/bann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uthsc.edu/bann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600" b="1" dirty="0" smtClean="0"/>
              <a:t>College of Medicine</a:t>
            </a:r>
            <a:endParaRPr lang="en-US" sz="2600" b="1" dirty="0"/>
          </a:p>
        </p:txBody>
      </p:sp>
      <p:sp>
        <p:nvSpPr>
          <p:cNvPr id="2" name="Title 1"/>
          <p:cNvSpPr>
            <a:spLocks noGrp="1"/>
          </p:cNvSpPr>
          <p:nvPr>
            <p:ph type="title"/>
          </p:nvPr>
        </p:nvSpPr>
        <p:spPr>
          <a:xfrm>
            <a:off x="685800" y="1752601"/>
            <a:ext cx="7010400" cy="1829761"/>
          </a:xfrm>
        </p:spPr>
        <p:txBody>
          <a:bodyPr/>
          <a:lstStyle/>
          <a:p>
            <a:pPr algn="ctr"/>
            <a:r>
              <a:rPr lang="en-US" dirty="0" smtClean="0"/>
              <a:t>Financial Aid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800600"/>
          </a:xfrm>
        </p:spPr>
        <p:txBody>
          <a:bodyPr>
            <a:normAutofit/>
          </a:bodyPr>
          <a:lstStyle/>
          <a:p>
            <a:r>
              <a:rPr lang="en-US" sz="2400" dirty="0" smtClean="0"/>
              <a:t>ALL M1 incoming </a:t>
            </a:r>
            <a:r>
              <a:rPr lang="en-US" sz="2400" dirty="0"/>
              <a:t>students are </a:t>
            </a:r>
            <a:r>
              <a:rPr lang="en-US" sz="2400" b="1" u="sng" dirty="0">
                <a:solidFill>
                  <a:srgbClr val="FF0000"/>
                </a:solidFill>
              </a:rPr>
              <a:t>required</a:t>
            </a:r>
            <a:r>
              <a:rPr lang="en-US" sz="2400" dirty="0"/>
              <a:t> to schedule and complete a one-on-one counseling session with their Financial Aid </a:t>
            </a:r>
            <a:r>
              <a:rPr lang="en-US" sz="2400" dirty="0" smtClean="0"/>
              <a:t>Counselor.</a:t>
            </a:r>
          </a:p>
          <a:p>
            <a:pPr marL="0" indent="0">
              <a:buNone/>
            </a:pPr>
            <a:endParaRPr lang="en-US" sz="2400" dirty="0"/>
          </a:p>
          <a:p>
            <a:r>
              <a:rPr lang="en-US" sz="2400" dirty="0"/>
              <a:t>Must complete </a:t>
            </a:r>
            <a:r>
              <a:rPr lang="en-US" sz="2400" dirty="0" smtClean="0"/>
              <a:t>counseling – Student </a:t>
            </a:r>
            <a:r>
              <a:rPr lang="en-US" sz="2400" u="sng" dirty="0" smtClean="0"/>
              <a:t>will not</a:t>
            </a:r>
            <a:r>
              <a:rPr lang="en-US" sz="2400" dirty="0" smtClean="0"/>
              <a:t> be able to register for Spring 2019 term.</a:t>
            </a:r>
            <a:endParaRPr lang="en-US" sz="2400" dirty="0"/>
          </a:p>
          <a:p>
            <a:endParaRPr lang="en-US" sz="2400" dirty="0" smtClean="0"/>
          </a:p>
          <a:p>
            <a:r>
              <a:rPr lang="en-US" sz="2400" dirty="0" smtClean="0"/>
              <a:t>Office Visit</a:t>
            </a:r>
          </a:p>
          <a:p>
            <a:r>
              <a:rPr lang="en-US" sz="2400" dirty="0" smtClean="0"/>
              <a:t>Phone</a:t>
            </a:r>
            <a:endParaRPr lang="en-US" sz="2400" dirty="0"/>
          </a:p>
          <a:p>
            <a:endParaRPr lang="en-US" dirty="0"/>
          </a:p>
          <a:p>
            <a:pPr marL="2286000" lvl="8" indent="0">
              <a:buNone/>
            </a:pPr>
            <a:r>
              <a:rPr lang="en-US" sz="3600" dirty="0" smtClean="0">
                <a:solidFill>
                  <a:srgbClr val="FF0000"/>
                </a:solidFill>
              </a:rPr>
              <a:t>MANDATORY!!!</a:t>
            </a:r>
            <a:endParaRPr lang="en-US" sz="3600" dirty="0">
              <a:solidFill>
                <a:srgbClr val="FF0000"/>
              </a:solidFill>
            </a:endParaRPr>
          </a:p>
        </p:txBody>
      </p:sp>
      <p:sp>
        <p:nvSpPr>
          <p:cNvPr id="2" name="Title 1"/>
          <p:cNvSpPr>
            <a:spLocks noGrp="1"/>
          </p:cNvSpPr>
          <p:nvPr>
            <p:ph type="title"/>
          </p:nvPr>
        </p:nvSpPr>
        <p:spPr>
          <a:xfrm>
            <a:off x="551280" y="152401"/>
            <a:ext cx="8041440" cy="990599"/>
          </a:xfrm>
        </p:spPr>
        <p:txBody>
          <a:bodyPr/>
          <a:lstStyle/>
          <a:p>
            <a:r>
              <a:rPr lang="en-US" dirty="0" smtClean="0"/>
              <a:t>One On One Counseling</a:t>
            </a:r>
            <a:endParaRPr lang="en-US" dirty="0"/>
          </a:p>
        </p:txBody>
      </p:sp>
    </p:spTree>
    <p:extLst>
      <p:ext uri="{BB962C8B-B14F-4D97-AF65-F5344CB8AC3E}">
        <p14:creationId xmlns:p14="http://schemas.microsoft.com/office/powerpoint/2010/main" val="207412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620000" cy="4572000"/>
          </a:xfrm>
        </p:spPr>
        <p:txBody>
          <a:bodyPr>
            <a:normAutofit/>
          </a:bodyPr>
          <a:lstStyle/>
          <a:p>
            <a:r>
              <a:rPr lang="en-US" sz="3200" dirty="0">
                <a:latin typeface="+mj-lt"/>
                <a:cs typeface="Times New Roman" panose="02020603050405020304" pitchFamily="18" charset="0"/>
              </a:rPr>
              <a:t>Direct </a:t>
            </a:r>
            <a:r>
              <a:rPr lang="en-US" sz="3200" dirty="0" smtClean="0">
                <a:latin typeface="+mj-lt"/>
                <a:cs typeface="Times New Roman" panose="02020603050405020304" pitchFamily="18" charset="0"/>
              </a:rPr>
              <a:t>Unsubsidized Loan</a:t>
            </a:r>
          </a:p>
          <a:p>
            <a:pPr marL="0" indent="0">
              <a:buNone/>
            </a:pPr>
            <a:endParaRPr lang="en-US" sz="3200" dirty="0">
              <a:latin typeface="+mj-lt"/>
              <a:cs typeface="Times New Roman" panose="02020603050405020304" pitchFamily="18" charset="0"/>
            </a:endParaRPr>
          </a:p>
          <a:p>
            <a:r>
              <a:rPr lang="en-US" sz="3200" dirty="0" smtClean="0">
                <a:latin typeface="+mj-lt"/>
                <a:cs typeface="Times New Roman" panose="02020603050405020304" pitchFamily="18" charset="0"/>
              </a:rPr>
              <a:t>Direct Graduate </a:t>
            </a:r>
            <a:r>
              <a:rPr lang="en-US" sz="3200" dirty="0">
                <a:latin typeface="+mj-lt"/>
                <a:cs typeface="Times New Roman" panose="02020603050405020304" pitchFamily="18" charset="0"/>
              </a:rPr>
              <a:t>Plus </a:t>
            </a:r>
            <a:r>
              <a:rPr lang="en-US" sz="3200" dirty="0" smtClean="0">
                <a:latin typeface="+mj-lt"/>
                <a:cs typeface="Times New Roman" panose="02020603050405020304" pitchFamily="18" charset="0"/>
              </a:rPr>
              <a:t>Loan</a:t>
            </a:r>
          </a:p>
          <a:p>
            <a:pPr marL="0" indent="0">
              <a:buNone/>
            </a:pPr>
            <a:endParaRPr lang="en-US" sz="3200" dirty="0">
              <a:latin typeface="+mj-lt"/>
              <a:cs typeface="Times New Roman" panose="02020603050405020304" pitchFamily="18" charset="0"/>
            </a:endParaRPr>
          </a:p>
          <a:p>
            <a:r>
              <a:rPr lang="en-US" sz="3200" dirty="0">
                <a:latin typeface="+mj-lt"/>
                <a:cs typeface="Times New Roman" panose="02020603050405020304" pitchFamily="18" charset="0"/>
              </a:rPr>
              <a:t>Private/Alternative Loan</a:t>
            </a:r>
          </a:p>
          <a:p>
            <a:endParaRPr lang="en-US" sz="2400" dirty="0">
              <a:latin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551280" y="228601"/>
            <a:ext cx="8041440" cy="990600"/>
          </a:xfrm>
        </p:spPr>
        <p:txBody>
          <a:bodyPr/>
          <a:lstStyle/>
          <a:p>
            <a:r>
              <a:rPr lang="en-US" dirty="0" smtClean="0"/>
              <a:t>Types of Loans</a:t>
            </a:r>
            <a:endParaRPr lang="en-US" dirty="0"/>
          </a:p>
        </p:txBody>
      </p:sp>
    </p:spTree>
    <p:extLst>
      <p:ext uri="{BB962C8B-B14F-4D97-AF65-F5344CB8AC3E}">
        <p14:creationId xmlns:p14="http://schemas.microsoft.com/office/powerpoint/2010/main" val="173891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495800"/>
          </a:xfrm>
        </p:spPr>
        <p:txBody>
          <a:bodyPr>
            <a:normAutofit/>
          </a:bodyPr>
          <a:lstStyle/>
          <a:p>
            <a:r>
              <a:rPr lang="en-US" sz="2800" dirty="0" smtClean="0"/>
              <a:t>$42,722 </a:t>
            </a:r>
            <a:r>
              <a:rPr lang="en-US" sz="2800" dirty="0" smtClean="0">
                <a:solidFill>
                  <a:srgbClr val="FF0000"/>
                </a:solidFill>
              </a:rPr>
              <a:t>(Unsubsidized)</a:t>
            </a:r>
          </a:p>
          <a:p>
            <a:pPr marL="109728" indent="0">
              <a:buNone/>
            </a:pPr>
            <a:endParaRPr lang="en-US" sz="2800" dirty="0" smtClean="0"/>
          </a:p>
          <a:p>
            <a:pPr lvl="1"/>
            <a:r>
              <a:rPr lang="en-US" sz="2800" dirty="0" smtClean="0"/>
              <a:t>6.60%  Interest rate       </a:t>
            </a:r>
            <a:endParaRPr lang="en-US" sz="2800" dirty="0" smtClean="0">
              <a:solidFill>
                <a:srgbClr val="FF0000"/>
              </a:solidFill>
            </a:endParaRPr>
          </a:p>
          <a:p>
            <a:pPr lvl="1"/>
            <a:r>
              <a:rPr lang="en-US" sz="2800" dirty="0" smtClean="0"/>
              <a:t>No payments while in school</a:t>
            </a:r>
          </a:p>
          <a:p>
            <a:pPr lvl="1"/>
            <a:r>
              <a:rPr lang="en-US" sz="2800" dirty="0" smtClean="0"/>
              <a:t>Interest accrual daily after disbursement</a:t>
            </a:r>
          </a:p>
          <a:p>
            <a:pPr lvl="1"/>
            <a:r>
              <a:rPr lang="en-US" sz="2800" dirty="0" smtClean="0"/>
              <a:t>Payments begin </a:t>
            </a:r>
            <a:r>
              <a:rPr lang="en-US" sz="2800" u="sng" dirty="0" smtClean="0">
                <a:solidFill>
                  <a:srgbClr val="FF0000"/>
                </a:solidFill>
              </a:rPr>
              <a:t>six months</a:t>
            </a:r>
            <a:r>
              <a:rPr lang="en-US" sz="2800" dirty="0" smtClean="0">
                <a:solidFill>
                  <a:srgbClr val="FF0000"/>
                </a:solidFill>
              </a:rPr>
              <a:t> </a:t>
            </a:r>
            <a:r>
              <a:rPr lang="en-US" sz="2800" dirty="0" smtClean="0"/>
              <a:t>after graduation</a:t>
            </a:r>
          </a:p>
          <a:p>
            <a:pPr marL="365760" lvl="1" indent="0">
              <a:buNone/>
            </a:pPr>
            <a:endParaRPr lang="en-US" sz="2800" dirty="0" smtClean="0"/>
          </a:p>
        </p:txBody>
      </p:sp>
      <p:sp>
        <p:nvSpPr>
          <p:cNvPr id="2" name="Title 1"/>
          <p:cNvSpPr>
            <a:spLocks noGrp="1"/>
          </p:cNvSpPr>
          <p:nvPr>
            <p:ph type="title"/>
          </p:nvPr>
        </p:nvSpPr>
        <p:spPr>
          <a:xfrm>
            <a:off x="0" y="76200"/>
            <a:ext cx="8686800" cy="1066800"/>
          </a:xfrm>
        </p:spPr>
        <p:txBody>
          <a:bodyPr/>
          <a:lstStyle/>
          <a:p>
            <a:r>
              <a:rPr lang="en-US" dirty="0"/>
              <a:t>D</a:t>
            </a:r>
            <a:r>
              <a:rPr lang="en-US" dirty="0" smtClean="0"/>
              <a:t>irect Unsubsidized Loan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76800"/>
          </a:xfrm>
        </p:spPr>
        <p:txBody>
          <a:bodyPr>
            <a:normAutofit/>
          </a:bodyPr>
          <a:lstStyle/>
          <a:p>
            <a:r>
              <a:rPr lang="en-US" sz="2400" dirty="0" smtClean="0"/>
              <a:t>Eligibility is the difference between your Cost of Attendance </a:t>
            </a:r>
            <a:r>
              <a:rPr lang="en-US" sz="2400" dirty="0"/>
              <a:t>(COA) Budget </a:t>
            </a:r>
            <a:r>
              <a:rPr lang="en-US" sz="2400" dirty="0" smtClean="0">
                <a:solidFill>
                  <a:schemeClr val="accent1"/>
                </a:solidFill>
              </a:rPr>
              <a:t>MINUS </a:t>
            </a:r>
            <a:r>
              <a:rPr lang="en-US" sz="2400" dirty="0" smtClean="0"/>
              <a:t>other aid being received</a:t>
            </a:r>
          </a:p>
          <a:p>
            <a:pPr marL="109728" indent="0">
              <a:buNone/>
            </a:pPr>
            <a:endParaRPr lang="en-US" sz="2400" dirty="0" smtClean="0"/>
          </a:p>
          <a:p>
            <a:pPr lvl="1"/>
            <a:r>
              <a:rPr lang="en-US" sz="2400" dirty="0" smtClean="0"/>
              <a:t>7.60% interest rate           </a:t>
            </a:r>
          </a:p>
          <a:p>
            <a:pPr lvl="1"/>
            <a:r>
              <a:rPr lang="en-US" sz="2400" dirty="0" smtClean="0"/>
              <a:t>No payments while in school</a:t>
            </a:r>
          </a:p>
          <a:p>
            <a:pPr lvl="1"/>
            <a:r>
              <a:rPr lang="en-US" sz="2400" dirty="0"/>
              <a:t>Interest accrual daily after disbursement</a:t>
            </a:r>
          </a:p>
          <a:p>
            <a:pPr lvl="1"/>
            <a:r>
              <a:rPr lang="en-US" sz="2400" dirty="0" smtClean="0"/>
              <a:t>Payments begin </a:t>
            </a:r>
            <a:r>
              <a:rPr lang="en-US" sz="2400" u="sng" dirty="0" smtClean="0"/>
              <a:t>six months </a:t>
            </a:r>
            <a:r>
              <a:rPr lang="en-US" sz="2400" dirty="0" smtClean="0"/>
              <a:t>after graduation</a:t>
            </a:r>
          </a:p>
          <a:p>
            <a:pPr lvl="1"/>
            <a:endParaRPr lang="en-US" sz="2400" dirty="0"/>
          </a:p>
          <a:p>
            <a:pPr marL="365760" lvl="1" indent="0">
              <a:buNone/>
            </a:pPr>
            <a:r>
              <a:rPr lang="en-US" sz="2400" dirty="0" smtClean="0"/>
              <a:t>Where to apply:</a:t>
            </a:r>
          </a:p>
          <a:p>
            <a:pPr marL="109728" indent="0">
              <a:buNone/>
            </a:pPr>
            <a:r>
              <a:rPr lang="en-US" dirty="0" smtClean="0"/>
              <a:t>	</a:t>
            </a:r>
            <a:r>
              <a:rPr lang="en-US" sz="2800" dirty="0" smtClean="0">
                <a:hlinkClick r:id="rId2"/>
              </a:rPr>
              <a:t>http</a:t>
            </a:r>
            <a:r>
              <a:rPr lang="en-US" sz="2800" dirty="0">
                <a:hlinkClick r:id="rId2"/>
              </a:rPr>
              <a:t>://</a:t>
            </a:r>
            <a:r>
              <a:rPr lang="en-US" sz="2800" dirty="0" smtClean="0">
                <a:hlinkClick r:id="rId2"/>
              </a:rPr>
              <a:t>www.uthsc.edu/finaid/forms.php</a:t>
            </a:r>
            <a:endParaRPr lang="en-US" sz="2800" dirty="0" smtClean="0"/>
          </a:p>
          <a:p>
            <a:pPr marL="109728" indent="0">
              <a:buNone/>
            </a:pPr>
            <a:endParaRPr lang="en-US" sz="2800" dirty="0"/>
          </a:p>
        </p:txBody>
      </p:sp>
      <p:sp>
        <p:nvSpPr>
          <p:cNvPr id="2" name="Title 1"/>
          <p:cNvSpPr>
            <a:spLocks noGrp="1"/>
          </p:cNvSpPr>
          <p:nvPr>
            <p:ph type="title"/>
          </p:nvPr>
        </p:nvSpPr>
        <p:spPr>
          <a:xfrm>
            <a:off x="152400" y="0"/>
            <a:ext cx="8534400" cy="1417638"/>
          </a:xfrm>
        </p:spPr>
        <p:txBody>
          <a:bodyPr>
            <a:noAutofit/>
          </a:bodyPr>
          <a:lstStyle/>
          <a:p>
            <a:r>
              <a:rPr lang="en-US" sz="4000" dirty="0" smtClean="0"/>
              <a:t/>
            </a:r>
            <a:br>
              <a:rPr lang="en-US" sz="4000" dirty="0" smtClean="0"/>
            </a:br>
            <a:r>
              <a:rPr lang="en-US" dirty="0" smtClean="0"/>
              <a:t>Direct Graduate PLUS Loan</a:t>
            </a: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534400" cy="4178491"/>
          </a:xfrm>
        </p:spPr>
        <p:txBody>
          <a:bodyPr/>
          <a:lstStyle/>
          <a:p>
            <a:pPr marL="109728" indent="0" algn="ctr">
              <a:buNone/>
            </a:pPr>
            <a:endParaRPr lang="en-US" dirty="0" smtClean="0"/>
          </a:p>
          <a:p>
            <a:pPr marL="109728" indent="0" algn="ctr">
              <a:buNone/>
            </a:pPr>
            <a:endParaRPr lang="en-US" dirty="0"/>
          </a:p>
          <a:p>
            <a:pPr marL="109728" indent="0" algn="ctr">
              <a:buNone/>
            </a:pPr>
            <a:endParaRPr lang="en-US" sz="3200" dirty="0" smtClean="0"/>
          </a:p>
          <a:p>
            <a:pPr marL="109728" indent="0" algn="ctr">
              <a:buNone/>
            </a:pPr>
            <a:endParaRPr lang="en-US" sz="4800" dirty="0" smtClean="0"/>
          </a:p>
          <a:p>
            <a:pPr marL="109728" indent="0" algn="ctr">
              <a:buNone/>
            </a:pPr>
            <a:r>
              <a:rPr lang="en-US" sz="4800" dirty="0" smtClean="0"/>
              <a:t>Cost </a:t>
            </a:r>
            <a:r>
              <a:rPr lang="en-US" sz="4800" dirty="0"/>
              <a:t>of Attendance</a:t>
            </a:r>
          </a:p>
        </p:txBody>
      </p:sp>
      <p:pic>
        <p:nvPicPr>
          <p:cNvPr id="5122" name="Picture 2" descr="C:\Users\jmaddox9\AppData\Local\Microsoft\Windows\Temporary Internet Files\Content.IE5\Z4MP9SL6\MC9003391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7526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81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534400" cy="4419600"/>
          </a:xfrm>
        </p:spPr>
        <p:txBody>
          <a:bodyPr>
            <a:normAutofit/>
          </a:bodyPr>
          <a:lstStyle/>
          <a:p>
            <a:endParaRPr lang="en-US" sz="3200" dirty="0" smtClean="0"/>
          </a:p>
          <a:p>
            <a:r>
              <a:rPr lang="en-US" sz="3200" dirty="0" smtClean="0"/>
              <a:t>Tuition/Fees               $35,006</a:t>
            </a:r>
            <a:endParaRPr lang="en-US" sz="3200" dirty="0"/>
          </a:p>
          <a:p>
            <a:r>
              <a:rPr lang="en-US" sz="3200" dirty="0" smtClean="0"/>
              <a:t>Books </a:t>
            </a:r>
            <a:r>
              <a:rPr lang="en-US" sz="3200" dirty="0"/>
              <a:t>and Supplies  </a:t>
            </a:r>
            <a:r>
              <a:rPr lang="en-US" sz="3200" dirty="0" smtClean="0"/>
              <a:t>  $  1,750</a:t>
            </a:r>
            <a:endParaRPr lang="en-US" sz="3200" dirty="0"/>
          </a:p>
          <a:p>
            <a:r>
              <a:rPr lang="en-US" sz="3200" u="sng" dirty="0"/>
              <a:t>Living Expenses          </a:t>
            </a:r>
            <a:r>
              <a:rPr lang="en-US" sz="3200" u="sng" dirty="0" smtClean="0"/>
              <a:t>$21,770</a:t>
            </a:r>
            <a:endParaRPr lang="en-US" sz="3200" u="sng" dirty="0"/>
          </a:p>
          <a:p>
            <a:r>
              <a:rPr lang="en-US" sz="3200" dirty="0"/>
              <a:t> Total			</a:t>
            </a:r>
            <a:r>
              <a:rPr lang="en-US" sz="3200" dirty="0" smtClean="0"/>
              <a:t>       </a:t>
            </a:r>
            <a:r>
              <a:rPr lang="en-US" sz="3200" dirty="0" smtClean="0">
                <a:solidFill>
                  <a:srgbClr val="FF0000"/>
                </a:solidFill>
              </a:rPr>
              <a:t>$58,526</a:t>
            </a:r>
          </a:p>
          <a:p>
            <a:endParaRPr lang="en-US" sz="3200" dirty="0">
              <a:solidFill>
                <a:srgbClr val="FF0000"/>
              </a:solidFill>
            </a:endParaRPr>
          </a:p>
          <a:p>
            <a:pPr marL="45720" indent="0">
              <a:buNone/>
            </a:pPr>
            <a:endParaRPr lang="en-US" sz="3200" dirty="0">
              <a:solidFill>
                <a:srgbClr val="FF0000"/>
              </a:solidFill>
            </a:endParaRPr>
          </a:p>
        </p:txBody>
      </p:sp>
      <p:sp>
        <p:nvSpPr>
          <p:cNvPr id="2" name="Title 1"/>
          <p:cNvSpPr>
            <a:spLocks noGrp="1"/>
          </p:cNvSpPr>
          <p:nvPr>
            <p:ph type="title"/>
          </p:nvPr>
        </p:nvSpPr>
        <p:spPr>
          <a:xfrm>
            <a:off x="228600" y="152400"/>
            <a:ext cx="8610600" cy="1066800"/>
          </a:xfrm>
        </p:spPr>
        <p:txBody>
          <a:bodyPr>
            <a:normAutofit fontScale="90000"/>
          </a:bodyPr>
          <a:lstStyle/>
          <a:p>
            <a:pPr algn="ctr"/>
            <a:r>
              <a:rPr lang="en-US" dirty="0" smtClean="0"/>
              <a:t/>
            </a:r>
            <a:br>
              <a:rPr lang="en-US" dirty="0" smtClean="0"/>
            </a:br>
            <a:r>
              <a:rPr lang="en-US" sz="3100" dirty="0" smtClean="0"/>
              <a:t>2018-2019</a:t>
            </a:r>
            <a:br>
              <a:rPr lang="en-US" sz="3100" dirty="0" smtClean="0"/>
            </a:br>
            <a:r>
              <a:rPr lang="en-US" sz="3100" dirty="0" smtClean="0">
                <a:solidFill>
                  <a:srgbClr val="FF0000"/>
                </a:solidFill>
              </a:rPr>
              <a:t>In-State </a:t>
            </a:r>
            <a:r>
              <a:rPr lang="en-US" sz="3100" dirty="0" smtClean="0"/>
              <a:t>Cost of Attendance</a:t>
            </a:r>
            <a:br>
              <a:rPr lang="en-US" sz="3100" dirty="0" smtClean="0"/>
            </a:br>
            <a:r>
              <a:rPr lang="en-US" sz="3100" dirty="0" smtClean="0"/>
              <a:t> </a:t>
            </a:r>
            <a:r>
              <a:rPr lang="en-US" sz="3100" u="sng" dirty="0" smtClean="0"/>
              <a:t>ESTIMATE</a:t>
            </a:r>
            <a:endParaRPr lang="en-US" sz="3100" u="s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438400"/>
            <a:ext cx="9144000" cy="3916363"/>
          </a:xfrm>
        </p:spPr>
        <p:txBody>
          <a:bodyPr>
            <a:normAutofit/>
          </a:bodyPr>
          <a:lstStyle/>
          <a:p>
            <a:r>
              <a:rPr lang="en-US" sz="3200" dirty="0" smtClean="0"/>
              <a:t>Tuition/Fees			$68,098</a:t>
            </a:r>
            <a:endParaRPr lang="en-US" sz="3200" dirty="0"/>
          </a:p>
          <a:p>
            <a:r>
              <a:rPr lang="en-US" sz="3200" dirty="0" smtClean="0"/>
              <a:t>Books and Supplies	$  1,750</a:t>
            </a:r>
          </a:p>
          <a:p>
            <a:r>
              <a:rPr lang="en-US" sz="3200" u="sng" dirty="0" smtClean="0"/>
              <a:t>Living Expenses		$21,770</a:t>
            </a:r>
          </a:p>
          <a:p>
            <a:pPr>
              <a:buNone/>
            </a:pPr>
            <a:r>
              <a:rPr lang="en-US" sz="3200" dirty="0" smtClean="0"/>
              <a:t>	Total			      </a:t>
            </a:r>
            <a:r>
              <a:rPr lang="en-US" sz="3200" dirty="0">
                <a:solidFill>
                  <a:srgbClr val="FF0000"/>
                </a:solidFill>
              </a:rPr>
              <a:t> </a:t>
            </a:r>
            <a:r>
              <a:rPr lang="en-US" sz="3200" dirty="0" smtClean="0">
                <a:solidFill>
                  <a:srgbClr val="FF0000"/>
                </a:solidFill>
              </a:rPr>
              <a:t> $91,618</a:t>
            </a:r>
            <a:endParaRPr lang="en-US" sz="3200" dirty="0">
              <a:solidFill>
                <a:srgbClr val="FF0000"/>
              </a:solidFill>
            </a:endParaRPr>
          </a:p>
          <a:p>
            <a:endParaRPr lang="en-US" dirty="0" smtClean="0"/>
          </a:p>
          <a:p>
            <a:endParaRPr lang="en-US" dirty="0"/>
          </a:p>
          <a:p>
            <a:pPr marL="45720" indent="0">
              <a:buNone/>
            </a:pPr>
            <a:endParaRPr lang="en-US" dirty="0"/>
          </a:p>
        </p:txBody>
      </p:sp>
      <p:sp>
        <p:nvSpPr>
          <p:cNvPr id="3" name="Title 2"/>
          <p:cNvSpPr>
            <a:spLocks noGrp="1"/>
          </p:cNvSpPr>
          <p:nvPr>
            <p:ph type="title"/>
          </p:nvPr>
        </p:nvSpPr>
        <p:spPr>
          <a:xfrm>
            <a:off x="228600" y="-304800"/>
            <a:ext cx="8763000" cy="1828800"/>
          </a:xfrm>
        </p:spPr>
        <p:txBody>
          <a:bodyPr>
            <a:normAutofit fontScale="90000"/>
          </a:bodyPr>
          <a:lstStyle/>
          <a:p>
            <a:pPr>
              <a:spcBef>
                <a:spcPts val="0"/>
              </a:spcBef>
            </a:pPr>
            <a:r>
              <a:rPr lang="en-US" sz="4400" dirty="0" smtClean="0"/>
              <a:t/>
            </a:r>
            <a:br>
              <a:rPr lang="en-US" sz="4400" dirty="0" smtClean="0"/>
            </a:br>
            <a:r>
              <a:rPr lang="en-US" sz="3100" dirty="0" smtClean="0"/>
              <a:t>2018-2019</a:t>
            </a:r>
            <a:br>
              <a:rPr lang="en-US" sz="3100" dirty="0" smtClean="0"/>
            </a:br>
            <a:r>
              <a:rPr lang="en-US" sz="3100" dirty="0" smtClean="0">
                <a:solidFill>
                  <a:srgbClr val="FF0000"/>
                </a:solidFill>
              </a:rPr>
              <a:t>Out-of-State</a:t>
            </a:r>
            <a:r>
              <a:rPr lang="en-US" sz="3100" dirty="0" smtClean="0"/>
              <a:t> Cost of </a:t>
            </a:r>
            <a:r>
              <a:rPr lang="en-US" sz="3100" dirty="0"/>
              <a:t>Attendance</a:t>
            </a:r>
            <a:br>
              <a:rPr lang="en-US" sz="3100" dirty="0"/>
            </a:br>
            <a:r>
              <a:rPr lang="en-US" sz="3100" u="sng" dirty="0" smtClean="0"/>
              <a:t>ESTIMATE</a:t>
            </a:r>
            <a:endParaRPr lang="en-US" sz="3100"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86800" cy="4525963"/>
          </a:xfrm>
        </p:spPr>
        <p:txBody>
          <a:bodyPr/>
          <a:lstStyle/>
          <a:p>
            <a:pPr marL="109728" indent="0">
              <a:buNone/>
            </a:pPr>
            <a:endParaRPr lang="en-US" dirty="0" smtClean="0"/>
          </a:p>
          <a:p>
            <a:r>
              <a:rPr lang="en-US" sz="2800" dirty="0" smtClean="0"/>
              <a:t>$42,722 Direct Unsubsidized Loan</a:t>
            </a:r>
          </a:p>
          <a:p>
            <a:r>
              <a:rPr lang="en-US" sz="2800" u="sng" dirty="0" smtClean="0"/>
              <a:t>$15,804 Graduate PLUS Loan</a:t>
            </a:r>
          </a:p>
          <a:p>
            <a:pPr>
              <a:buNone/>
            </a:pPr>
            <a:r>
              <a:rPr lang="en-US" sz="2800" dirty="0" smtClean="0"/>
              <a:t>	</a:t>
            </a:r>
            <a:r>
              <a:rPr lang="en-US" sz="2800" dirty="0">
                <a:solidFill>
                  <a:schemeClr val="accent1"/>
                </a:solidFill>
              </a:rPr>
              <a:t>$58,526</a:t>
            </a:r>
            <a:endParaRPr lang="en-US" sz="2800" dirty="0" smtClean="0">
              <a:solidFill>
                <a:schemeClr val="accent1"/>
              </a:solidFill>
            </a:endParaRPr>
          </a:p>
          <a:p>
            <a:pPr>
              <a:buNone/>
            </a:pPr>
            <a:endParaRPr lang="en-US" sz="2800" dirty="0" smtClean="0"/>
          </a:p>
          <a:p>
            <a:pPr>
              <a:buNone/>
            </a:pPr>
            <a:r>
              <a:rPr lang="en-US" sz="2800" dirty="0" smtClean="0"/>
              <a:t>*Scholarships/Institutional waivers  will decrease loan amounts</a:t>
            </a:r>
            <a:endParaRPr lang="en-US" sz="2800" dirty="0"/>
          </a:p>
        </p:txBody>
      </p:sp>
      <p:sp>
        <p:nvSpPr>
          <p:cNvPr id="2" name="Title 1"/>
          <p:cNvSpPr>
            <a:spLocks noGrp="1"/>
          </p:cNvSpPr>
          <p:nvPr>
            <p:ph type="title"/>
          </p:nvPr>
        </p:nvSpPr>
        <p:spPr>
          <a:xfrm>
            <a:off x="551280" y="152401"/>
            <a:ext cx="8041440" cy="1371600"/>
          </a:xfrm>
        </p:spPr>
        <p:txBody>
          <a:bodyPr>
            <a:normAutofit/>
          </a:bodyPr>
          <a:lstStyle/>
          <a:p>
            <a:r>
              <a:rPr lang="en-US" sz="3600" dirty="0" smtClean="0">
                <a:solidFill>
                  <a:srgbClr val="FF0000"/>
                </a:solidFill>
              </a:rPr>
              <a:t>In-state</a:t>
            </a:r>
            <a:r>
              <a:rPr lang="en-US" sz="3600" dirty="0" smtClean="0"/>
              <a:t> packaging example</a:t>
            </a:r>
            <a:br>
              <a:rPr lang="en-US" sz="3600" dirty="0" smtClean="0"/>
            </a:br>
            <a:r>
              <a:rPr lang="en-US" sz="3600" dirty="0" smtClean="0"/>
              <a:t>COA = </a:t>
            </a:r>
            <a:r>
              <a:rPr lang="en-US" sz="3600" dirty="0"/>
              <a:t>$58,526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sz="2800" dirty="0" smtClean="0"/>
              <a:t>$42,722 Direct Unsubsidized Loan</a:t>
            </a:r>
          </a:p>
          <a:p>
            <a:r>
              <a:rPr lang="en-US" sz="2800" u="sng" dirty="0" smtClean="0"/>
              <a:t>$48,896 Graduate PLUS Loan</a:t>
            </a:r>
          </a:p>
          <a:p>
            <a:pPr>
              <a:buNone/>
            </a:pPr>
            <a:r>
              <a:rPr lang="en-US" sz="2800" dirty="0" smtClean="0"/>
              <a:t>	</a:t>
            </a:r>
            <a:r>
              <a:rPr lang="en-US" sz="2800" dirty="0" smtClean="0">
                <a:solidFill>
                  <a:schemeClr val="accent1"/>
                </a:solidFill>
              </a:rPr>
              <a:t>$</a:t>
            </a:r>
            <a:r>
              <a:rPr lang="en-US" sz="2800" dirty="0">
                <a:solidFill>
                  <a:schemeClr val="accent1"/>
                </a:solidFill>
              </a:rPr>
              <a:t>91,618</a:t>
            </a:r>
          </a:p>
          <a:p>
            <a:pPr>
              <a:buNone/>
            </a:pPr>
            <a:endParaRPr lang="en-US" sz="2800" dirty="0" smtClean="0"/>
          </a:p>
          <a:p>
            <a:pPr>
              <a:buNone/>
            </a:pPr>
            <a:r>
              <a:rPr lang="en-US" sz="2800" dirty="0"/>
              <a:t>* Scholarships/Institutional waivers </a:t>
            </a:r>
            <a:r>
              <a:rPr lang="en-US" sz="2800" dirty="0" smtClean="0"/>
              <a:t>will decrease loan amounts</a:t>
            </a:r>
          </a:p>
          <a:p>
            <a:endParaRPr lang="en-US" dirty="0"/>
          </a:p>
        </p:txBody>
      </p:sp>
      <p:sp>
        <p:nvSpPr>
          <p:cNvPr id="2" name="Title 1"/>
          <p:cNvSpPr>
            <a:spLocks noGrp="1"/>
          </p:cNvSpPr>
          <p:nvPr>
            <p:ph type="title"/>
          </p:nvPr>
        </p:nvSpPr>
        <p:spPr>
          <a:xfrm>
            <a:off x="551280" y="152401"/>
            <a:ext cx="8041440" cy="1371600"/>
          </a:xfrm>
        </p:spPr>
        <p:txBody>
          <a:bodyPr>
            <a:normAutofit/>
          </a:bodyPr>
          <a:lstStyle/>
          <a:p>
            <a:r>
              <a:rPr lang="en-US" dirty="0" smtClean="0">
                <a:solidFill>
                  <a:srgbClr val="FF0000"/>
                </a:solidFill>
              </a:rPr>
              <a:t>Out-of-state</a:t>
            </a:r>
            <a:r>
              <a:rPr lang="en-US" dirty="0" smtClean="0"/>
              <a:t> packaging example</a:t>
            </a:r>
            <a:br>
              <a:rPr lang="en-US" dirty="0" smtClean="0"/>
            </a:br>
            <a:r>
              <a:rPr lang="en-US" dirty="0" smtClean="0"/>
              <a:t>COA = </a:t>
            </a:r>
            <a:r>
              <a:rPr lang="en-US" dirty="0"/>
              <a:t> $91,618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819400"/>
            <a:ext cx="8407893" cy="1524000"/>
          </a:xfrm>
        </p:spPr>
        <p:txBody>
          <a:bodyPr>
            <a:normAutofit fontScale="55000" lnSpcReduction="20000"/>
          </a:bodyPr>
          <a:lstStyle/>
          <a:p>
            <a:endParaRPr lang="en-US" dirty="0" smtClean="0"/>
          </a:p>
          <a:p>
            <a:endParaRPr lang="en-US" dirty="0"/>
          </a:p>
          <a:p>
            <a:endParaRPr lang="en-US" dirty="0" smtClean="0"/>
          </a:p>
          <a:p>
            <a:endParaRPr lang="en-US" dirty="0"/>
          </a:p>
          <a:p>
            <a:pPr marL="45720" indent="0">
              <a:buNone/>
            </a:pPr>
            <a:r>
              <a:rPr lang="en-US" sz="9300" dirty="0">
                <a:latin typeface="Times New Roman" panose="02020603050405020304" pitchFamily="18" charset="0"/>
                <a:cs typeface="Times New Roman" panose="02020603050405020304" pitchFamily="18" charset="0"/>
              </a:rPr>
              <a:t> </a:t>
            </a:r>
            <a:r>
              <a:rPr lang="en-US" sz="9300" dirty="0" smtClean="0">
                <a:latin typeface="Times New Roman" panose="02020603050405020304" pitchFamily="18" charset="0"/>
                <a:cs typeface="Times New Roman" panose="02020603050405020304" pitchFamily="18" charset="0"/>
              </a:rPr>
              <a:t>            Budgeting </a:t>
            </a:r>
            <a:endParaRPr lang="en-US" sz="9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04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419600"/>
          </a:xfrm>
        </p:spPr>
        <p:txBody>
          <a:bodyPr>
            <a:normAutofit/>
          </a:bodyPr>
          <a:lstStyle/>
          <a:p>
            <a:pPr lvl="0">
              <a:buClr>
                <a:srgbClr val="F07F09"/>
              </a:buClr>
            </a:pPr>
            <a:r>
              <a:rPr lang="en-US" sz="3200" dirty="0" smtClean="0">
                <a:solidFill>
                  <a:prstClr val="black"/>
                </a:solidFill>
              </a:rPr>
              <a:t> FAFSA </a:t>
            </a:r>
            <a:r>
              <a:rPr lang="en-US" sz="3200" dirty="0">
                <a:solidFill>
                  <a:prstClr val="black"/>
                </a:solidFill>
              </a:rPr>
              <a:t>Application:</a:t>
            </a:r>
          </a:p>
          <a:p>
            <a:pPr lvl="1">
              <a:buClr>
                <a:srgbClr val="F07F09"/>
              </a:buClr>
            </a:pPr>
            <a:r>
              <a:rPr lang="en-US" sz="2400" dirty="0">
                <a:solidFill>
                  <a:prstClr val="black"/>
                </a:solidFill>
                <a:hlinkClick r:id="rId2"/>
              </a:rPr>
              <a:t>www.fafsa.ed.gov</a:t>
            </a:r>
            <a:r>
              <a:rPr lang="en-US" sz="2400" dirty="0">
                <a:solidFill>
                  <a:prstClr val="black"/>
                </a:solidFill>
              </a:rPr>
              <a:t> </a:t>
            </a:r>
            <a:r>
              <a:rPr lang="en-US" sz="2400" dirty="0" smtClean="0">
                <a:solidFill>
                  <a:prstClr val="black"/>
                </a:solidFill>
              </a:rPr>
              <a:t>(UTHSC School </a:t>
            </a:r>
            <a:r>
              <a:rPr lang="en-US" sz="2400" dirty="0">
                <a:solidFill>
                  <a:prstClr val="black"/>
                </a:solidFill>
              </a:rPr>
              <a:t>code: </a:t>
            </a:r>
            <a:r>
              <a:rPr lang="en-US" sz="2400" dirty="0">
                <a:solidFill>
                  <a:schemeClr val="accent1"/>
                </a:solidFill>
              </a:rPr>
              <a:t>006725</a:t>
            </a:r>
            <a:r>
              <a:rPr lang="en-US" sz="2400" dirty="0" smtClean="0">
                <a:solidFill>
                  <a:prstClr val="black"/>
                </a:solidFill>
              </a:rPr>
              <a:t>)</a:t>
            </a:r>
          </a:p>
          <a:p>
            <a:pPr marL="365760" lvl="1" indent="0">
              <a:buClr>
                <a:srgbClr val="F07F09"/>
              </a:buClr>
              <a:buNone/>
            </a:pPr>
            <a:endParaRPr lang="en-US" sz="2400" dirty="0" smtClean="0">
              <a:solidFill>
                <a:prstClr val="black"/>
              </a:solidFill>
            </a:endParaRPr>
          </a:p>
          <a:p>
            <a:r>
              <a:rPr lang="en-US" sz="3200" dirty="0" smtClean="0"/>
              <a:t>FAFSA Opens - each </a:t>
            </a:r>
            <a:r>
              <a:rPr lang="en-US" sz="3200" dirty="0"/>
              <a:t>school </a:t>
            </a:r>
            <a:r>
              <a:rPr lang="en-US" sz="3200" dirty="0" smtClean="0"/>
              <a:t>year (</a:t>
            </a:r>
            <a:r>
              <a:rPr lang="en-US" sz="3200" dirty="0" smtClean="0">
                <a:solidFill>
                  <a:srgbClr val="FF0000"/>
                </a:solidFill>
              </a:rPr>
              <a:t>October 1st</a:t>
            </a:r>
            <a:r>
              <a:rPr lang="en-US" sz="3200" dirty="0" smtClean="0"/>
              <a:t>)</a:t>
            </a:r>
            <a:endParaRPr lang="en-US" sz="3200" dirty="0"/>
          </a:p>
          <a:p>
            <a:pPr marL="45720" indent="0">
              <a:buNone/>
            </a:pPr>
            <a:endParaRPr lang="en-US" dirty="0"/>
          </a:p>
        </p:txBody>
      </p:sp>
      <p:sp>
        <p:nvSpPr>
          <p:cNvPr id="3" name="Title 2"/>
          <p:cNvSpPr>
            <a:spLocks noGrp="1"/>
          </p:cNvSpPr>
          <p:nvPr>
            <p:ph type="title"/>
          </p:nvPr>
        </p:nvSpPr>
        <p:spPr>
          <a:xfrm>
            <a:off x="457200" y="0"/>
            <a:ext cx="8229600" cy="838200"/>
          </a:xfrm>
        </p:spPr>
        <p:txBody>
          <a:bodyPr>
            <a:normAutofit fontScale="90000"/>
          </a:bodyPr>
          <a:lstStyle/>
          <a:p>
            <a:r>
              <a:rPr lang="en-US" dirty="0" smtClean="0"/>
              <a:t/>
            </a:r>
            <a:br>
              <a:rPr lang="en-US" dirty="0" smtClean="0"/>
            </a:br>
            <a:r>
              <a:rPr lang="en-US" sz="4800" dirty="0"/>
              <a:t>Applying for Financial Aid</a:t>
            </a:r>
            <a:endParaRPr lang="en-US" sz="5300" dirty="0"/>
          </a:p>
        </p:txBody>
      </p:sp>
    </p:spTree>
    <p:extLst>
      <p:ext uri="{BB962C8B-B14F-4D97-AF65-F5344CB8AC3E}">
        <p14:creationId xmlns:p14="http://schemas.microsoft.com/office/powerpoint/2010/main" val="3869209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 budget is a plan for your future income and </a:t>
            </a:r>
            <a:r>
              <a:rPr lang="en-US" sz="2400" dirty="0" smtClean="0">
                <a:latin typeface="Times New Roman" panose="02020603050405020304" pitchFamily="18" charset="0"/>
                <a:cs typeface="Times New Roman" panose="02020603050405020304" pitchFamily="18" charset="0"/>
              </a:rPr>
              <a:t>expenses </a:t>
            </a:r>
            <a:r>
              <a:rPr lang="en-US" sz="2400" dirty="0">
                <a:latin typeface="Times New Roman" panose="02020603050405020304" pitchFamily="18" charset="0"/>
                <a:cs typeface="Times New Roman" panose="02020603050405020304" pitchFamily="18" charset="0"/>
              </a:rPr>
              <a:t>that you can use as a guideline for spending and saving.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 good monthly budget can help ensure </a:t>
            </a:r>
            <a:r>
              <a:rPr lang="en-US" sz="2400" dirty="0" smtClean="0">
                <a:latin typeface="Times New Roman" panose="02020603050405020304" pitchFamily="18" charset="0"/>
                <a:cs typeface="Times New Roman" panose="02020603050405020304" pitchFamily="18" charset="0"/>
              </a:rPr>
              <a:t>you are borrowing only what you need while in-school. </a:t>
            </a:r>
          </a:p>
          <a:p>
            <a:pPr marL="45720" indent="0">
              <a:buNone/>
            </a:pPr>
            <a:endParaRPr lang="en-US" sz="2400" dirty="0">
              <a:latin typeface="Times New Roman" panose="02020603050405020304" pitchFamily="18" charset="0"/>
              <a:cs typeface="Times New Roman" panose="02020603050405020304" pitchFamily="18" charset="0"/>
            </a:endParaRPr>
          </a:p>
          <a:p>
            <a:pPr marL="45720" indent="0">
              <a:buNone/>
            </a:pPr>
            <a:endParaRPr lang="en-US" sz="2400" dirty="0">
              <a:latin typeface="Times New Roman" panose="02020603050405020304" pitchFamily="18" charset="0"/>
              <a:cs typeface="Times New Roman" panose="02020603050405020304" pitchFamily="18" charset="0"/>
            </a:endParaRPr>
          </a:p>
          <a:p>
            <a:pPr marL="45720" indent="0">
              <a:buNone/>
            </a:pPr>
            <a:r>
              <a:rPr lang="en-US" sz="2400" dirty="0" smtClean="0">
                <a:latin typeface="Times New Roman" panose="02020603050405020304" pitchFamily="18" charset="0"/>
                <a:cs typeface="Times New Roman" panose="02020603050405020304" pitchFamily="18" charset="0"/>
                <a:hlinkClick r:id="rId2"/>
              </a:rPr>
              <a:t>http</a:t>
            </a:r>
            <a:r>
              <a:rPr lang="en-US" sz="2400" dirty="0">
                <a:latin typeface="Times New Roman" panose="02020603050405020304" pitchFamily="18" charset="0"/>
                <a:cs typeface="Times New Roman" panose="02020603050405020304" pitchFamily="18" charset="0"/>
                <a:hlinkClick r:id="rId2"/>
              </a:rPr>
              <a:t>://</a:t>
            </a:r>
            <a:r>
              <a:rPr lang="en-US" sz="2400" dirty="0" smtClean="0">
                <a:latin typeface="Times New Roman" panose="02020603050405020304" pitchFamily="18" charset="0"/>
                <a:cs typeface="Times New Roman" panose="02020603050405020304" pitchFamily="18" charset="0"/>
                <a:hlinkClick r:id="rId2"/>
              </a:rPr>
              <a:t>uthsc.edu/financial-aid/flight/budgeting.php</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Create A Budget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274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16466193"/>
              </p:ext>
            </p:extLst>
          </p:nvPr>
        </p:nvGraphicFramePr>
        <p:xfrm>
          <a:off x="381000" y="1600199"/>
          <a:ext cx="3333750" cy="2840477"/>
        </p:xfrm>
        <a:graphic>
          <a:graphicData uri="http://schemas.openxmlformats.org/drawingml/2006/table">
            <a:tbl>
              <a:tblPr/>
              <a:tblGrid>
                <a:gridCol w="3333750">
                  <a:extLst>
                    <a:ext uri="{9D8B030D-6E8A-4147-A177-3AD203B41FA5}">
                      <a16:colId xmlns:a16="http://schemas.microsoft.com/office/drawing/2014/main" val="20000"/>
                    </a:ext>
                  </a:extLst>
                </a:gridCol>
              </a:tblGrid>
              <a:tr h="649730">
                <a:tc>
                  <a:txBody>
                    <a:bodyPr/>
                    <a:lstStyle/>
                    <a:p>
                      <a:pPr algn="ctr" fontAlgn="ct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1657386">
                <a:tc>
                  <a:txBody>
                    <a:bodyPr/>
                    <a:lstStyle/>
                    <a:p>
                      <a:pPr fontAlgn="t">
                        <a:buFont typeface="Arial"/>
                        <a:buChar char="•"/>
                      </a:pPr>
                      <a:r>
                        <a:rPr lang="en-US" dirty="0">
                          <a:effectLst/>
                        </a:rPr>
                        <a:t>The market leader in budgeting management syncs with user accounts to track spending</a:t>
                      </a:r>
                    </a:p>
                    <a:p>
                      <a:pPr fontAlgn="t">
                        <a:buFont typeface="Arial"/>
                        <a:buChar char="•"/>
                      </a:pPr>
                      <a:r>
                        <a:rPr lang="en-US" dirty="0">
                          <a:effectLst/>
                        </a:rPr>
                        <a:t>Free</a:t>
                      </a:r>
                    </a:p>
                    <a:p>
                      <a:pPr fontAlgn="t">
                        <a:buFont typeface="Arial"/>
                        <a:buChar char="•"/>
                      </a:pPr>
                      <a:r>
                        <a:rPr lang="en-US" dirty="0">
                          <a:effectLst/>
                        </a:rPr>
                        <a:t>iOS, Android</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533361">
                <a:tc>
                  <a:txBody>
                    <a:bodyPr/>
                    <a:lstStyle/>
                    <a:p>
                      <a:pPr algn="ctr" fontAlgn="ctr"/>
                      <a:r>
                        <a:rPr lang="en-US" b="0" u="none" strike="noStrike" dirty="0">
                          <a:solidFill>
                            <a:srgbClr val="005FB9"/>
                          </a:solidFill>
                          <a:effectLst/>
                          <a:latin typeface="GothamBody"/>
                          <a:hlinkClick r:id="rId2"/>
                        </a:rPr>
                        <a:t>Get started</a:t>
                      </a: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dirty="0" smtClean="0"/>
              <a:t>Budgeting Apps</a:t>
            </a:r>
            <a:endParaRPr lang="en-US" dirty="0"/>
          </a:p>
        </p:txBody>
      </p:sp>
      <p:pic>
        <p:nvPicPr>
          <p:cNvPr id="5121" name="Picture 1" descr="Min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550" y="1905000"/>
            <a:ext cx="1819275" cy="428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800" y="2505670"/>
            <a:ext cx="5029200" cy="923330"/>
          </a:xfrm>
          <a:prstGeom prst="rect">
            <a:avLst/>
          </a:prstGeom>
          <a:solidFill>
            <a:schemeClr val="bg1"/>
          </a:solidFill>
        </p:spPr>
        <p:txBody>
          <a:bodyPr wrap="square">
            <a:spAutoFit/>
          </a:bodyPr>
          <a:lstStyle/>
          <a:p>
            <a:r>
              <a:rPr lang="en-US" dirty="0"/>
              <a:t>The app automatically updates and categorizes transactions, creating a picture of spending in real time. </a:t>
            </a:r>
          </a:p>
        </p:txBody>
      </p:sp>
      <p:graphicFrame>
        <p:nvGraphicFramePr>
          <p:cNvPr id="6" name="Table 5"/>
          <p:cNvGraphicFramePr>
            <a:graphicFrameLocks noGrp="1"/>
          </p:cNvGraphicFramePr>
          <p:nvPr>
            <p:extLst>
              <p:ext uri="{D42A27DB-BD31-4B8C-83A1-F6EECF244321}">
                <p14:modId xmlns:p14="http://schemas.microsoft.com/office/powerpoint/2010/main" val="4161522250"/>
              </p:ext>
            </p:extLst>
          </p:nvPr>
        </p:nvGraphicFramePr>
        <p:xfrm>
          <a:off x="5715000" y="3581400"/>
          <a:ext cx="3333750" cy="3127645"/>
        </p:xfrm>
        <a:graphic>
          <a:graphicData uri="http://schemas.openxmlformats.org/drawingml/2006/table">
            <a:tbl>
              <a:tblPr/>
              <a:tblGrid>
                <a:gridCol w="3333750">
                  <a:extLst>
                    <a:ext uri="{9D8B030D-6E8A-4147-A177-3AD203B41FA5}">
                      <a16:colId xmlns:a16="http://schemas.microsoft.com/office/drawing/2014/main" val="20000"/>
                    </a:ext>
                  </a:extLst>
                </a:gridCol>
              </a:tblGrid>
              <a:tr h="914400">
                <a:tc>
                  <a:txBody>
                    <a:bodyPr/>
                    <a:lstStyle/>
                    <a:p>
                      <a:pPr algn="ctr" fontAlgn="ct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1600200">
                <a:tc>
                  <a:txBody>
                    <a:bodyPr/>
                    <a:lstStyle/>
                    <a:p>
                      <a:pPr fontAlgn="t">
                        <a:buFont typeface="Arial"/>
                        <a:buChar char="•"/>
                      </a:pPr>
                      <a:r>
                        <a:rPr lang="en-US" dirty="0" err="1">
                          <a:effectLst/>
                        </a:rPr>
                        <a:t>PocketGuard</a:t>
                      </a:r>
                      <a:r>
                        <a:rPr lang="en-US" dirty="0">
                          <a:effectLst/>
                        </a:rPr>
                        <a:t> gives users a snapshot of how much they can spend at any given moment</a:t>
                      </a:r>
                    </a:p>
                    <a:p>
                      <a:pPr fontAlgn="t">
                        <a:buFont typeface="Arial"/>
                        <a:buChar char="•"/>
                      </a:pPr>
                      <a:r>
                        <a:rPr lang="en-US" dirty="0">
                          <a:effectLst/>
                        </a:rPr>
                        <a:t>Free</a:t>
                      </a:r>
                    </a:p>
                    <a:p>
                      <a:pPr fontAlgn="t">
                        <a:buFont typeface="Arial"/>
                        <a:buChar char="•"/>
                      </a:pPr>
                      <a:r>
                        <a:rPr lang="en-US" dirty="0">
                          <a:effectLst/>
                        </a:rPr>
                        <a:t>iOS, Android</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613045">
                <a:tc>
                  <a:txBody>
                    <a:bodyPr/>
                    <a:lstStyle/>
                    <a:p>
                      <a:pPr algn="ctr" fontAlgn="ctr"/>
                      <a:r>
                        <a:rPr lang="en-US" b="0" u="none" strike="noStrike" dirty="0">
                          <a:solidFill>
                            <a:srgbClr val="FFFFFF"/>
                          </a:solidFill>
                          <a:effectLst/>
                          <a:latin typeface="GothamBody"/>
                          <a:hlinkClick r:id="rId4"/>
                        </a:rPr>
                        <a:t>Get started</a:t>
                      </a: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122" name="Picture 2" descr="pocketguard-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581400"/>
            <a:ext cx="1066800" cy="838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 y="4572000"/>
            <a:ext cx="4876800" cy="1477328"/>
          </a:xfrm>
          <a:prstGeom prst="rect">
            <a:avLst/>
          </a:prstGeom>
          <a:solidFill>
            <a:schemeClr val="bg1"/>
          </a:solidFill>
        </p:spPr>
        <p:txBody>
          <a:bodyPr wrap="square">
            <a:spAutoFit/>
          </a:bodyPr>
          <a:lstStyle/>
          <a:p>
            <a:r>
              <a:rPr lang="en-US" dirty="0">
                <a:solidFill>
                  <a:srgbClr val="000000"/>
                </a:solidFill>
                <a:latin typeface="Gotham"/>
              </a:rPr>
              <a:t>It crunches the numbers to show how much money is available after accounting for bills, spending and savings goal contributions. All users can view how much money is left “in their pocket” for the day, week or month. </a:t>
            </a:r>
            <a:endParaRPr lang="en-US" dirty="0"/>
          </a:p>
        </p:txBody>
      </p:sp>
    </p:spTree>
    <p:extLst>
      <p:ext uri="{BB962C8B-B14F-4D97-AF65-F5344CB8AC3E}">
        <p14:creationId xmlns:p14="http://schemas.microsoft.com/office/powerpoint/2010/main" val="857807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Equifax	www.equifax.com</a:t>
            </a: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		</a:t>
            </a:r>
            <a:r>
              <a:rPr lang="en-US" sz="3200" spc="0" dirty="0" smtClean="0">
                <a:solidFill>
                  <a:srgbClr val="4E3B30"/>
                </a:solidFill>
                <a:latin typeface="Times New Roman" panose="02020603050405020304" pitchFamily="18" charset="0"/>
                <a:cs typeface="Times New Roman" panose="02020603050405020304" pitchFamily="18" charset="0"/>
              </a:rPr>
              <a:t>1-800-525-6285</a:t>
            </a:r>
            <a:endParaRPr lang="en-US" sz="3200" spc="0" dirty="0">
              <a:solidFill>
                <a:srgbClr val="4E3B30"/>
              </a:solidFill>
              <a:latin typeface="Times New Roman" panose="02020603050405020304" pitchFamily="18" charset="0"/>
              <a:cs typeface="Times New Roman" panose="02020603050405020304" pitchFamily="18" charset="0"/>
            </a:endParaRP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Experian	www.experian.com</a:t>
            </a: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		1-888-397-3742</a:t>
            </a: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Transunion www.transunion.com</a:t>
            </a: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                </a:t>
            </a:r>
            <a:r>
              <a:rPr lang="en-US" sz="3200" spc="0" dirty="0" smtClean="0">
                <a:solidFill>
                  <a:srgbClr val="4E3B30"/>
                </a:solidFill>
                <a:latin typeface="Times New Roman" panose="02020603050405020304" pitchFamily="18" charset="0"/>
                <a:cs typeface="Times New Roman" panose="02020603050405020304" pitchFamily="18" charset="0"/>
              </a:rPr>
              <a:t>1-800-680-7289</a:t>
            </a:r>
          </a:p>
          <a:p>
            <a:pPr marL="342900" lvl="0" indent="-342900">
              <a:buClr>
                <a:srgbClr val="F0A22E"/>
              </a:buClr>
              <a:buSzPct val="70000"/>
              <a:buFont typeface="Courier New" panose="02070309020205020404" pitchFamily="49" charset="0"/>
              <a:buChar char="o"/>
            </a:pPr>
            <a:endParaRPr lang="en-US" sz="3200" spc="0" dirty="0">
              <a:solidFill>
                <a:srgbClr val="4E3B30"/>
              </a:solidFill>
              <a:latin typeface="Times New Roman" panose="02020603050405020304" pitchFamily="18" charset="0"/>
              <a:cs typeface="Times New Roman" panose="02020603050405020304" pitchFamily="18" charset="0"/>
            </a:endParaRP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**Free credit report authorized by the Federal Trade Commission: </a:t>
            </a:r>
            <a:r>
              <a:rPr lang="en-US" sz="3200" u="sng" spc="0" dirty="0">
                <a:solidFill>
                  <a:srgbClr val="4E3B30"/>
                </a:solidFill>
                <a:latin typeface="Times New Roman" panose="02020603050405020304" pitchFamily="18" charset="0"/>
                <a:cs typeface="Times New Roman" panose="02020603050405020304" pitchFamily="18" charset="0"/>
              </a:rPr>
              <a:t>www.annualcreditreport.com</a:t>
            </a:r>
          </a:p>
          <a:p>
            <a:pPr marL="0" lvl="0" indent="0">
              <a:buClr>
                <a:srgbClr val="F0A22E"/>
              </a:buClr>
              <a:buSzPct val="70000"/>
              <a:buNone/>
            </a:pPr>
            <a:r>
              <a:rPr lang="en-US" sz="3200" spc="0" dirty="0">
                <a:solidFill>
                  <a:srgbClr val="4E3B30"/>
                </a:solidFill>
                <a:latin typeface="Times New Roman" panose="02020603050405020304" pitchFamily="18" charset="0"/>
                <a:cs typeface="Times New Roman" panose="02020603050405020304" pitchFamily="18" charset="0"/>
              </a:rPr>
              <a:t>		     </a:t>
            </a:r>
            <a:r>
              <a:rPr lang="en-US" sz="3200" u="sng" spc="0" dirty="0">
                <a:solidFill>
                  <a:srgbClr val="4E3B30"/>
                </a:solidFill>
                <a:latin typeface="Times New Roman" panose="02020603050405020304" pitchFamily="18" charset="0"/>
                <a:cs typeface="Times New Roman" panose="02020603050405020304" pitchFamily="18" charset="0"/>
              </a:rPr>
              <a:t>www.CreditKarma.com</a:t>
            </a:r>
          </a:p>
          <a:p>
            <a:pPr marL="45720" indent="0">
              <a:buNone/>
            </a:pPr>
            <a:endParaRPr lang="en-US" dirty="0"/>
          </a:p>
        </p:txBody>
      </p:sp>
      <p:sp>
        <p:nvSpPr>
          <p:cNvPr id="3" name="Title 2"/>
          <p:cNvSpPr>
            <a:spLocks noGrp="1"/>
          </p:cNvSpPr>
          <p:nvPr>
            <p:ph type="title"/>
          </p:nvPr>
        </p:nvSpPr>
        <p:spPr/>
        <p:txBody>
          <a:bodyPr/>
          <a:lstStyle/>
          <a:p>
            <a:r>
              <a:rPr lang="en-US" dirty="0" smtClean="0"/>
              <a:t>Credit Bureaus</a:t>
            </a:r>
            <a:endParaRPr lang="en-US" dirty="0"/>
          </a:p>
        </p:txBody>
      </p:sp>
    </p:spTree>
    <p:extLst>
      <p:ext uri="{BB962C8B-B14F-4D97-AF65-F5344CB8AC3E}">
        <p14:creationId xmlns:p14="http://schemas.microsoft.com/office/powerpoint/2010/main" val="42994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sz="4800" b="1" dirty="0" smtClean="0">
              <a:latin typeface="Times New Roman" panose="02020603050405020304" pitchFamily="18" charset="0"/>
              <a:cs typeface="Times New Roman" panose="02020603050405020304" pitchFamily="18" charset="0"/>
            </a:endParaRPr>
          </a:p>
          <a:p>
            <a:pPr marL="109728" indent="0" algn="ctr">
              <a:buNone/>
            </a:pPr>
            <a:r>
              <a:rPr lang="en-US" sz="4800" b="1" dirty="0" smtClean="0">
                <a:latin typeface="Times New Roman" panose="02020603050405020304" pitchFamily="18" charset="0"/>
                <a:cs typeface="Times New Roman" panose="02020603050405020304" pitchFamily="18" charset="0"/>
              </a:rPr>
              <a:t>Student Loan History</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211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Origination fee - An amount, usually calculated as a percentage of a </a:t>
            </a:r>
            <a:r>
              <a:rPr lang="en-US" dirty="0" smtClean="0"/>
              <a:t>loan</a:t>
            </a:r>
            <a:r>
              <a:rPr lang="en-US" dirty="0"/>
              <a:t>, which a lender charges for processing your application.</a:t>
            </a:r>
          </a:p>
        </p:txBody>
      </p:sp>
      <p:sp>
        <p:nvSpPr>
          <p:cNvPr id="3" name="Title 2"/>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Origination Fee</a:t>
            </a:r>
            <a:endParaRPr lang="en-US" sz="40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67519374"/>
              </p:ext>
            </p:extLst>
          </p:nvPr>
        </p:nvGraphicFramePr>
        <p:xfrm>
          <a:off x="533398" y="2895601"/>
          <a:ext cx="8382001" cy="3657598"/>
        </p:xfrm>
        <a:graphic>
          <a:graphicData uri="http://schemas.openxmlformats.org/drawingml/2006/table">
            <a:tbl>
              <a:tblPr firstRow="1" firstCol="1" bandRow="1">
                <a:tableStyleId>{5C22544A-7EE6-4342-B048-85BDC9FD1C3A}</a:tableStyleId>
              </a:tblPr>
              <a:tblGrid>
                <a:gridCol w="3352802">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1295399">
                  <a:extLst>
                    <a:ext uri="{9D8B030D-6E8A-4147-A177-3AD203B41FA5}">
                      <a16:colId xmlns:a16="http://schemas.microsoft.com/office/drawing/2014/main" val="20002"/>
                    </a:ext>
                  </a:extLst>
                </a:gridCol>
              </a:tblGrid>
              <a:tr h="1015238">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Loan Type</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nchor="ctr"/>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First Disbursement Date</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nchor="ctr"/>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Loan Fee</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nchor="ctr"/>
                </a:tc>
                <a:extLst>
                  <a:ext uri="{0D108BD9-81ED-4DB2-BD59-A6C34878D82A}">
                    <a16:rowId xmlns:a16="http://schemas.microsoft.com/office/drawing/2014/main" val="10000"/>
                  </a:ext>
                </a:extLst>
              </a:tr>
              <a:tr h="660590">
                <a:tc rowSpan="2">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Direct Subsidized Loans and Direct Unsubsidized Loans</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On or after 10/1/18 and before 10/1/19</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1.062%</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extLst>
                  <a:ext uri="{0D108BD9-81ED-4DB2-BD59-A6C34878D82A}">
                    <a16:rowId xmlns:a16="http://schemas.microsoft.com/office/drawing/2014/main" val="10001"/>
                  </a:ext>
                </a:extLst>
              </a:tr>
              <a:tr h="660590">
                <a:tc vMerge="1">
                  <a:txBody>
                    <a:bodyPr/>
                    <a:lstStyle/>
                    <a:p>
                      <a:endParaRPr lang="en-US"/>
                    </a:p>
                  </a:txBody>
                  <a:tcPr/>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On or after 10/1/17 and before 10/1/18</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1.066%</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extLst>
                  <a:ext uri="{0D108BD9-81ED-4DB2-BD59-A6C34878D82A}">
                    <a16:rowId xmlns:a16="http://schemas.microsoft.com/office/drawing/2014/main" val="10002"/>
                  </a:ext>
                </a:extLst>
              </a:tr>
              <a:tr h="660590">
                <a:tc rowSpan="2">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Direct PLUS Loans</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On or after 10/1/18 and before 10/1/19</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4.248%</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extLst>
                  <a:ext uri="{0D108BD9-81ED-4DB2-BD59-A6C34878D82A}">
                    <a16:rowId xmlns:a16="http://schemas.microsoft.com/office/drawing/2014/main" val="10003"/>
                  </a:ext>
                </a:extLst>
              </a:tr>
              <a:tr h="660590">
                <a:tc vMerge="1">
                  <a:txBody>
                    <a:bodyPr/>
                    <a:lstStyle/>
                    <a:p>
                      <a:endParaRPr lang="en-US"/>
                    </a:p>
                  </a:txBody>
                  <a:tcPr/>
                </a:tc>
                <a:tc>
                  <a:txBody>
                    <a:bodyPr/>
                    <a:lstStyle/>
                    <a:p>
                      <a:pPr marL="0" marR="0">
                        <a:lnSpc>
                          <a:spcPct val="115000"/>
                        </a:lnSpc>
                        <a:spcBef>
                          <a:spcPts val="0"/>
                        </a:spcBef>
                        <a:spcAft>
                          <a:spcPts val="1000"/>
                        </a:spcAft>
                      </a:pPr>
                      <a:r>
                        <a:rPr lang="en-US" sz="1800">
                          <a:effectLst/>
                          <a:latin typeface="Times New Roman" panose="02020603050405020304" pitchFamily="18" charset="0"/>
                          <a:cs typeface="Times New Roman" panose="02020603050405020304" pitchFamily="18" charset="0"/>
                        </a:rPr>
                        <a:t>On or after 10/1/17 and before 10/1/18</a:t>
                      </a:r>
                      <a:endParaRPr lang="en-US" sz="1800">
                        <a:effectLst/>
                        <a:latin typeface="Times New Roman" panose="02020603050405020304" pitchFamily="18" charset="0"/>
                        <a:ea typeface="Calibri"/>
                        <a:cs typeface="Times New Roman" panose="02020603050405020304" pitchFamily="18" charset="0"/>
                      </a:endParaRPr>
                    </a:p>
                  </a:txBody>
                  <a:tcPr marL="76200" marR="76200" marT="38100" marB="3810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4.264%</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6647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458200" cy="5334000"/>
          </a:xfrm>
        </p:spPr>
        <p:txBody>
          <a:bodyPr>
            <a:normAutofit/>
          </a:bodyPr>
          <a:lstStyle/>
          <a:p>
            <a:r>
              <a:rPr lang="en-US" sz="2800" dirty="0" smtClean="0">
                <a:solidFill>
                  <a:schemeClr val="tx1"/>
                </a:solidFill>
              </a:rPr>
              <a:t>Requires </a:t>
            </a:r>
            <a:r>
              <a:rPr lang="en-US" sz="2800" dirty="0">
                <a:solidFill>
                  <a:schemeClr val="tx1"/>
                </a:solidFill>
              </a:rPr>
              <a:t>a credit check as part of the application </a:t>
            </a:r>
            <a:r>
              <a:rPr lang="en-US" sz="2800" dirty="0" smtClean="0">
                <a:solidFill>
                  <a:schemeClr val="tx1"/>
                </a:solidFill>
              </a:rPr>
              <a:t>process</a:t>
            </a:r>
          </a:p>
          <a:p>
            <a:pPr marL="109728" indent="0">
              <a:buNone/>
            </a:pPr>
            <a:endParaRPr lang="en-US" sz="2800" dirty="0">
              <a:solidFill>
                <a:schemeClr val="tx1"/>
              </a:solidFill>
            </a:endParaRPr>
          </a:p>
          <a:p>
            <a:r>
              <a:rPr lang="en-US" sz="2800" dirty="0">
                <a:solidFill>
                  <a:schemeClr val="tx1"/>
                </a:solidFill>
              </a:rPr>
              <a:t>You cannot have </a:t>
            </a:r>
            <a:r>
              <a:rPr lang="en-US" sz="2800" dirty="0" smtClean="0">
                <a:solidFill>
                  <a:schemeClr val="tx1"/>
                </a:solidFill>
              </a:rPr>
              <a:t>any </a:t>
            </a:r>
            <a:r>
              <a:rPr lang="en-US" sz="2800" dirty="0">
                <a:solidFill>
                  <a:schemeClr val="tx1"/>
                </a:solidFill>
              </a:rPr>
              <a:t>adverse credit history - Obtain an endorser </a:t>
            </a:r>
            <a:endParaRPr lang="en-US" sz="2800" dirty="0" smtClean="0">
              <a:solidFill>
                <a:schemeClr val="tx1"/>
              </a:solidFill>
            </a:endParaRPr>
          </a:p>
          <a:p>
            <a:pPr marL="109728" indent="0">
              <a:buNone/>
            </a:pPr>
            <a:endParaRPr lang="en-US" sz="2800" dirty="0">
              <a:solidFill>
                <a:schemeClr val="tx1"/>
              </a:solidFill>
            </a:endParaRPr>
          </a:p>
          <a:p>
            <a:r>
              <a:rPr lang="en-US" sz="2800" dirty="0">
                <a:solidFill>
                  <a:schemeClr val="tx1"/>
                </a:solidFill>
              </a:rPr>
              <a:t>Your credit is evaluated every time you request a new PLUS </a:t>
            </a:r>
            <a:r>
              <a:rPr lang="en-US" sz="2800" dirty="0" smtClean="0">
                <a:solidFill>
                  <a:schemeClr val="tx1"/>
                </a:solidFill>
              </a:rPr>
              <a:t>loan - after 180 days</a:t>
            </a:r>
            <a:endParaRPr lang="en-US" sz="2800" dirty="0">
              <a:solidFill>
                <a:schemeClr val="tx1"/>
              </a:solidFill>
            </a:endParaRPr>
          </a:p>
        </p:txBody>
      </p:sp>
      <p:sp>
        <p:nvSpPr>
          <p:cNvPr id="3" name="Title 2"/>
          <p:cNvSpPr>
            <a:spLocks noGrp="1"/>
          </p:cNvSpPr>
          <p:nvPr>
            <p:ph type="title"/>
          </p:nvPr>
        </p:nvSpPr>
        <p:spPr>
          <a:xfrm>
            <a:off x="457200" y="152400"/>
            <a:ext cx="8229600" cy="990600"/>
          </a:xfrm>
        </p:spPr>
        <p:txBody>
          <a:bodyPr>
            <a:normAutofit fontScale="90000"/>
          </a:bodyPr>
          <a:lstStyle/>
          <a:p>
            <a:r>
              <a:rPr lang="en-US" dirty="0" smtClean="0"/>
              <a:t>Credit check </a:t>
            </a:r>
            <a:r>
              <a:rPr lang="en-US" dirty="0"/>
              <a:t>with Graduate Plus Loan</a:t>
            </a:r>
          </a:p>
        </p:txBody>
      </p:sp>
    </p:spTree>
    <p:extLst>
      <p:ext uri="{BB962C8B-B14F-4D97-AF65-F5344CB8AC3E}">
        <p14:creationId xmlns:p14="http://schemas.microsoft.com/office/powerpoint/2010/main" val="4185206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305800" cy="4343400"/>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The National Student Loan Data System (NSLDS) is the U.S. Department of Education's (ED's) central database for student aid. NSLDS receives data from schools, guaranty agencies, the Direct Loan program, and other Department of ED programs. NSLDS Student Access provides a centralized, integrated view of Title IV loans and grants so that recipients of Title IV Aid can access and inquire about their Title IV loans and/or grant data.</a:t>
            </a:r>
          </a:p>
          <a:p>
            <a:endParaRPr lang="en-US" sz="2200" dirty="0">
              <a:solidFill>
                <a:schemeClr val="tx1"/>
              </a:solidFill>
            </a:endParaRPr>
          </a:p>
        </p:txBody>
      </p:sp>
      <p:sp>
        <p:nvSpPr>
          <p:cNvPr id="3" name="Title 2"/>
          <p:cNvSpPr>
            <a:spLocks noGrp="1"/>
          </p:cNvSpPr>
          <p:nvPr>
            <p:ph type="title"/>
          </p:nvPr>
        </p:nvSpPr>
        <p:spPr/>
        <p:txBody>
          <a:bodyPr/>
          <a:lstStyle/>
          <a:p>
            <a:r>
              <a:rPr lang="en-US" dirty="0"/>
              <a:t>NSLDS – Loan History</a:t>
            </a:r>
          </a:p>
        </p:txBody>
      </p:sp>
    </p:spTree>
    <p:extLst>
      <p:ext uri="{BB962C8B-B14F-4D97-AF65-F5344CB8AC3E}">
        <p14:creationId xmlns:p14="http://schemas.microsoft.com/office/powerpoint/2010/main" val="1831105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686800" cy="5029200"/>
          </a:xfrm>
        </p:spPr>
        <p:txBody>
          <a:bodyPr>
            <a:normAutofit fontScale="85000" lnSpcReduction="10000"/>
          </a:bodyPr>
          <a:lstStyle/>
          <a:p>
            <a:pPr marL="457200" indent="-457200">
              <a:lnSpc>
                <a:spcPct val="118000"/>
              </a:lnSpc>
              <a:spcBef>
                <a:spcPts val="0"/>
              </a:spcBef>
              <a:spcAft>
                <a:spcPts val="600"/>
              </a:spcAft>
            </a:pPr>
            <a:r>
              <a:rPr lang="en-US" sz="3800" kern="1400" dirty="0" smtClean="0">
                <a:solidFill>
                  <a:srgbClr val="000000"/>
                </a:solidFill>
                <a:latin typeface="Times New Roman" panose="02020603050405020304" pitchFamily="18" charset="0"/>
                <a:cs typeface="Times New Roman" panose="02020603050405020304" pitchFamily="18" charset="0"/>
              </a:rPr>
              <a:t>View your </a:t>
            </a:r>
            <a:r>
              <a:rPr lang="en-US" sz="3800" kern="1400" dirty="0">
                <a:solidFill>
                  <a:srgbClr val="000000"/>
                </a:solidFill>
                <a:latin typeface="Times New Roman" panose="02020603050405020304" pitchFamily="18" charset="0"/>
                <a:cs typeface="Times New Roman" panose="02020603050405020304" pitchFamily="18" charset="0"/>
              </a:rPr>
              <a:t>federal student aid </a:t>
            </a:r>
            <a:r>
              <a:rPr lang="en-US" sz="3800" kern="1400" dirty="0" smtClean="0">
                <a:solidFill>
                  <a:srgbClr val="000000"/>
                </a:solidFill>
                <a:latin typeface="Times New Roman" panose="02020603050405020304" pitchFamily="18" charset="0"/>
                <a:cs typeface="Times New Roman" panose="02020603050405020304" pitchFamily="18" charset="0"/>
              </a:rPr>
              <a:t>history</a:t>
            </a:r>
          </a:p>
          <a:p>
            <a:pPr marL="457200" indent="-457200">
              <a:lnSpc>
                <a:spcPct val="118000"/>
              </a:lnSpc>
              <a:spcBef>
                <a:spcPts val="0"/>
              </a:spcBef>
              <a:spcAft>
                <a:spcPts val="600"/>
              </a:spcAft>
            </a:pPr>
            <a:r>
              <a:rPr lang="en-US" sz="3800" kern="1400" dirty="0" smtClean="0">
                <a:solidFill>
                  <a:srgbClr val="000000"/>
                </a:solidFill>
                <a:latin typeface="Times New Roman" panose="02020603050405020304" pitchFamily="18" charset="0"/>
                <a:cs typeface="Times New Roman" panose="02020603050405020304" pitchFamily="18" charset="0"/>
              </a:rPr>
              <a:t>Get your </a:t>
            </a:r>
            <a:r>
              <a:rPr lang="en-US" sz="3800" kern="1400" dirty="0">
                <a:solidFill>
                  <a:srgbClr val="000000"/>
                </a:solidFill>
                <a:latin typeface="Times New Roman" panose="02020603050405020304" pitchFamily="18" charset="0"/>
                <a:cs typeface="Times New Roman" panose="02020603050405020304" pitchFamily="18" charset="0"/>
              </a:rPr>
              <a:t>loan servicer’s contact </a:t>
            </a:r>
            <a:r>
              <a:rPr lang="en-US" sz="3800" kern="1400" dirty="0" smtClean="0">
                <a:solidFill>
                  <a:srgbClr val="000000"/>
                </a:solidFill>
                <a:latin typeface="Times New Roman" panose="02020603050405020304" pitchFamily="18" charset="0"/>
                <a:cs typeface="Times New Roman" panose="02020603050405020304" pitchFamily="18" charset="0"/>
              </a:rPr>
              <a:t>information</a:t>
            </a:r>
            <a:endParaRPr lang="en-US" sz="3800" kern="1400" dirty="0">
              <a:solidFill>
                <a:srgbClr val="000000"/>
              </a:solidFill>
              <a:latin typeface="Times New Roman" panose="02020603050405020304" pitchFamily="18" charset="0"/>
              <a:cs typeface="Times New Roman" panose="02020603050405020304" pitchFamily="18" charset="0"/>
            </a:endParaRPr>
          </a:p>
          <a:p>
            <a:pPr marL="457200" indent="-457200">
              <a:lnSpc>
                <a:spcPct val="118000"/>
              </a:lnSpc>
              <a:spcBef>
                <a:spcPts val="0"/>
              </a:spcBef>
              <a:spcAft>
                <a:spcPts val="600"/>
              </a:spcAft>
            </a:pPr>
            <a:r>
              <a:rPr lang="en-US" sz="3800" kern="1400" dirty="0" smtClean="0">
                <a:solidFill>
                  <a:srgbClr val="000000"/>
                </a:solidFill>
                <a:latin typeface="Times New Roman" panose="02020603050405020304" pitchFamily="18" charset="0"/>
                <a:cs typeface="Times New Roman" panose="02020603050405020304" pitchFamily="18" charset="0"/>
              </a:rPr>
              <a:t>Download your </a:t>
            </a:r>
            <a:r>
              <a:rPr lang="en-US" sz="3800" kern="1400" dirty="0">
                <a:solidFill>
                  <a:srgbClr val="000000"/>
                </a:solidFill>
                <a:latin typeface="Times New Roman" panose="02020603050405020304" pitchFamily="18" charset="0"/>
                <a:cs typeface="Times New Roman" panose="02020603050405020304" pitchFamily="18" charset="0"/>
              </a:rPr>
              <a:t>federal student aid history into a text file using </a:t>
            </a:r>
            <a:r>
              <a:rPr lang="en-US" sz="3800" kern="1400" dirty="0" smtClean="0">
                <a:solidFill>
                  <a:srgbClr val="000000"/>
                </a:solidFill>
                <a:latin typeface="Times New Roman" panose="02020603050405020304" pitchFamily="18" charset="0"/>
                <a:cs typeface="Times New Roman" panose="02020603050405020304" pitchFamily="18" charset="0"/>
              </a:rPr>
              <a:t>the </a:t>
            </a:r>
            <a:r>
              <a:rPr lang="en-US" sz="3800" u="sng" kern="1400" dirty="0" err="1" smtClean="0">
                <a:solidFill>
                  <a:srgbClr val="000000"/>
                </a:solidFill>
                <a:latin typeface="Times New Roman" panose="02020603050405020304" pitchFamily="18" charset="0"/>
                <a:cs typeface="Times New Roman" panose="02020603050405020304" pitchFamily="18" charset="0"/>
              </a:rPr>
              <a:t>MyData</a:t>
            </a:r>
            <a:r>
              <a:rPr lang="en-US" sz="3800" kern="1400" dirty="0" smtClean="0">
                <a:solidFill>
                  <a:srgbClr val="000000"/>
                </a:solidFill>
                <a:latin typeface="Times New Roman" panose="02020603050405020304" pitchFamily="18" charset="0"/>
                <a:cs typeface="Times New Roman" panose="02020603050405020304" pitchFamily="18" charset="0"/>
              </a:rPr>
              <a:t> </a:t>
            </a:r>
            <a:r>
              <a:rPr lang="en-US" sz="3800" kern="1400" dirty="0">
                <a:solidFill>
                  <a:srgbClr val="000000"/>
                </a:solidFill>
                <a:latin typeface="Times New Roman" panose="02020603050405020304" pitchFamily="18" charset="0"/>
                <a:cs typeface="Times New Roman" panose="02020603050405020304" pitchFamily="18" charset="0"/>
              </a:rPr>
              <a:t>Download </a:t>
            </a:r>
            <a:r>
              <a:rPr lang="en-US" sz="3800" kern="1400" dirty="0" smtClean="0">
                <a:solidFill>
                  <a:srgbClr val="000000"/>
                </a:solidFill>
                <a:latin typeface="Times New Roman" panose="02020603050405020304" pitchFamily="18" charset="0"/>
                <a:cs typeface="Times New Roman" panose="02020603050405020304" pitchFamily="18" charset="0"/>
              </a:rPr>
              <a:t>function</a:t>
            </a:r>
          </a:p>
          <a:p>
            <a:pPr marL="457200" indent="-457200">
              <a:lnSpc>
                <a:spcPct val="118000"/>
              </a:lnSpc>
              <a:spcBef>
                <a:spcPts val="0"/>
              </a:spcBef>
              <a:spcAft>
                <a:spcPts val="600"/>
              </a:spcAft>
            </a:pPr>
            <a:r>
              <a:rPr lang="en-US" sz="3800" kern="1400" dirty="0">
                <a:solidFill>
                  <a:srgbClr val="000000"/>
                </a:solidFill>
                <a:latin typeface="Times New Roman" panose="02020603050405020304" pitchFamily="18" charset="0"/>
                <a:cs typeface="Times New Roman" panose="02020603050405020304" pitchFamily="18" charset="0"/>
              </a:rPr>
              <a:t>Establish an online account with </a:t>
            </a:r>
            <a:r>
              <a:rPr lang="en-US" sz="3800" kern="1400" dirty="0" smtClean="0">
                <a:solidFill>
                  <a:srgbClr val="000000"/>
                </a:solidFill>
                <a:latin typeface="Times New Roman" panose="02020603050405020304" pitchFamily="18" charset="0"/>
                <a:cs typeface="Times New Roman" panose="02020603050405020304" pitchFamily="18" charset="0"/>
              </a:rPr>
              <a:t>Loan </a:t>
            </a:r>
            <a:r>
              <a:rPr lang="en-US" sz="3800" kern="1400" dirty="0">
                <a:solidFill>
                  <a:srgbClr val="000000"/>
                </a:solidFill>
                <a:latin typeface="Times New Roman" panose="02020603050405020304" pitchFamily="18" charset="0"/>
                <a:cs typeface="Times New Roman" panose="02020603050405020304" pitchFamily="18" charset="0"/>
              </a:rPr>
              <a:t>Servicing to track </a:t>
            </a:r>
            <a:r>
              <a:rPr lang="en-US" sz="3800" kern="1400" dirty="0" smtClean="0">
                <a:solidFill>
                  <a:srgbClr val="000000"/>
                </a:solidFill>
                <a:latin typeface="Times New Roman" panose="02020603050405020304" pitchFamily="18" charset="0"/>
                <a:cs typeface="Times New Roman" panose="02020603050405020304" pitchFamily="18" charset="0"/>
              </a:rPr>
              <a:t>your loan history while school…</a:t>
            </a:r>
          </a:p>
          <a:p>
            <a:pPr marL="0" indent="0">
              <a:lnSpc>
                <a:spcPct val="118000"/>
              </a:lnSpc>
              <a:spcBef>
                <a:spcPts val="0"/>
              </a:spcBef>
              <a:spcAft>
                <a:spcPts val="600"/>
              </a:spcAft>
              <a:buNone/>
            </a:pPr>
            <a:endParaRPr lang="en-US" sz="3800" kern="1400" dirty="0" smtClean="0">
              <a:solidFill>
                <a:srgbClr val="000000"/>
              </a:solidFill>
              <a:cs typeface="Times New Roman" panose="02020603050405020304" pitchFamily="18" charset="0"/>
            </a:endParaRPr>
          </a:p>
          <a:p>
            <a:pPr marL="0" indent="0">
              <a:lnSpc>
                <a:spcPct val="118000"/>
              </a:lnSpc>
              <a:spcBef>
                <a:spcPts val="0"/>
              </a:spcBef>
              <a:spcAft>
                <a:spcPts val="600"/>
              </a:spcAft>
              <a:buNone/>
            </a:pPr>
            <a:endParaRPr lang="en-US" sz="3800" kern="1400" dirty="0">
              <a:solidFill>
                <a:srgbClr val="000000"/>
              </a:solidFill>
              <a:cs typeface="Times New Roman" panose="02020603050405020304" pitchFamily="18" charset="0"/>
            </a:endParaRPr>
          </a:p>
          <a:p>
            <a:pPr marL="0" indent="0">
              <a:lnSpc>
                <a:spcPct val="118000"/>
              </a:lnSpc>
              <a:spcBef>
                <a:spcPts val="0"/>
              </a:spcBef>
              <a:spcAft>
                <a:spcPts val="600"/>
              </a:spcAft>
            </a:pPr>
            <a:endParaRPr lang="en-US" sz="2900" kern="1400" dirty="0">
              <a:solidFill>
                <a:srgbClr val="000000"/>
              </a:solidFill>
            </a:endParaRPr>
          </a:p>
          <a:p>
            <a:pPr marL="0" indent="0">
              <a:lnSpc>
                <a:spcPct val="118000"/>
              </a:lnSpc>
              <a:spcBef>
                <a:spcPts val="0"/>
              </a:spcBef>
              <a:spcAft>
                <a:spcPts val="600"/>
              </a:spcAft>
              <a:buNone/>
            </a:pPr>
            <a:endParaRPr lang="en-US" sz="3200" kern="1400" dirty="0">
              <a:solidFill>
                <a:srgbClr val="000000"/>
              </a:solidFill>
              <a:latin typeface="Franklin Gothic Book"/>
            </a:endParaRPr>
          </a:p>
          <a:p>
            <a:endParaRPr lang="en-US" dirty="0"/>
          </a:p>
        </p:txBody>
      </p:sp>
      <p:sp>
        <p:nvSpPr>
          <p:cNvPr id="3" name="Title 2"/>
          <p:cNvSpPr>
            <a:spLocks noGrp="1"/>
          </p:cNvSpPr>
          <p:nvPr>
            <p:ph type="title"/>
          </p:nvPr>
        </p:nvSpPr>
        <p:spPr>
          <a:xfrm>
            <a:off x="457200" y="152400"/>
            <a:ext cx="8229600" cy="838200"/>
          </a:xfrm>
        </p:spPr>
        <p:txBody>
          <a:bodyPr>
            <a:normAutofit/>
          </a:bodyPr>
          <a:lstStyle/>
          <a:p>
            <a:r>
              <a:rPr lang="en-US" sz="3600" dirty="0" smtClean="0"/>
              <a:t>Nslds.ed.gov</a:t>
            </a:r>
            <a:endParaRPr lang="en-US" sz="3600" dirty="0"/>
          </a:p>
        </p:txBody>
      </p:sp>
    </p:spTree>
    <p:extLst>
      <p:ext uri="{BB962C8B-B14F-4D97-AF65-F5344CB8AC3E}">
        <p14:creationId xmlns:p14="http://schemas.microsoft.com/office/powerpoint/2010/main" val="4228831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930434">
            <a:off x="271922" y="1949876"/>
            <a:ext cx="8473207" cy="1938992"/>
          </a:xfrm>
          <a:prstGeom prst="rect">
            <a:avLst/>
          </a:prstGeom>
        </p:spPr>
        <p:txBody>
          <a:bodyPr wrap="square">
            <a:spAutoFit/>
          </a:bodyPr>
          <a:lstStyle/>
          <a:p>
            <a:endParaRPr lang="en-US" sz="4000" spc="150" dirty="0" smtClean="0">
              <a:solidFill>
                <a:srgbClr val="534949"/>
              </a:solidFill>
              <a:cs typeface="Times New Roman"/>
            </a:endParaRPr>
          </a:p>
          <a:p>
            <a:endParaRPr lang="en-US" sz="4000" spc="150" dirty="0" smtClean="0">
              <a:solidFill>
                <a:srgbClr val="534949"/>
              </a:solidFill>
              <a:cs typeface="Times New Roman"/>
            </a:endParaRPr>
          </a:p>
          <a:p>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7467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860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990600"/>
          </a:xfrm>
        </p:spPr>
        <p:txBody>
          <a:bodyPr>
            <a:noAutofit/>
          </a:bodyPr>
          <a:lstStyle/>
          <a:p>
            <a:r>
              <a:rPr lang="en-US" altLang="en-US" sz="3600" dirty="0"/>
              <a:t>Understanding Repayment Plans</a:t>
            </a:r>
            <a:endParaRPr lang="en-US" sz="3600" dirty="0"/>
          </a:p>
        </p:txBody>
      </p:sp>
      <p:sp>
        <p:nvSpPr>
          <p:cNvPr id="4" name="Text Box 12"/>
          <p:cNvSpPr txBox="1">
            <a:spLocks noChangeArrowheads="1"/>
          </p:cNvSpPr>
          <p:nvPr/>
        </p:nvSpPr>
        <p:spPr bwMode="auto">
          <a:xfrm>
            <a:off x="228600" y="1292297"/>
            <a:ext cx="44958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1440" marR="0" lvl="0" indent="0" algn="l" defTabSz="914400" rtl="0" eaLnBrk="1" fontAlgn="base" latinLnBrk="0" hangingPunct="1">
              <a:lnSpc>
                <a:spcPct val="100000"/>
              </a:lnSpc>
              <a:spcBef>
                <a:spcPct val="50000"/>
              </a:spcBef>
              <a:spcAft>
                <a:spcPct val="500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91440" marR="0" lvl="0" indent="0" algn="l" defTabSz="914400" rtl="0" eaLnBrk="1" fontAlgn="base" latinLnBrk="0" hangingPunct="1">
              <a:lnSpc>
                <a:spcPct val="100000"/>
              </a:lnSpc>
              <a:spcBef>
                <a:spcPct val="50000"/>
              </a:spcBef>
              <a:spcAft>
                <a:spcPct val="500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Student borrowers may repay their student loans through one of the several  repayment plans:</a:t>
            </a:r>
          </a:p>
          <a:p>
            <a:pPr marL="91440" marR="0" lvl="0" indent="0" algn="l" defTabSz="914400" rtl="0" eaLnBrk="1" fontAlgn="base" latinLnBrk="0" hangingPunct="1">
              <a:lnSpc>
                <a:spcPct val="100000"/>
              </a:lnSpc>
              <a:spcBef>
                <a:spcPct val="50000"/>
              </a:spcBef>
              <a:spcAft>
                <a:spcPct val="500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50000"/>
              </a:spcBef>
              <a:spcAft>
                <a:spcPct val="5000"/>
              </a:spcAft>
              <a:buClrTx/>
              <a:buSzTx/>
              <a:buFontTx/>
              <a:buNone/>
              <a:tabLst/>
              <a:defRPr/>
            </a:pPr>
            <a:endParaRPr kumimoji="0" lang="en-US" sz="3600" b="0" i="0" u="none" strike="noStrike" kern="0" cap="none" spc="0" normalizeH="0" baseline="0" noProof="0" dirty="0" smtClean="0">
              <a:ln>
                <a:noFill/>
              </a:ln>
              <a:solidFill>
                <a:srgbClr val="000000"/>
              </a:solidFill>
              <a:effectLst/>
              <a:uLnTx/>
              <a:uFillTx/>
              <a:latin typeface="Verdana"/>
              <a:ea typeface="+mn-ea"/>
              <a:cs typeface="+mn-cs"/>
            </a:endParaRPr>
          </a:p>
        </p:txBody>
      </p:sp>
      <p:sp>
        <p:nvSpPr>
          <p:cNvPr id="6" name="Text Box 2"/>
          <p:cNvSpPr txBox="1">
            <a:spLocks noChangeArrowheads="1"/>
          </p:cNvSpPr>
          <p:nvPr/>
        </p:nvSpPr>
        <p:spPr bwMode="auto">
          <a:xfrm>
            <a:off x="4883728" y="1371600"/>
            <a:ext cx="3650672" cy="49530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Standard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Graduate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Income Base Repayment (IBR)</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Pay As You Earn (PAYEE</a:t>
            </a: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a:ea typeface="Calibri"/>
                <a:cs typeface="Times New Roman"/>
              </a:rPr>
              <a:t>)</a:t>
            </a:r>
            <a:endParaRPr kumimoji="0" lang="en-US" sz="28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7" name="Picture 16" descr="http://t0.gstatic.com/images?q=tbn:07xYfr797xfbKM:http://www.about-studentconsolidationloans.com/wp-content/uploads/2010/02/Federal-Student-Loan-Consolidation-main_Full.tmp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3886200" cy="243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478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4451438"/>
              </p:ext>
            </p:extLst>
          </p:nvPr>
        </p:nvGraphicFramePr>
        <p:xfrm>
          <a:off x="152400" y="1905000"/>
          <a:ext cx="8839200" cy="1786414"/>
        </p:xfrm>
        <a:graphic>
          <a:graphicData uri="http://schemas.openxmlformats.org/drawingml/2006/table">
            <a:tbl>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514826">
                <a:tc>
                  <a:txBody>
                    <a:bodyPr/>
                    <a:lstStyle/>
                    <a:p>
                      <a:pPr fontAlgn="base"/>
                      <a:r>
                        <a:rPr lang="en-US" b="1" dirty="0">
                          <a:solidFill>
                            <a:srgbClr val="494B4C"/>
                          </a:solidFill>
                          <a:effectLst/>
                          <a:latin typeface="Droid Serif"/>
                        </a:rPr>
                        <a:t>Direct Unsubsidized 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b="1" dirty="0">
                          <a:solidFill>
                            <a:srgbClr val="494B4C"/>
                          </a:solidFill>
                          <a:effectLst/>
                          <a:latin typeface="Droid Serif"/>
                        </a:rPr>
                        <a:t>Graduate or Professional</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b="1" dirty="0">
                          <a:solidFill>
                            <a:srgbClr val="494B4C"/>
                          </a:solidFill>
                          <a:effectLst/>
                          <a:latin typeface="Droid Serif"/>
                        </a:rPr>
                        <a:t>6.6%</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61574">
                <a:tc>
                  <a:txBody>
                    <a:bodyPr/>
                    <a:lstStyle/>
                    <a:p>
                      <a:pPr fontAlgn="base"/>
                      <a:r>
                        <a:rPr lang="en-US" b="1" dirty="0">
                          <a:solidFill>
                            <a:srgbClr val="494B4C"/>
                          </a:solidFill>
                          <a:effectLst/>
                          <a:latin typeface="Droid Serif"/>
                        </a:rPr>
                        <a:t>Direct PLUS 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b="1" dirty="0" smtClean="0">
                          <a:solidFill>
                            <a:srgbClr val="494B4C"/>
                          </a:solidFill>
                          <a:effectLst/>
                          <a:latin typeface="Droid Serif"/>
                        </a:rPr>
                        <a:t>Graduate </a:t>
                      </a:r>
                      <a:r>
                        <a:rPr lang="en-US" b="1" dirty="0">
                          <a:solidFill>
                            <a:srgbClr val="494B4C"/>
                          </a:solidFill>
                          <a:effectLst/>
                          <a:latin typeface="Droid Serif"/>
                        </a:rPr>
                        <a:t>or Professional Students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b="1" dirty="0">
                          <a:solidFill>
                            <a:srgbClr val="494B4C"/>
                          </a:solidFill>
                          <a:effectLst/>
                          <a:latin typeface="Droid Serif"/>
                        </a:rPr>
                        <a:t>7.6%</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US" dirty="0" smtClean="0"/>
              <a:t>2018-19 Interest rate</a:t>
            </a:r>
            <a:endParaRPr lang="en-US" dirty="0"/>
          </a:p>
        </p:txBody>
      </p:sp>
      <p:sp>
        <p:nvSpPr>
          <p:cNvPr id="5" name="Rectangle 4"/>
          <p:cNvSpPr/>
          <p:nvPr/>
        </p:nvSpPr>
        <p:spPr>
          <a:xfrm>
            <a:off x="152400" y="3748530"/>
            <a:ext cx="8839200" cy="707886"/>
          </a:xfrm>
          <a:prstGeom prst="rect">
            <a:avLst/>
          </a:prstGeom>
        </p:spPr>
        <p:txBody>
          <a:bodyPr wrap="square">
            <a:spAutoFit/>
          </a:bodyPr>
          <a:lstStyle/>
          <a:p>
            <a:r>
              <a:rPr lang="en-US" sz="2000" dirty="0"/>
              <a:t>All interest rates shown in the chart above are fixed rates that will not change for the life of the loan.</a:t>
            </a:r>
          </a:p>
        </p:txBody>
      </p:sp>
    </p:spTree>
    <p:extLst>
      <p:ext uri="{BB962C8B-B14F-4D97-AF65-F5344CB8AC3E}">
        <p14:creationId xmlns:p14="http://schemas.microsoft.com/office/powerpoint/2010/main" val="1367609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Standard Repayment Plan</a:t>
            </a:r>
            <a:endParaRPr lang="en-US" dirty="0"/>
          </a:p>
        </p:txBody>
      </p:sp>
      <p:sp>
        <p:nvSpPr>
          <p:cNvPr id="4" name="Content Placeholder 2"/>
          <p:cNvSpPr txBox="1">
            <a:spLocks/>
          </p:cNvSpPr>
          <p:nvPr/>
        </p:nvSpPr>
        <p:spPr bwMode="auto">
          <a:xfrm>
            <a:off x="152400" y="16002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Under this plan, the borrower will pay a fixed amount of at least $50 each month for up to 10 years.  For most borrowers, this plan results in the </a:t>
            </a:r>
            <a:r>
              <a:rPr kumimoji="0" lang="en-US" altLang="en-US" sz="2400" b="0" i="0" u="sng"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lowest total interest paid </a:t>
            </a: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because the repayment period is shorter than it would be under any of the other repayment plans.  </a:t>
            </a:r>
          </a:p>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(Subsidized, Unsubsidized and PLUS Loans)</a:t>
            </a:r>
          </a:p>
          <a:p>
            <a:pPr marL="90488" marR="0" lvl="0" indent="0" algn="ctr" defTabSz="914400" rtl="0" eaLnBrk="1" fontAlgn="base" latinLnBrk="0" hangingPunct="1">
              <a:lnSpc>
                <a:spcPct val="100000"/>
              </a:lnSpc>
              <a:spcBef>
                <a:spcPct val="5000"/>
              </a:spcBef>
              <a:spcAft>
                <a:spcPct val="5000"/>
              </a:spcAft>
              <a:buClrTx/>
              <a:buSzTx/>
              <a:buFontTx/>
              <a:buNone/>
              <a:tabLst/>
              <a:defRPr/>
            </a:pPr>
            <a:endParaRPr kumimoji="0" lang="en-US" altLang="en-US" sz="2400" b="0" i="0" u="none" strike="noStrike" kern="0" cap="none" spc="0" normalizeH="0" baseline="0" noProof="0" dirty="0" smtClean="0">
              <a:ln>
                <a:noFill/>
              </a:ln>
              <a:solidFill>
                <a:srgbClr val="FF9933"/>
              </a:solidFill>
              <a:effectLst/>
              <a:uLnTx/>
              <a:uFillTx/>
              <a:latin typeface="Verdana"/>
              <a:ea typeface="+mn-ea"/>
              <a:cs typeface="+mn-cs"/>
            </a:endParaRPr>
          </a:p>
        </p:txBody>
      </p:sp>
      <p:sp>
        <p:nvSpPr>
          <p:cNvPr id="7" name="Text Box 2"/>
          <p:cNvSpPr txBox="1">
            <a:spLocks noChangeArrowheads="1"/>
          </p:cNvSpPr>
          <p:nvPr/>
        </p:nvSpPr>
        <p:spPr bwMode="auto">
          <a:xfrm>
            <a:off x="5334000" y="1455174"/>
            <a:ext cx="3505200" cy="48768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0">
              <a:lnSpc>
                <a:spcPct val="115000"/>
              </a:lnSpc>
              <a:spcAft>
                <a:spcPts val="1000"/>
              </a:spcAft>
            </a:pP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Pay </a:t>
            </a: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As You Earn (PAYEE)</a:t>
            </a:r>
          </a:p>
        </p:txBody>
      </p:sp>
    </p:spTree>
    <p:extLst>
      <p:ext uri="{BB962C8B-B14F-4D97-AF65-F5344CB8AC3E}">
        <p14:creationId xmlns:p14="http://schemas.microsoft.com/office/powerpoint/2010/main" val="3136391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lstStyle/>
          <a:p>
            <a:r>
              <a:rPr lang="en-US" altLang="en-US" b="0" kern="0" dirty="0">
                <a:effectLst/>
                <a:latin typeface="+mn-lt"/>
                <a:cs typeface="Times New Roman" panose="02020603050405020304" pitchFamily="18" charset="0"/>
              </a:rPr>
              <a:t>Graduated Repayment Plan</a:t>
            </a:r>
            <a:endParaRPr lang="en-US" dirty="0">
              <a:latin typeface="+mn-lt"/>
              <a:cs typeface="Times New Roman" panose="02020603050405020304" pitchFamily="18" charset="0"/>
            </a:endParaRPr>
          </a:p>
        </p:txBody>
      </p:sp>
      <p:sp>
        <p:nvSpPr>
          <p:cNvPr id="4" name="Content Placeholder 7"/>
          <p:cNvSpPr txBox="1">
            <a:spLocks/>
          </p:cNvSpPr>
          <p:nvPr/>
        </p:nvSpPr>
        <p:spPr bwMode="auto">
          <a:xfrm>
            <a:off x="533400" y="1600200"/>
            <a:ext cx="5105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algn="l" defTabSz="914400" rtl="0" eaLnBrk="1" fontAlgn="base" latinLnBrk="0" hangingPunct="1">
              <a:lnSpc>
                <a:spcPct val="100000"/>
              </a:lnSpc>
              <a:spcBef>
                <a:spcPct val="5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The Graduated Repayment Plan may be beneficial if the borrower’s income is low when they leave school but is likely to steadily increase.  Under this plan, payments start out low and then increases </a:t>
            </a:r>
            <a:r>
              <a:rPr kumimoji="0" lang="en-US" altLang="en-US" sz="2400" b="1" i="0" u="sng"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every two years</a:t>
            </a: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90488"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904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Like the Standard Plan, the maximum repayment period is 10 years for Subsidized, Unsubsidized, and PLUS Loans.</a:t>
            </a:r>
          </a:p>
        </p:txBody>
      </p:sp>
      <p:sp>
        <p:nvSpPr>
          <p:cNvPr id="6" name="Text Box 2"/>
          <p:cNvSpPr txBox="1">
            <a:spLocks noChangeArrowheads="1"/>
          </p:cNvSpPr>
          <p:nvPr/>
        </p:nvSpPr>
        <p:spPr bwMode="auto">
          <a:xfrm>
            <a:off x="5666509" y="1600200"/>
            <a:ext cx="3276600" cy="42291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tx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Income Base Repayment (IBR</a:t>
            </a:r>
            <a:r>
              <a:rPr lang="en-US" sz="2400" kern="0" dirty="0" smtClean="0">
                <a:solidFill>
                  <a:schemeClr val="bg1"/>
                </a:solidFill>
                <a:latin typeface="Times New Roman" panose="02020603050405020304" pitchFamily="18" charset="0"/>
                <a:ea typeface="Calibri"/>
                <a:cs typeface="Times New Roman" panose="02020603050405020304" pitchFamily="18" charset="0"/>
              </a:rPr>
              <a:t>)</a:t>
            </a:r>
            <a:r>
              <a:rPr lang="en-US" sz="2400" kern="0" dirty="0">
                <a:solidFill>
                  <a:schemeClr val="bg1"/>
                </a:solidFill>
                <a:latin typeface="Times New Roman" panose="02020603050405020304" pitchFamily="18" charset="0"/>
                <a:ea typeface="Calibri"/>
                <a:cs typeface="Times New Roman" panose="02020603050405020304" pitchFamily="18" charset="0"/>
              </a:rPr>
              <a:t/>
            </a:r>
            <a:br>
              <a:rPr lang="en-US" sz="2400" kern="0" dirty="0">
                <a:solidFill>
                  <a:schemeClr val="bg1"/>
                </a:solidFill>
                <a:latin typeface="Times New Roman" panose="02020603050405020304" pitchFamily="18" charset="0"/>
                <a:ea typeface="Calibri"/>
                <a:cs typeface="Times New Roman" panose="02020603050405020304" pitchFamily="18" charset="0"/>
              </a:rPr>
            </a:br>
            <a:r>
              <a:rPr lang="en-US" sz="2400" kern="0" dirty="0">
                <a:solidFill>
                  <a:schemeClr val="bg1"/>
                </a:solidFill>
                <a:latin typeface="Times New Roman" panose="02020603050405020304" pitchFamily="18" charset="0"/>
                <a:ea typeface="Calibri"/>
                <a:cs typeface="Times New Roman" panose="02020603050405020304" pitchFamily="18" charset="0"/>
              </a:rPr>
              <a:t>Pay As You Earn (PAYEE)</a:t>
            </a:r>
          </a:p>
        </p:txBody>
      </p:sp>
    </p:spTree>
    <p:extLst>
      <p:ext uri="{BB962C8B-B14F-4D97-AF65-F5344CB8AC3E}">
        <p14:creationId xmlns:p14="http://schemas.microsoft.com/office/powerpoint/2010/main" val="1121940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0"/>
            <a:ext cx="5333999" cy="4724400"/>
          </a:xfrm>
        </p:spPr>
        <p:txBody>
          <a:bodyPr>
            <a:normAutofit/>
          </a:bodyPr>
          <a:lstStyle/>
          <a:p>
            <a:pPr marL="171450" lvl="1" indent="0" fontAlgn="base">
              <a:spcBef>
                <a:spcPts val="0"/>
              </a:spcBef>
              <a:spcAft>
                <a:spcPct val="5000"/>
              </a:spcAft>
              <a:buClrTx/>
              <a:buNone/>
              <a:defRPr/>
            </a:pPr>
            <a:r>
              <a:rPr lang="en-US" sz="2600" dirty="0">
                <a:solidFill>
                  <a:schemeClr val="tx1"/>
                </a:solidFill>
                <a:latin typeface="Times New Roman" panose="02020603050405020304" pitchFamily="18" charset="0"/>
                <a:cs typeface="Times New Roman" panose="02020603050405020304" pitchFamily="18" charset="0"/>
              </a:rPr>
              <a:t>Under IBR, </a:t>
            </a:r>
            <a:r>
              <a:rPr lang="en-US" sz="2600" kern="0" dirty="0" smtClean="0">
                <a:solidFill>
                  <a:schemeClr val="tx1"/>
                </a:solidFill>
                <a:latin typeface="Times New Roman" panose="02020603050405020304" pitchFamily="18" charset="0"/>
                <a:cs typeface="Times New Roman" panose="02020603050405020304" pitchFamily="18" charset="0"/>
              </a:rPr>
              <a:t>monthly </a:t>
            </a:r>
            <a:r>
              <a:rPr lang="en-US" sz="2600" kern="0" dirty="0">
                <a:solidFill>
                  <a:schemeClr val="tx1"/>
                </a:solidFill>
                <a:latin typeface="Times New Roman" panose="02020603050405020304" pitchFamily="18" charset="0"/>
                <a:cs typeface="Times New Roman" panose="02020603050405020304" pitchFamily="18" charset="0"/>
              </a:rPr>
              <a:t>payment is based on the </a:t>
            </a:r>
            <a:r>
              <a:rPr lang="en-US" sz="2600" b="1" u="sng" kern="0" dirty="0">
                <a:solidFill>
                  <a:schemeClr val="tx1"/>
                </a:solidFill>
                <a:latin typeface="Times New Roman" panose="02020603050405020304" pitchFamily="18" charset="0"/>
                <a:cs typeface="Times New Roman" panose="02020603050405020304" pitchFamily="18" charset="0"/>
              </a:rPr>
              <a:t>borrower’s Adjusted Gross Income (AGI), </a:t>
            </a:r>
            <a:r>
              <a:rPr lang="en-US" sz="2600" kern="0" dirty="0">
                <a:solidFill>
                  <a:schemeClr val="tx1"/>
                </a:solidFill>
                <a:latin typeface="Times New Roman" panose="02020603050405020304" pitchFamily="18" charset="0"/>
                <a:cs typeface="Times New Roman" panose="02020603050405020304" pitchFamily="18" charset="0"/>
              </a:rPr>
              <a:t>family size, and state of </a:t>
            </a:r>
            <a:r>
              <a:rPr lang="en-US" sz="2600" kern="0" dirty="0" smtClean="0">
                <a:solidFill>
                  <a:schemeClr val="tx1"/>
                </a:solidFill>
                <a:latin typeface="Times New Roman" panose="02020603050405020304" pitchFamily="18" charset="0"/>
                <a:cs typeface="Times New Roman" panose="02020603050405020304" pitchFamily="18" charset="0"/>
              </a:rPr>
              <a:t>residence.</a:t>
            </a:r>
          </a:p>
          <a:p>
            <a:pPr marL="45720" indent="0">
              <a:buNone/>
            </a:pPr>
            <a:endParaRPr lang="en-US" sz="2600" dirty="0">
              <a:solidFill>
                <a:schemeClr val="tx1"/>
              </a:solidFill>
              <a:latin typeface="Times New Roman" panose="02020603050405020304" pitchFamily="18" charset="0"/>
              <a:cs typeface="Times New Roman" panose="02020603050405020304" pitchFamily="18" charset="0"/>
            </a:endParaRPr>
          </a:p>
          <a:p>
            <a:pPr marL="109728" indent="0">
              <a:buNone/>
            </a:pPr>
            <a:r>
              <a:rPr lang="en-US" sz="2600" dirty="0" smtClean="0">
                <a:solidFill>
                  <a:schemeClr val="tx1"/>
                </a:solidFill>
                <a:latin typeface="Times New Roman" panose="02020603050405020304" pitchFamily="18" charset="0"/>
                <a:cs typeface="Times New Roman" panose="02020603050405020304" pitchFamily="18" charset="0"/>
              </a:rPr>
              <a:t>Monthly </a:t>
            </a:r>
            <a:r>
              <a:rPr lang="en-US" sz="2600" dirty="0">
                <a:solidFill>
                  <a:schemeClr val="tx1"/>
                </a:solidFill>
                <a:latin typeface="Times New Roman" panose="02020603050405020304" pitchFamily="18" charset="0"/>
                <a:cs typeface="Times New Roman" panose="02020603050405020304" pitchFamily="18" charset="0"/>
              </a:rPr>
              <a:t>payments are adjusted each year according to changes in your income and family size </a:t>
            </a: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new application must be submitted</a:t>
            </a:r>
            <a:r>
              <a:rPr lang="en-US"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381000" y="152400"/>
            <a:ext cx="8229600" cy="914400"/>
          </a:xfrm>
        </p:spPr>
        <p:txBody>
          <a:bodyPr/>
          <a:lstStyle/>
          <a:p>
            <a:r>
              <a:rPr lang="en-US" dirty="0">
                <a:effectLst/>
              </a:rPr>
              <a:t>Income-Based Repayment</a:t>
            </a:r>
          </a:p>
        </p:txBody>
      </p:sp>
      <p:sp>
        <p:nvSpPr>
          <p:cNvPr id="4" name="Text Box 2"/>
          <p:cNvSpPr txBox="1">
            <a:spLocks noChangeArrowheads="1"/>
          </p:cNvSpPr>
          <p:nvPr/>
        </p:nvSpPr>
        <p:spPr bwMode="auto">
          <a:xfrm>
            <a:off x="5486399" y="914400"/>
            <a:ext cx="3422073" cy="4225636"/>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smtClean="0">
                <a:solidFill>
                  <a:schemeClr val="tx1"/>
                </a:solidFill>
                <a:latin typeface="Times New Roman" panose="02020603050405020304" pitchFamily="18" charset="0"/>
                <a:ea typeface="Calibri"/>
                <a:cs typeface="Times New Roman" panose="02020603050405020304" pitchFamily="18" charset="0"/>
              </a:rPr>
              <a:t>Income-Base </a:t>
            </a:r>
            <a:r>
              <a:rPr lang="en-US" sz="2400" kern="0" dirty="0">
                <a:solidFill>
                  <a:schemeClr val="tx1"/>
                </a:solidFill>
                <a:latin typeface="Times New Roman" panose="02020603050405020304" pitchFamily="18" charset="0"/>
                <a:ea typeface="Calibri"/>
                <a:cs typeface="Times New Roman" panose="02020603050405020304" pitchFamily="18" charset="0"/>
              </a:rPr>
              <a:t>Repayment (IBR) </a:t>
            </a:r>
            <a:endParaRPr lang="en-US" sz="2400" kern="0" dirty="0" smtClean="0">
              <a:solidFill>
                <a:schemeClr val="tx1"/>
              </a:solidFill>
              <a:latin typeface="Times New Roman" panose="02020603050405020304" pitchFamily="18" charset="0"/>
              <a:ea typeface="Calibri"/>
              <a:cs typeface="Times New Roman" panose="02020603050405020304" pitchFamily="18" charset="0"/>
            </a:endParaRPr>
          </a:p>
          <a:p>
            <a:pPr lvl="0">
              <a:lnSpc>
                <a:spcPct val="115000"/>
              </a:lnSpc>
              <a:spcAft>
                <a:spcPts val="1000"/>
              </a:spcAft>
            </a:pPr>
            <a:r>
              <a:rPr lang="en-US" sz="2400" kern="0" dirty="0" smtClean="0">
                <a:solidFill>
                  <a:schemeClr val="bg1"/>
                </a:solidFill>
                <a:latin typeface="Times New Roman" panose="02020603050405020304" pitchFamily="18" charset="0"/>
                <a:ea typeface="Calibri"/>
                <a:cs typeface="Times New Roman" panose="02020603050405020304" pitchFamily="18" charset="0"/>
              </a:rPr>
              <a:t>Pay </a:t>
            </a:r>
            <a:r>
              <a:rPr lang="en-US" sz="2400" kern="0" dirty="0">
                <a:solidFill>
                  <a:schemeClr val="bg1"/>
                </a:solidFill>
                <a:latin typeface="Times New Roman" panose="02020603050405020304" pitchFamily="18" charset="0"/>
                <a:ea typeface="Calibri"/>
                <a:cs typeface="Times New Roman" panose="02020603050405020304" pitchFamily="18" charset="0"/>
              </a:rPr>
              <a:t>As You Earn (PAYEE)</a:t>
            </a:r>
          </a:p>
        </p:txBody>
      </p:sp>
      <p:sp>
        <p:nvSpPr>
          <p:cNvPr id="6" name="Oval 5"/>
          <p:cNvSpPr>
            <a:spLocks noChangeArrowheads="1"/>
          </p:cNvSpPr>
          <p:nvPr/>
        </p:nvSpPr>
        <p:spPr bwMode="auto">
          <a:xfrm rot="21075692">
            <a:off x="4797203" y="5474259"/>
            <a:ext cx="4075337" cy="126979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itchFamily="18" charset="0"/>
            </a:endParaRPr>
          </a:p>
        </p:txBody>
      </p:sp>
      <p:sp>
        <p:nvSpPr>
          <p:cNvPr id="7" name="TextBox 6"/>
          <p:cNvSpPr txBox="1">
            <a:spLocks noChangeArrowheads="1"/>
          </p:cNvSpPr>
          <p:nvPr/>
        </p:nvSpPr>
        <p:spPr bwMode="auto">
          <a:xfrm rot="21115031">
            <a:off x="5068483" y="5640904"/>
            <a:ext cx="33302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Times New Roman" pitchFamily="18" charset="0"/>
              </a:rPr>
              <a:t>An IBR fact sheet, calculator and Q&amp;A is available on </a:t>
            </a:r>
            <a:r>
              <a:rPr kumimoji="0" lang="en-US" altLang="en-US" sz="1800" b="1" i="0" u="sng" strike="noStrike" kern="0" cap="none" spc="0" normalizeH="0" baseline="0" noProof="0" dirty="0">
                <a:ln>
                  <a:noFill/>
                </a:ln>
                <a:solidFill>
                  <a:srgbClr val="000000"/>
                </a:solidFill>
                <a:effectLst/>
                <a:uLnTx/>
                <a:uFillTx/>
                <a:latin typeface="Times New Roman" pitchFamily="18" charset="0"/>
              </a:rPr>
              <a:t>www.StudentAid.ed.gov</a:t>
            </a:r>
          </a:p>
        </p:txBody>
      </p:sp>
    </p:spTree>
    <p:extLst>
      <p:ext uri="{BB962C8B-B14F-4D97-AF65-F5344CB8AC3E}">
        <p14:creationId xmlns:p14="http://schemas.microsoft.com/office/powerpoint/2010/main" val="3936407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876800" cy="5181600"/>
          </a:xfrm>
        </p:spPr>
        <p:txBody>
          <a:bodyPr>
            <a:normAutofit/>
          </a:bodyPr>
          <a:lstStyle/>
          <a:p>
            <a:pPr>
              <a:spcBef>
                <a:spcPts val="0"/>
              </a:spcBef>
            </a:pPr>
            <a:r>
              <a:rPr lang="en-US" sz="2800" dirty="0">
                <a:latin typeface="Times New Roman" panose="02020603050405020304" pitchFamily="18" charset="0"/>
                <a:cs typeface="Times New Roman" panose="02020603050405020304" pitchFamily="18" charset="0"/>
              </a:rPr>
              <a:t>New </a:t>
            </a:r>
            <a:r>
              <a:rPr lang="en-US" sz="2800" dirty="0" smtClean="0">
                <a:latin typeface="Times New Roman" panose="02020603050405020304" pitchFamily="18" charset="0"/>
                <a:cs typeface="Times New Roman" panose="02020603050405020304" pitchFamily="18" charset="0"/>
              </a:rPr>
              <a:t>borrower - </a:t>
            </a:r>
            <a:r>
              <a:rPr lang="en-US" sz="2800" dirty="0">
                <a:latin typeface="Times New Roman" panose="02020603050405020304" pitchFamily="18" charset="0"/>
                <a:cs typeface="Times New Roman" panose="02020603050405020304" pitchFamily="18" charset="0"/>
              </a:rPr>
              <a:t>no outstanding balance on a Direct Loan or FFEL Program of federal </a:t>
            </a:r>
            <a:r>
              <a:rPr lang="en-US" sz="2800" dirty="0" smtClean="0">
                <a:latin typeface="Times New Roman" panose="02020603050405020304" pitchFamily="18" charset="0"/>
                <a:cs typeface="Times New Roman" panose="02020603050405020304" pitchFamily="18" charset="0"/>
              </a:rPr>
              <a:t>loans.</a:t>
            </a:r>
          </a:p>
          <a:p>
            <a:pPr>
              <a:spcBef>
                <a:spcPts val="0"/>
              </a:spcBef>
            </a:pPr>
            <a:endParaRPr lang="en-US" sz="2800" dirty="0">
              <a:latin typeface="Times New Roman" panose="02020603050405020304" pitchFamily="18" charset="0"/>
              <a:cs typeface="Times New Roman" panose="02020603050405020304" pitchFamily="18" charset="0"/>
            </a:endParaRPr>
          </a:p>
          <a:p>
            <a:pPr>
              <a:spcBef>
                <a:spcPts val="0"/>
              </a:spcBef>
            </a:pPr>
            <a:r>
              <a:rPr lang="en-US" sz="2800" dirty="0" smtClean="0">
                <a:latin typeface="Times New Roman" panose="02020603050405020304" pitchFamily="18" charset="0"/>
                <a:cs typeface="Times New Roman" panose="02020603050405020304" pitchFamily="18" charset="0"/>
              </a:rPr>
              <a:t>All undergraduate loans must be paid in full and cannot be consolidated</a:t>
            </a:r>
          </a:p>
          <a:p>
            <a:pPr marL="45720" indent="0">
              <a:spcBef>
                <a:spcPts val="0"/>
              </a:spcBef>
              <a:buNone/>
            </a:pPr>
            <a:endParaRPr lang="en-US" sz="2800" dirty="0">
              <a:latin typeface="Times New Roman" panose="02020603050405020304" pitchFamily="18" charset="0"/>
              <a:cs typeface="Times New Roman" panose="02020603050405020304" pitchFamily="18" charset="0"/>
            </a:endParaRPr>
          </a:p>
          <a:p>
            <a:pPr marL="45720" indent="0">
              <a:buNone/>
            </a:pPr>
            <a:endParaRPr lang="en-US" dirty="0"/>
          </a:p>
        </p:txBody>
      </p:sp>
      <p:sp>
        <p:nvSpPr>
          <p:cNvPr id="3" name="Title 2"/>
          <p:cNvSpPr>
            <a:spLocks noGrp="1"/>
          </p:cNvSpPr>
          <p:nvPr>
            <p:ph type="title"/>
          </p:nvPr>
        </p:nvSpPr>
        <p:spPr>
          <a:xfrm>
            <a:off x="457200" y="152400"/>
            <a:ext cx="8229600" cy="1066800"/>
          </a:xfrm>
        </p:spPr>
        <p:txBody>
          <a:bodyPr/>
          <a:lstStyle/>
          <a:p>
            <a:r>
              <a:rPr lang="en-US" dirty="0"/>
              <a:t>PAYE – Pay As You Earn</a:t>
            </a:r>
          </a:p>
        </p:txBody>
      </p:sp>
      <p:sp>
        <p:nvSpPr>
          <p:cNvPr id="4" name="Text Box 2"/>
          <p:cNvSpPr txBox="1">
            <a:spLocks noChangeArrowheads="1"/>
          </p:cNvSpPr>
          <p:nvPr/>
        </p:nvSpPr>
        <p:spPr bwMode="auto">
          <a:xfrm>
            <a:off x="5334000" y="1219200"/>
            <a:ext cx="3581400" cy="48006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smtClean="0">
                <a:solidFill>
                  <a:schemeClr val="tx1"/>
                </a:solidFill>
                <a:uLnTx/>
                <a:uFillTx/>
                <a:latin typeface="Times New Roman" panose="02020603050405020304" pitchFamily="18" charset="0"/>
                <a:ea typeface="Calibri"/>
                <a:cs typeface="Times New Roman" panose="02020603050405020304" pitchFamily="18" charset="0"/>
              </a:rPr>
              <a:t>Pay </a:t>
            </a: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As You Earn (PAYEE</a:t>
            </a:r>
            <a:r>
              <a:rPr kumimoji="0" lang="en-US" sz="2400" i="0" u="none" strike="noStrike" kern="0" normalizeH="0" baseline="0" noProof="0" dirty="0">
                <a:solidFill>
                  <a:schemeClr val="tx1"/>
                </a:solidFill>
                <a:uLnTx/>
                <a:uFillTx/>
                <a:latin typeface="Times New Roman"/>
                <a:ea typeface="Calibri"/>
                <a:cs typeface="Times New Roman"/>
              </a:rPr>
              <a:t>)</a:t>
            </a:r>
            <a:endParaRPr kumimoji="0" lang="en-US" sz="2400" i="0" u="none" strike="noStrike" kern="0" normalizeH="0" baseline="0" noProof="0" dirty="0">
              <a:solidFill>
                <a:schemeClr val="tx1"/>
              </a:solidFill>
              <a:uLnTx/>
              <a:uFillTx/>
              <a:latin typeface="Calibri"/>
              <a:ea typeface="Calibri"/>
              <a:cs typeface="Times New Roman"/>
            </a:endParaRPr>
          </a:p>
        </p:txBody>
      </p:sp>
    </p:spTree>
    <p:extLst>
      <p:ext uri="{BB962C8B-B14F-4D97-AF65-F5344CB8AC3E}">
        <p14:creationId xmlns:p14="http://schemas.microsoft.com/office/powerpoint/2010/main" val="602627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534400" cy="4648200"/>
          </a:xfrm>
        </p:spPr>
        <p:txBody>
          <a:bodyPr>
            <a:normAutofit/>
          </a:bodyPr>
          <a:lstStyle/>
          <a:p>
            <a:r>
              <a:rPr lang="en-US" sz="2400" dirty="0" smtClean="0">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can receive a </a:t>
            </a:r>
            <a:r>
              <a:rPr lang="en-US" sz="2400" i="1" dirty="0" smtClean="0">
                <a:solidFill>
                  <a:srgbClr val="FF0000"/>
                </a:solidFill>
                <a:latin typeface="Times New Roman" panose="02020603050405020304" pitchFamily="18" charset="0"/>
                <a:cs typeface="Times New Roman" panose="02020603050405020304" pitchFamily="18" charset="0"/>
              </a:rPr>
              <a:t>forbearance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that allows you to temporarily postpone or reduce your </a:t>
            </a:r>
            <a:r>
              <a:rPr lang="en-US" sz="2400" i="1" dirty="0">
                <a:latin typeface="Times New Roman" panose="02020603050405020304" pitchFamily="18" charset="0"/>
                <a:cs typeface="Times New Roman" panose="02020603050405020304" pitchFamily="18" charset="0"/>
              </a:rPr>
              <a:t>federal student loan</a:t>
            </a:r>
            <a:r>
              <a:rPr lang="en-US" sz="2400" dirty="0">
                <a:latin typeface="Times New Roman" panose="02020603050405020304" pitchFamily="18" charset="0"/>
                <a:cs typeface="Times New Roman" panose="02020603050405020304" pitchFamily="18" charset="0"/>
              </a:rPr>
              <a:t> payments. Postponing or reducing your payments may help you avoid </a:t>
            </a:r>
            <a:r>
              <a:rPr lang="en-US" sz="2400" i="1" dirty="0">
                <a:latin typeface="Times New Roman" panose="02020603050405020304" pitchFamily="18" charset="0"/>
                <a:cs typeface="Times New Roman" panose="02020603050405020304" pitchFamily="18" charset="0"/>
              </a:rPr>
              <a:t>default</a:t>
            </a:r>
            <a:r>
              <a:rPr lang="en-US" sz="2400" dirty="0" smtClean="0">
                <a:latin typeface="Times New Roman" panose="02020603050405020304" pitchFamily="18" charset="0"/>
                <a:cs typeface="Times New Roman" panose="02020603050405020304" pitchFamily="18" charset="0"/>
              </a:rPr>
              <a:t>.</a:t>
            </a:r>
          </a:p>
          <a:p>
            <a:pPr marL="109728"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forbearance, you may be able to stop making payments or reduce your monthly payment for up to 12 months. </a:t>
            </a:r>
            <a:endParaRPr lang="en-US" sz="2400" dirty="0" smtClean="0">
              <a:latin typeface="Times New Roman" panose="02020603050405020304" pitchFamily="18" charset="0"/>
              <a:cs typeface="Times New Roman" panose="02020603050405020304" pitchFamily="18" charset="0"/>
            </a:endParaRPr>
          </a:p>
          <a:p>
            <a:pPr marL="45720" indent="0">
              <a:buNone/>
            </a:pP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Interest will continue to accrue on your subsidized and unsubsidized loans (including all PLUS loans). </a:t>
            </a:r>
          </a:p>
          <a:p>
            <a:endParaRPr lang="en-US" sz="2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28600"/>
            <a:ext cx="8229600" cy="762000"/>
          </a:xfrm>
        </p:spPr>
        <p:txBody>
          <a:bodyPr>
            <a:normAutofit/>
          </a:bodyPr>
          <a:lstStyle/>
          <a:p>
            <a:r>
              <a:rPr lang="en-US" sz="4400" dirty="0" smtClean="0">
                <a:latin typeface="+mn-lt"/>
                <a:cs typeface="Times New Roman" panose="02020603050405020304" pitchFamily="18" charset="0"/>
              </a:rPr>
              <a:t>Postpone Payment</a:t>
            </a:r>
            <a:endParaRPr lang="en-US" sz="4400" dirty="0">
              <a:latin typeface="+mn-lt"/>
              <a:cs typeface="Times New Roman" panose="02020603050405020304" pitchFamily="18" charset="0"/>
            </a:endParaRPr>
          </a:p>
        </p:txBody>
      </p:sp>
    </p:spTree>
    <p:extLst>
      <p:ext uri="{BB962C8B-B14F-4D97-AF65-F5344CB8AC3E}">
        <p14:creationId xmlns:p14="http://schemas.microsoft.com/office/powerpoint/2010/main" val="993571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57399"/>
            <a:ext cx="8407893" cy="4069079"/>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Accrued interest is the amount of loan interest that </a:t>
            </a:r>
            <a:r>
              <a:rPr lang="en-US" sz="2400" dirty="0" smtClean="0">
                <a:solidFill>
                  <a:schemeClr val="tx1"/>
                </a:solidFill>
                <a:latin typeface="Times New Roman" panose="02020603050405020304" pitchFamily="18" charset="0"/>
                <a:cs typeface="Times New Roman" panose="02020603050405020304" pitchFamily="18" charset="0"/>
              </a:rPr>
              <a:t>is accruing while you are in-school, but </a:t>
            </a:r>
            <a:r>
              <a:rPr lang="en-US" sz="2400" dirty="0">
                <a:solidFill>
                  <a:schemeClr val="tx1"/>
                </a:solidFill>
                <a:latin typeface="Times New Roman" panose="02020603050405020304" pitchFamily="18" charset="0"/>
                <a:cs typeface="Times New Roman" panose="02020603050405020304" pitchFamily="18" charset="0"/>
              </a:rPr>
              <a:t>has </a:t>
            </a:r>
            <a:r>
              <a:rPr lang="en-US" sz="2400" u="sng" dirty="0">
                <a:solidFill>
                  <a:schemeClr val="tx1"/>
                </a:solidFill>
                <a:latin typeface="Times New Roman" panose="02020603050405020304" pitchFamily="18" charset="0"/>
                <a:cs typeface="Times New Roman" panose="02020603050405020304" pitchFamily="18" charset="0"/>
              </a:rPr>
              <a:t>not yet </a:t>
            </a:r>
            <a:r>
              <a:rPr lang="en-US" sz="2400" dirty="0">
                <a:solidFill>
                  <a:schemeClr val="tx1"/>
                </a:solidFill>
                <a:latin typeface="Times New Roman" panose="02020603050405020304" pitchFamily="18" charset="0"/>
                <a:cs typeface="Times New Roman" panose="02020603050405020304" pitchFamily="18" charset="0"/>
              </a:rPr>
              <a:t>been paid to the lender by the borrower</a:t>
            </a:r>
            <a:r>
              <a:rPr lang="en-US" sz="2400" dirty="0" smtClean="0">
                <a:solidFill>
                  <a:schemeClr val="tx1"/>
                </a:solidFill>
                <a:latin typeface="Times New Roman" panose="02020603050405020304" pitchFamily="18" charset="0"/>
                <a:cs typeface="Times New Roman" panose="02020603050405020304" pitchFamily="18" charset="0"/>
              </a:rPr>
              <a:t>.</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Capitalization - adding </a:t>
            </a:r>
            <a:r>
              <a:rPr lang="en-US" sz="2400" dirty="0" smtClean="0">
                <a:solidFill>
                  <a:schemeClr val="tx1"/>
                </a:solidFill>
                <a:latin typeface="Times New Roman" panose="02020603050405020304" pitchFamily="18" charset="0"/>
                <a:cs typeface="Times New Roman" panose="02020603050405020304" pitchFamily="18" charset="0"/>
              </a:rPr>
              <a:t>unpaid, accumulated </a:t>
            </a:r>
            <a:r>
              <a:rPr lang="en-US" sz="2400" dirty="0">
                <a:solidFill>
                  <a:schemeClr val="tx1"/>
                </a:solidFill>
                <a:latin typeface="Times New Roman" panose="02020603050405020304" pitchFamily="18" charset="0"/>
                <a:cs typeface="Times New Roman" panose="02020603050405020304" pitchFamily="18" charset="0"/>
              </a:rPr>
              <a:t>interest to the principal balance of your loan. Capitalization increases the total cost of your loan.</a:t>
            </a:r>
          </a:p>
        </p:txBody>
      </p:sp>
      <p:sp>
        <p:nvSpPr>
          <p:cNvPr id="3" name="Title 2"/>
          <p:cNvSpPr>
            <a:spLocks noGrp="1"/>
          </p:cNvSpPr>
          <p:nvPr>
            <p:ph type="title"/>
          </p:nvPr>
        </p:nvSpPr>
        <p:spPr/>
        <p:txBody>
          <a:bodyPr/>
          <a:lstStyle/>
          <a:p>
            <a:r>
              <a:rPr lang="en-US" dirty="0"/>
              <a:t>Accrued Interest</a:t>
            </a:r>
          </a:p>
        </p:txBody>
      </p:sp>
    </p:spTree>
    <p:extLst>
      <p:ext uri="{BB962C8B-B14F-4D97-AF65-F5344CB8AC3E}">
        <p14:creationId xmlns:p14="http://schemas.microsoft.com/office/powerpoint/2010/main" val="1237773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fontScale="92500" lnSpcReduction="10000"/>
          </a:bodyPr>
          <a:lstStyle/>
          <a:p>
            <a:r>
              <a:rPr lang="en-US" sz="2400" dirty="0">
                <a:solidFill>
                  <a:schemeClr val="tx1"/>
                </a:solidFill>
                <a:latin typeface="Times New Roman" panose="02020603050405020304" pitchFamily="18" charset="0"/>
                <a:cs typeface="Times New Roman" panose="02020603050405020304" pitchFamily="18" charset="0"/>
              </a:rPr>
              <a:t>Students can receive loan forgiveness through the Public Service Loan Forgiveness (PSLF) Program:</a:t>
            </a:r>
          </a:p>
          <a:p>
            <a:r>
              <a:rPr lang="en-US" sz="2400" dirty="0">
                <a:solidFill>
                  <a:schemeClr val="tx1"/>
                </a:solidFill>
                <a:latin typeface="Times New Roman" panose="02020603050405020304" pitchFamily="18" charset="0"/>
                <a:cs typeface="Times New Roman" panose="02020603050405020304" pitchFamily="18" charset="0"/>
              </a:rPr>
              <a:t>Must make on-time, full monthly payments under the Income-Contingent Repayment, Pay As You Earn (PAYE) or Income Base Repayment (IBR) plans while employed full-time in public service job</a:t>
            </a:r>
          </a:p>
          <a:p>
            <a:r>
              <a:rPr lang="en-US" sz="2400" dirty="0">
                <a:solidFill>
                  <a:schemeClr val="tx1"/>
                </a:solidFill>
                <a:latin typeface="Times New Roman" panose="02020603050405020304" pitchFamily="18" charset="0"/>
                <a:cs typeface="Times New Roman" panose="02020603050405020304" pitchFamily="18" charset="0"/>
              </a:rPr>
              <a:t>Must make 120 monthly payments that are required to receive loan forgiveness through the PSLF Program</a:t>
            </a:r>
          </a:p>
          <a:p>
            <a:r>
              <a:rPr lang="en-US" sz="2400" dirty="0">
                <a:solidFill>
                  <a:schemeClr val="tx1"/>
                </a:solidFill>
                <a:latin typeface="Times New Roman" panose="02020603050405020304" pitchFamily="18" charset="0"/>
                <a:cs typeface="Times New Roman" panose="02020603050405020304" pitchFamily="18" charset="0"/>
              </a:rPr>
              <a:t>Employed full-time (30 hrs.) with a non-profit 501(c)3 organization, government, military, or public service organization</a:t>
            </a:r>
          </a:p>
          <a:p>
            <a:r>
              <a:rPr lang="en-US" sz="2400" dirty="0">
                <a:solidFill>
                  <a:schemeClr val="tx1"/>
                </a:solidFill>
                <a:latin typeface="Times New Roman" panose="02020603050405020304" pitchFamily="18" charset="0"/>
                <a:cs typeface="Times New Roman" panose="02020603050405020304" pitchFamily="18" charset="0"/>
              </a:rPr>
              <a:t>For medical students, payments made during a full-time residency program can count toward your 120 required payments</a:t>
            </a:r>
          </a:p>
          <a:p>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52400" y="76200"/>
            <a:ext cx="8839200" cy="1334041"/>
          </a:xfrm>
        </p:spPr>
        <p:txBody>
          <a:bodyPr/>
          <a:lstStyle/>
          <a:p>
            <a:pPr algn="l"/>
            <a:r>
              <a:rPr lang="en-US" sz="2800" dirty="0" smtClean="0">
                <a:latin typeface="Times New Roman" panose="02020603050405020304" pitchFamily="18" charset="0"/>
                <a:cs typeface="Times New Roman" panose="02020603050405020304" pitchFamily="18" charset="0"/>
              </a:rPr>
              <a:t>        Public </a:t>
            </a:r>
            <a:r>
              <a:rPr lang="en-US" sz="2800" dirty="0">
                <a:latin typeface="Times New Roman" panose="02020603050405020304" pitchFamily="18" charset="0"/>
                <a:cs typeface="Times New Roman" panose="02020603050405020304" pitchFamily="18" charset="0"/>
              </a:rPr>
              <a:t>Service Loan Forgiveness </a:t>
            </a:r>
            <a:r>
              <a:rPr lang="en-US" sz="2800" dirty="0" smtClean="0">
                <a:latin typeface="Times New Roman" panose="02020603050405020304" pitchFamily="18" charset="0"/>
                <a:cs typeface="Times New Roman" panose="02020603050405020304" pitchFamily="18" charset="0"/>
              </a:rPr>
              <a:t>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Program (PSLF</a:t>
            </a:r>
            <a:r>
              <a:rPr lang="en-US" dirty="0" smtClean="0"/>
              <a:t>)</a:t>
            </a:r>
            <a:endParaRPr lang="en-US" dirty="0"/>
          </a:p>
        </p:txBody>
      </p:sp>
    </p:spTree>
    <p:extLst>
      <p:ext uri="{BB962C8B-B14F-4D97-AF65-F5344CB8AC3E}">
        <p14:creationId xmlns:p14="http://schemas.microsoft.com/office/powerpoint/2010/main" val="152702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610600" cy="4800600"/>
          </a:xfrm>
        </p:spPr>
        <p:txBody>
          <a:bodyPr/>
          <a:lstStyle/>
          <a:p>
            <a:r>
              <a:rPr lang="en-US" sz="3200" dirty="0" smtClean="0">
                <a:solidFill>
                  <a:schemeClr val="tx1"/>
                </a:solidFill>
              </a:rPr>
              <a:t>Located in 910 Building on the 1</a:t>
            </a:r>
            <a:r>
              <a:rPr lang="en-US" sz="3200" baseline="30000" dirty="0" smtClean="0">
                <a:solidFill>
                  <a:schemeClr val="tx1"/>
                </a:solidFill>
              </a:rPr>
              <a:t>st</a:t>
            </a:r>
            <a:r>
              <a:rPr lang="en-US" sz="3200" dirty="0" smtClean="0">
                <a:solidFill>
                  <a:schemeClr val="tx1"/>
                </a:solidFill>
              </a:rPr>
              <a:t> floor </a:t>
            </a:r>
          </a:p>
          <a:p>
            <a:pPr marL="109728" indent="0">
              <a:buNone/>
            </a:pPr>
            <a:endParaRPr lang="en-US" sz="2800" dirty="0" smtClean="0"/>
          </a:p>
          <a:p>
            <a:r>
              <a:rPr lang="en-US" sz="3600" dirty="0" smtClean="0">
                <a:solidFill>
                  <a:schemeClr val="tx1"/>
                </a:solidFill>
              </a:rPr>
              <a:t>Services available:</a:t>
            </a:r>
          </a:p>
          <a:p>
            <a:pPr>
              <a:buFontTx/>
              <a:buChar char="-"/>
            </a:pPr>
            <a:r>
              <a:rPr lang="en-US" sz="2800" b="1" dirty="0" smtClean="0">
                <a:solidFill>
                  <a:schemeClr val="tx1"/>
                </a:solidFill>
              </a:rPr>
              <a:t>Financial Aid</a:t>
            </a:r>
          </a:p>
          <a:p>
            <a:pPr>
              <a:buFontTx/>
              <a:buChar char="-"/>
            </a:pPr>
            <a:r>
              <a:rPr lang="en-US" sz="2800" b="1" dirty="0" smtClean="0">
                <a:solidFill>
                  <a:schemeClr val="tx1"/>
                </a:solidFill>
              </a:rPr>
              <a:t>Registrar Office</a:t>
            </a:r>
          </a:p>
          <a:p>
            <a:pPr>
              <a:buFontTx/>
              <a:buChar char="-"/>
            </a:pPr>
            <a:r>
              <a:rPr lang="en-US" sz="2800" b="1" dirty="0" smtClean="0">
                <a:solidFill>
                  <a:schemeClr val="tx1"/>
                </a:solidFill>
              </a:rPr>
              <a:t>Admissions</a:t>
            </a:r>
          </a:p>
          <a:p>
            <a:pPr>
              <a:buFontTx/>
              <a:buChar char="-"/>
            </a:pPr>
            <a:r>
              <a:rPr lang="en-US" sz="2800" b="1" dirty="0" smtClean="0">
                <a:solidFill>
                  <a:schemeClr val="tx1"/>
                </a:solidFill>
              </a:rPr>
              <a:t>Residency </a:t>
            </a:r>
          </a:p>
          <a:p>
            <a:pPr>
              <a:buNone/>
            </a:pPr>
            <a:endParaRPr lang="en-US" dirty="0" smtClean="0"/>
          </a:p>
          <a:p>
            <a:pPr>
              <a:buFontTx/>
              <a:buChar char="-"/>
            </a:pPr>
            <a:endParaRPr lang="en-US" dirty="0"/>
          </a:p>
        </p:txBody>
      </p:sp>
      <p:sp>
        <p:nvSpPr>
          <p:cNvPr id="3" name="Title 2"/>
          <p:cNvSpPr>
            <a:spLocks noGrp="1"/>
          </p:cNvSpPr>
          <p:nvPr>
            <p:ph type="title"/>
          </p:nvPr>
        </p:nvSpPr>
        <p:spPr/>
        <p:txBody>
          <a:bodyPr/>
          <a:lstStyle/>
          <a:p>
            <a:pPr algn="ctr"/>
            <a:r>
              <a:rPr lang="en-US" dirty="0" smtClean="0"/>
              <a:t>One-Stop-Shop</a:t>
            </a:r>
            <a:endParaRPr lang="en-US" dirty="0"/>
          </a:p>
        </p:txBody>
      </p:sp>
      <p:pic>
        <p:nvPicPr>
          <p:cNvPr id="6146" name="Picture 2" descr="C:\Users\jmaddox9\AppData\Local\Microsoft\Windows\Temporary Internet Files\Content.IE5\UUT1SU0M\MC9002991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971800"/>
            <a:ext cx="2819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4696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534400" cy="4953000"/>
          </a:xfrm>
        </p:spPr>
        <p:txBody>
          <a:bodyPr>
            <a:normAutofit lnSpcReduction="10000"/>
          </a:bodyPr>
          <a:lstStyle/>
          <a:p>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Financial Literacy Newsletter:</a:t>
            </a:r>
          </a:p>
          <a:p>
            <a:pPr marL="45720" indent="0">
              <a:buNone/>
            </a:pPr>
            <a:r>
              <a:rPr lang="en-US" sz="3000" dirty="0" smtClean="0">
                <a:latin typeface="Times New Roman" panose="02020603050405020304" pitchFamily="18" charset="0"/>
                <a:cs typeface="Times New Roman" panose="02020603050405020304" pitchFamily="18" charset="0"/>
              </a:rPr>
              <a:t>	</a:t>
            </a:r>
            <a:r>
              <a:rPr lang="en-US" sz="3000" b="1" dirty="0" smtClean="0">
                <a:solidFill>
                  <a:srgbClr val="FF0000"/>
                </a:solidFill>
                <a:latin typeface="Times New Roman" panose="02020603050405020304" pitchFamily="18" charset="0"/>
                <a:cs typeface="Times New Roman" panose="02020603050405020304" pitchFamily="18" charset="0"/>
              </a:rPr>
              <a:t>FLIGHT</a:t>
            </a:r>
            <a:r>
              <a:rPr lang="en-US" sz="3000" b="1" dirty="0" smtClean="0">
                <a:latin typeface="Times New Roman" panose="02020603050405020304" pitchFamily="18" charset="0"/>
                <a:cs typeface="Times New Roman" panose="02020603050405020304" pitchFamily="18" charset="0"/>
              </a:rPr>
              <a:t> News</a:t>
            </a:r>
          </a:p>
          <a:p>
            <a:r>
              <a:rPr lang="en-US" sz="3000" dirty="0" smtClean="0">
                <a:latin typeface="Times New Roman" panose="02020603050405020304" pitchFamily="18" charset="0"/>
                <a:cs typeface="Times New Roman" panose="02020603050405020304" pitchFamily="18" charset="0"/>
              </a:rPr>
              <a:t>Financial Literacy Website</a:t>
            </a:r>
          </a:p>
          <a:p>
            <a:pPr marL="109728" indent="0">
              <a:buNone/>
            </a:pP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2"/>
              </a:rPr>
              <a:t>http://</a:t>
            </a:r>
            <a:r>
              <a:rPr lang="en-US" sz="2800" dirty="0" smtClean="0">
                <a:latin typeface="Times New Roman" panose="02020603050405020304" pitchFamily="18" charset="0"/>
                <a:cs typeface="Times New Roman" panose="02020603050405020304" pitchFamily="18" charset="0"/>
                <a:hlinkClick r:id="rId2"/>
              </a:rPr>
              <a:t>www.uthsc.edu/finaid/flight/index.php</a:t>
            </a:r>
            <a:endParaRPr lang="en-US" sz="28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Facebook Page:</a:t>
            </a:r>
            <a:endParaRPr lang="en-US" sz="3000" dirty="0">
              <a:latin typeface="Times New Roman" panose="02020603050405020304" pitchFamily="18" charset="0"/>
              <a:cs typeface="Times New Roman" panose="02020603050405020304" pitchFamily="18" charset="0"/>
            </a:endParaRPr>
          </a:p>
          <a:p>
            <a:pPr marL="109728" indent="0">
              <a:buNone/>
            </a:pPr>
            <a:r>
              <a:rPr lang="en-US" sz="32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UTHSC </a:t>
            </a:r>
            <a:r>
              <a:rPr lang="en-US" sz="3000" dirty="0" smtClean="0">
                <a:solidFill>
                  <a:srgbClr val="FF0000"/>
                </a:solidFill>
                <a:latin typeface="Times New Roman" panose="02020603050405020304" pitchFamily="18" charset="0"/>
                <a:cs typeface="Times New Roman" panose="02020603050405020304" pitchFamily="18" charset="0"/>
              </a:rPr>
              <a:t>Flight</a:t>
            </a:r>
            <a:r>
              <a:rPr lang="en-US" sz="30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Financial Literacy Library:</a:t>
            </a:r>
          </a:p>
          <a:p>
            <a:pPr marL="630936" lvl="2" indent="0">
              <a:buNone/>
            </a:pPr>
            <a:r>
              <a:rPr lang="en-US" sz="3200" dirty="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(located in the One-Stop)</a:t>
            </a:r>
          </a:p>
          <a:p>
            <a:pPr marL="630936" lvl="2" indent="0">
              <a:buNone/>
            </a:pPr>
            <a:endParaRPr lang="en-US" sz="3200" dirty="0">
              <a:latin typeface="Times New Roman" panose="02020603050405020304" pitchFamily="18" charset="0"/>
              <a:cs typeface="Times New Roman" panose="02020603050405020304" pitchFamily="18" charset="0"/>
            </a:endParaRPr>
          </a:p>
          <a:p>
            <a:pPr marL="109728" indent="0">
              <a:buNone/>
            </a:pPr>
            <a:endParaRPr lang="en-US" sz="3200" dirty="0" smtClean="0">
              <a:latin typeface="Times New Roman" panose="02020603050405020304" pitchFamily="18" charset="0"/>
              <a:cs typeface="Times New Roman" panose="02020603050405020304" pitchFamily="18" charset="0"/>
            </a:endParaRPr>
          </a:p>
          <a:p>
            <a:pPr marL="109728" indent="0">
              <a:buNone/>
            </a:pPr>
            <a:endParaRPr lang="en-US" dirty="0" smtClean="0"/>
          </a:p>
          <a:p>
            <a:pPr marL="109728" indent="0">
              <a:buNone/>
            </a:pPr>
            <a:endParaRPr lang="en-US" dirty="0"/>
          </a:p>
        </p:txBody>
      </p:sp>
      <p:sp>
        <p:nvSpPr>
          <p:cNvPr id="3" name="Title 2"/>
          <p:cNvSpPr>
            <a:spLocks noGrp="1"/>
          </p:cNvSpPr>
          <p:nvPr>
            <p:ph type="title"/>
          </p:nvPr>
        </p:nvSpPr>
        <p:spPr>
          <a:xfrm>
            <a:off x="457200" y="152400"/>
            <a:ext cx="8229600" cy="990600"/>
          </a:xfrm>
        </p:spPr>
        <p:txBody>
          <a:bodyPr/>
          <a:lstStyle/>
          <a:p>
            <a:r>
              <a:rPr lang="en-US" sz="4000" dirty="0" smtClean="0"/>
              <a:t>Resources:</a:t>
            </a:r>
            <a:endParaRPr lang="en-US" sz="4000" dirty="0"/>
          </a:p>
        </p:txBody>
      </p:sp>
    </p:spTree>
    <p:extLst>
      <p:ext uri="{BB962C8B-B14F-4D97-AF65-F5344CB8AC3E}">
        <p14:creationId xmlns:p14="http://schemas.microsoft.com/office/powerpoint/2010/main" val="28603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6781800" cy="1143000"/>
          </a:xfrm>
        </p:spPr>
        <p:style>
          <a:lnRef idx="2">
            <a:schemeClr val="accent1"/>
          </a:lnRef>
          <a:fillRef idx="1">
            <a:schemeClr val="lt1"/>
          </a:fillRef>
          <a:effectRef idx="0">
            <a:schemeClr val="accent1"/>
          </a:effectRef>
          <a:fontRef idx="minor">
            <a:schemeClr val="dk1"/>
          </a:fontRef>
        </p:style>
        <p:txBody>
          <a:bodyPr/>
          <a:lstStyle/>
          <a:p>
            <a:r>
              <a:rPr lang="en-US" sz="4800" cap="none" spc="0" dirty="0">
                <a:solidFill>
                  <a:prstClr val="black"/>
                </a:solidFill>
              </a:rPr>
              <a:t>Questions </a:t>
            </a:r>
            <a:r>
              <a:rPr lang="en-US" sz="4800" cap="none" spc="0" dirty="0" smtClean="0">
                <a:solidFill>
                  <a:prstClr val="black"/>
                </a:solidFill>
              </a:rPr>
              <a:t>&amp; Answers</a:t>
            </a:r>
            <a:endParaRPr lang="en-US" sz="6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352800"/>
            <a:ext cx="2743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13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endParaRPr lang="en-US" sz="2400" dirty="0" smtClean="0"/>
          </a:p>
          <a:p>
            <a:r>
              <a:rPr lang="en-US" sz="2400" dirty="0"/>
              <a:t>ACCEPT </a:t>
            </a:r>
            <a:r>
              <a:rPr lang="en-US" sz="2400" dirty="0" smtClean="0"/>
              <a:t>AWARD</a:t>
            </a:r>
          </a:p>
          <a:p>
            <a:pPr marL="45720" indent="0">
              <a:buNone/>
            </a:pPr>
            <a:endParaRPr lang="en-US" sz="2400" dirty="0"/>
          </a:p>
          <a:p>
            <a:r>
              <a:rPr lang="en-US" sz="2400" dirty="0"/>
              <a:t>ENTRANCE </a:t>
            </a:r>
            <a:r>
              <a:rPr lang="en-US" sz="2400" dirty="0" smtClean="0"/>
              <a:t>COUNSELING</a:t>
            </a:r>
          </a:p>
          <a:p>
            <a:pPr marL="45720" indent="0">
              <a:buNone/>
            </a:pPr>
            <a:endParaRPr lang="en-US" sz="2400" dirty="0"/>
          </a:p>
          <a:p>
            <a:r>
              <a:rPr lang="en-US" sz="2400" dirty="0" smtClean="0"/>
              <a:t>MASTER </a:t>
            </a:r>
            <a:r>
              <a:rPr lang="en-US" sz="2400" dirty="0"/>
              <a:t>PROMISSORY </a:t>
            </a:r>
            <a:r>
              <a:rPr lang="en-US" sz="2400" dirty="0" smtClean="0"/>
              <a:t>NOTE</a:t>
            </a:r>
          </a:p>
          <a:p>
            <a:pPr marL="45720" indent="0">
              <a:buNone/>
            </a:pPr>
            <a:endParaRPr lang="en-US" sz="2400" dirty="0" smtClean="0"/>
          </a:p>
          <a:p>
            <a:r>
              <a:rPr lang="en-US" sz="2400" dirty="0" smtClean="0"/>
              <a:t>TUITION/FEES PAID</a:t>
            </a:r>
          </a:p>
          <a:p>
            <a:pPr marL="45720" indent="0">
              <a:buNone/>
            </a:pPr>
            <a:endParaRPr lang="en-US" sz="2400" dirty="0" smtClean="0"/>
          </a:p>
          <a:p>
            <a:r>
              <a:rPr lang="en-US" sz="2400" dirty="0" smtClean="0"/>
              <a:t>REFUND </a:t>
            </a:r>
            <a:r>
              <a:rPr lang="en-US" sz="2400" dirty="0"/>
              <a:t>DISBURSED</a:t>
            </a:r>
          </a:p>
          <a:p>
            <a:endParaRPr lang="en-US" dirty="0"/>
          </a:p>
        </p:txBody>
      </p:sp>
      <p:sp>
        <p:nvSpPr>
          <p:cNvPr id="3" name="Title 2"/>
          <p:cNvSpPr>
            <a:spLocks noGrp="1"/>
          </p:cNvSpPr>
          <p:nvPr>
            <p:ph type="title"/>
          </p:nvPr>
        </p:nvSpPr>
        <p:spPr>
          <a:xfrm>
            <a:off x="228600" y="0"/>
            <a:ext cx="8534400" cy="1143000"/>
          </a:xfrm>
        </p:spPr>
        <p:txBody>
          <a:bodyPr/>
          <a:lstStyle/>
          <a:p>
            <a:r>
              <a:rPr lang="en-US" dirty="0" smtClean="0"/>
              <a:t>Steps To Complete</a:t>
            </a:r>
            <a:endParaRPr lang="en-US" dirty="0"/>
          </a:p>
        </p:txBody>
      </p:sp>
      <p:sp>
        <p:nvSpPr>
          <p:cNvPr id="4" name="Down Arrow 3"/>
          <p:cNvSpPr/>
          <p:nvPr/>
        </p:nvSpPr>
        <p:spPr>
          <a:xfrm>
            <a:off x="6660126" y="1828800"/>
            <a:ext cx="990600" cy="411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87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72000"/>
          </a:xfrm>
        </p:spPr>
        <p:txBody>
          <a:bodyPr>
            <a:normAutofit/>
          </a:bodyPr>
          <a:lstStyle/>
          <a:p>
            <a:pPr marL="109728" indent="0">
              <a:buNone/>
            </a:pPr>
            <a:r>
              <a:rPr lang="en-US" sz="3600" dirty="0">
                <a:latin typeface="Times New Roman" panose="02020603050405020304" pitchFamily="18" charset="0"/>
                <a:cs typeface="Times New Roman" panose="02020603050405020304" pitchFamily="18" charset="0"/>
              </a:rPr>
              <a:t>Ms. Janice G. </a:t>
            </a:r>
            <a:r>
              <a:rPr lang="en-US" sz="3600" dirty="0" smtClean="0">
                <a:latin typeface="Times New Roman" panose="02020603050405020304" pitchFamily="18" charset="0"/>
                <a:cs typeface="Times New Roman" panose="02020603050405020304" pitchFamily="18" charset="0"/>
              </a:rPr>
              <a:t>Maddox, MBA</a:t>
            </a:r>
          </a:p>
          <a:p>
            <a:pPr marL="109728" indent="0">
              <a:buNone/>
            </a:pPr>
            <a:r>
              <a:rPr lang="en-US" sz="3600" dirty="0" smtClean="0">
                <a:latin typeface="Times New Roman" panose="02020603050405020304" pitchFamily="18" charset="0"/>
                <a:cs typeface="Times New Roman" panose="02020603050405020304" pitchFamily="18" charset="0"/>
              </a:rPr>
              <a:t>Coordinator, Financial Literacy</a:t>
            </a:r>
            <a:endParaRPr lang="en-US" sz="3600" dirty="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One Stop Shop</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901) 448-1601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hlinkClick r:id="rId2"/>
              </a:rPr>
              <a:t>jmaddox9@uthsc.edu</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Skype: Janice.maddox3 </a:t>
            </a:r>
            <a:endParaRPr lang="en-US" sz="3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81000" y="152400"/>
            <a:ext cx="8305800" cy="990600"/>
          </a:xfrm>
        </p:spPr>
        <p:txBody>
          <a:bodyPr>
            <a:normAutofit/>
          </a:bodyPr>
          <a:lstStyle/>
          <a:p>
            <a:r>
              <a:rPr lang="en-US" sz="4400" dirty="0" smtClean="0"/>
              <a:t>Contact Information</a:t>
            </a:r>
            <a:endParaRPr lang="en-US" sz="4400" dirty="0"/>
          </a:p>
        </p:txBody>
      </p:sp>
    </p:spTree>
    <p:extLst>
      <p:ext uri="{BB962C8B-B14F-4D97-AF65-F5344CB8AC3E}">
        <p14:creationId xmlns:p14="http://schemas.microsoft.com/office/powerpoint/2010/main" val="234652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724400"/>
          </a:xfrm>
        </p:spPr>
        <p:txBody>
          <a:bodyPr>
            <a:normAutofit/>
          </a:bodyPr>
          <a:lstStyle/>
          <a:p>
            <a:pPr marL="109728" indent="0">
              <a:buNone/>
            </a:pPr>
            <a:r>
              <a:rPr lang="en-US" sz="2400" dirty="0"/>
              <a:t>To view your awards, follow these 5 steps:</a:t>
            </a:r>
          </a:p>
          <a:p>
            <a:r>
              <a:rPr lang="en-US" sz="2400" dirty="0"/>
              <a:t>Login to </a:t>
            </a:r>
            <a:r>
              <a:rPr lang="en-US" sz="2400" dirty="0">
                <a:solidFill>
                  <a:schemeClr val="accent1"/>
                </a:solidFill>
                <a:hlinkClick r:id="rId2" action="ppaction://hlinkfile"/>
              </a:rPr>
              <a:t>Banner Self-Service</a:t>
            </a:r>
            <a:endParaRPr lang="en-US" sz="2400" dirty="0">
              <a:solidFill>
                <a:schemeClr val="accent1"/>
              </a:solidFill>
            </a:endParaRPr>
          </a:p>
          <a:p>
            <a:r>
              <a:rPr lang="en-US" sz="2400" dirty="0"/>
              <a:t>Click on Financial Aid</a:t>
            </a:r>
          </a:p>
          <a:p>
            <a:r>
              <a:rPr lang="en-US" sz="2400" dirty="0"/>
              <a:t>Next, click on Award</a:t>
            </a:r>
          </a:p>
          <a:p>
            <a:r>
              <a:rPr lang="en-US" sz="2400" dirty="0"/>
              <a:t>Award for Aid year and select year</a:t>
            </a:r>
          </a:p>
          <a:p>
            <a:r>
              <a:rPr lang="en-US" sz="2400" dirty="0"/>
              <a:t>Accept the </a:t>
            </a:r>
            <a:r>
              <a:rPr lang="en-US" sz="2400" dirty="0">
                <a:solidFill>
                  <a:srgbClr val="FF0000"/>
                </a:solidFill>
              </a:rPr>
              <a:t>Terms and Conditions</a:t>
            </a:r>
          </a:p>
          <a:p>
            <a:r>
              <a:rPr lang="en-US" sz="2400" dirty="0"/>
              <a:t>Lastly, you should click on Accept Award </a:t>
            </a:r>
            <a:r>
              <a:rPr lang="en-US" sz="2400" dirty="0" smtClean="0"/>
              <a:t>Offer</a:t>
            </a:r>
          </a:p>
          <a:p>
            <a:pPr marL="109728" indent="0">
              <a:buNone/>
            </a:pPr>
            <a:endParaRPr lang="en-US" sz="2400" dirty="0"/>
          </a:p>
          <a:p>
            <a:pPr marL="109728" indent="0">
              <a:buNone/>
            </a:pPr>
            <a:r>
              <a:rPr lang="en-US" sz="2800" b="1" dirty="0" smtClean="0"/>
              <a:t>*</a:t>
            </a:r>
            <a:r>
              <a:rPr lang="en-US" sz="2400" dirty="0" smtClean="0">
                <a:solidFill>
                  <a:srgbClr val="FF0000"/>
                </a:solidFill>
              </a:rPr>
              <a:t>NOTE</a:t>
            </a:r>
            <a:r>
              <a:rPr lang="en-US" sz="2400" dirty="0"/>
              <a:t>: </a:t>
            </a:r>
            <a:r>
              <a:rPr lang="en-US" sz="2400" u="sng" dirty="0"/>
              <a:t>When accepting awards, you are accepting for the entire year and not just for the term. </a:t>
            </a:r>
          </a:p>
          <a:p>
            <a:endParaRPr lang="en-US" dirty="0"/>
          </a:p>
        </p:txBody>
      </p:sp>
      <p:sp>
        <p:nvSpPr>
          <p:cNvPr id="3" name="Title 2"/>
          <p:cNvSpPr>
            <a:spLocks noGrp="1"/>
          </p:cNvSpPr>
          <p:nvPr>
            <p:ph type="title"/>
          </p:nvPr>
        </p:nvSpPr>
        <p:spPr>
          <a:xfrm>
            <a:off x="152400" y="76200"/>
            <a:ext cx="8534400" cy="1143000"/>
          </a:xfrm>
        </p:spPr>
        <p:txBody>
          <a:bodyPr/>
          <a:lstStyle/>
          <a:p>
            <a:r>
              <a:rPr lang="en-US" dirty="0" smtClean="0"/>
              <a:t>Accept Award</a:t>
            </a:r>
            <a:endParaRPr lang="en-US" dirty="0"/>
          </a:p>
        </p:txBody>
      </p:sp>
    </p:spTree>
    <p:extLst>
      <p:ext uri="{BB962C8B-B14F-4D97-AF65-F5344CB8AC3E}">
        <p14:creationId xmlns:p14="http://schemas.microsoft.com/office/powerpoint/2010/main" val="3752474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3810000" cy="5105400"/>
          </a:xfrm>
        </p:spPr>
        <p:txBody>
          <a:bodyPr>
            <a:normAutofit/>
          </a:bodyPr>
          <a:lstStyle/>
          <a:p>
            <a:r>
              <a:rPr lang="en-US" sz="2400" dirty="0"/>
              <a:t>Sign in to </a:t>
            </a:r>
            <a:r>
              <a:rPr lang="en-US" sz="2400" b="1" u="sng" dirty="0">
                <a:solidFill>
                  <a:schemeClr val="accent1"/>
                </a:solidFill>
              </a:rPr>
              <a:t>StudentLoans.gov</a:t>
            </a:r>
            <a:r>
              <a:rPr lang="en-US" sz="2400" dirty="0">
                <a:solidFill>
                  <a:schemeClr val="accent1"/>
                </a:solidFill>
              </a:rPr>
              <a:t> </a:t>
            </a:r>
            <a:r>
              <a:rPr lang="en-US" sz="2400" dirty="0"/>
              <a:t>using your Federal Student Aid </a:t>
            </a:r>
            <a:r>
              <a:rPr lang="en-US" sz="2400" dirty="0" smtClean="0"/>
              <a:t>PIN</a:t>
            </a:r>
          </a:p>
          <a:p>
            <a:pPr marL="109728" indent="0">
              <a:buNone/>
            </a:pPr>
            <a:endParaRPr lang="en-US" sz="2400" dirty="0"/>
          </a:p>
          <a:p>
            <a:pPr lvl="1"/>
            <a:r>
              <a:rPr lang="en-US" sz="2400" dirty="0" smtClean="0"/>
              <a:t>Select </a:t>
            </a:r>
            <a:r>
              <a:rPr lang="en-US" sz="2400" dirty="0"/>
              <a:t>"</a:t>
            </a:r>
            <a:r>
              <a:rPr lang="en-US" sz="2400" b="1" u="sng" dirty="0"/>
              <a:t>Entrance Counseling</a:t>
            </a:r>
            <a:r>
              <a:rPr lang="en-US" sz="2400" dirty="0"/>
              <a:t>" </a:t>
            </a:r>
            <a:endParaRPr lang="en-US" sz="2400" dirty="0" smtClean="0"/>
          </a:p>
          <a:p>
            <a:pPr lvl="1"/>
            <a:endParaRPr lang="en-US" dirty="0"/>
          </a:p>
          <a:p>
            <a:pPr lvl="1"/>
            <a:endParaRPr lang="en-US" dirty="0"/>
          </a:p>
        </p:txBody>
      </p:sp>
      <p:sp>
        <p:nvSpPr>
          <p:cNvPr id="3" name="Title 2"/>
          <p:cNvSpPr>
            <a:spLocks noGrp="1"/>
          </p:cNvSpPr>
          <p:nvPr>
            <p:ph type="title"/>
          </p:nvPr>
        </p:nvSpPr>
        <p:spPr>
          <a:xfrm>
            <a:off x="152400" y="76200"/>
            <a:ext cx="8534400" cy="1143000"/>
          </a:xfrm>
        </p:spPr>
        <p:txBody>
          <a:bodyPr/>
          <a:lstStyle/>
          <a:p>
            <a:r>
              <a:rPr lang="en-US" dirty="0">
                <a:effectLst/>
              </a:rPr>
              <a:t>Entrance Counseling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600200"/>
            <a:ext cx="5410200" cy="495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129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1"/>
            <a:ext cx="3581400" cy="6400800"/>
          </a:xfrm>
        </p:spPr>
        <p:txBody>
          <a:bodyPr>
            <a:normAutofit/>
          </a:bodyPr>
          <a:lstStyle/>
          <a:p>
            <a:r>
              <a:rPr lang="en-US" sz="2800" b="1" dirty="0">
                <a:solidFill>
                  <a:schemeClr val="bg1"/>
                </a:solidFill>
              </a:rPr>
              <a:t>Master Promissory Note</a:t>
            </a:r>
            <a:br>
              <a:rPr lang="en-US" sz="2800" b="1" dirty="0">
                <a:solidFill>
                  <a:schemeClr val="bg1"/>
                </a:solidFill>
              </a:rPr>
            </a:br>
            <a:r>
              <a:rPr lang="en-US" sz="2800" b="1" dirty="0">
                <a:solidFill>
                  <a:schemeClr val="bg1"/>
                </a:solidFill>
              </a:rPr>
              <a:t>(MPN</a:t>
            </a:r>
            <a:r>
              <a:rPr lang="en-US" sz="2800" b="1" dirty="0" smtClean="0">
                <a:solidFill>
                  <a:schemeClr val="bg1"/>
                </a:solidFill>
              </a:rPr>
              <a:t>)</a:t>
            </a:r>
            <a:endParaRPr lang="en-US" sz="2400" dirty="0" smtClean="0">
              <a:solidFill>
                <a:schemeClr val="bg1"/>
              </a:solidFill>
            </a:endParaRPr>
          </a:p>
          <a:p>
            <a:r>
              <a:rPr lang="en-US" sz="2400" dirty="0">
                <a:solidFill>
                  <a:srgbClr val="323232"/>
                </a:solidFill>
              </a:rPr>
              <a:t>I</a:t>
            </a:r>
            <a:r>
              <a:rPr lang="en-US" sz="2400" dirty="0" smtClean="0">
                <a:solidFill>
                  <a:srgbClr val="323232"/>
                </a:solidFill>
              </a:rPr>
              <a:t>ncludes your rights </a:t>
            </a:r>
            <a:r>
              <a:rPr lang="en-US" sz="2400" dirty="0">
                <a:solidFill>
                  <a:srgbClr val="323232"/>
                </a:solidFill>
              </a:rPr>
              <a:t>and responsibilities as a borrower </a:t>
            </a:r>
            <a:r>
              <a:rPr lang="en-US" sz="2400" dirty="0" smtClean="0">
                <a:solidFill>
                  <a:srgbClr val="323232"/>
                </a:solidFill>
              </a:rPr>
              <a:t>and it’s the </a:t>
            </a:r>
            <a:r>
              <a:rPr lang="en-US" sz="2400" dirty="0" smtClean="0"/>
              <a:t>legal </a:t>
            </a:r>
            <a:r>
              <a:rPr lang="en-US" sz="2400" dirty="0"/>
              <a:t>document all student loan borrowers must complete promising to repay </a:t>
            </a:r>
            <a:r>
              <a:rPr lang="en-US" sz="2400" dirty="0" smtClean="0"/>
              <a:t>the loan.</a:t>
            </a:r>
          </a:p>
          <a:p>
            <a:pPr marL="45720" indent="0">
              <a:buNone/>
            </a:pPr>
            <a:endParaRPr lang="en-US" sz="2400" dirty="0" smtClean="0"/>
          </a:p>
          <a:p>
            <a:r>
              <a:rPr lang="en-US" sz="2400" u="sng" dirty="0" smtClean="0"/>
              <a:t>Unsubsidized</a:t>
            </a:r>
            <a:r>
              <a:rPr lang="en-US" sz="2400" dirty="0" smtClean="0"/>
              <a:t> &amp; </a:t>
            </a:r>
            <a:r>
              <a:rPr lang="en-US" sz="2400" u="sng" dirty="0" smtClean="0"/>
              <a:t>Graduate Plus each year!</a:t>
            </a:r>
          </a:p>
          <a:p>
            <a:endParaRPr lang="en-US" sz="2400"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76200"/>
            <a:ext cx="5257800" cy="67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26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Banner Self-Service</a:t>
            </a:r>
            <a:endParaRPr lang="en-US" dirty="0"/>
          </a:p>
        </p:txBody>
      </p:sp>
      <p:sp>
        <p:nvSpPr>
          <p:cNvPr id="3" name="Rectangle 2"/>
          <p:cNvSpPr/>
          <p:nvPr/>
        </p:nvSpPr>
        <p:spPr>
          <a:xfrm>
            <a:off x="152400" y="1859340"/>
            <a:ext cx="8915400" cy="4093428"/>
          </a:xfrm>
          <a:prstGeom prst="rect">
            <a:avLst/>
          </a:prstGeom>
        </p:spPr>
        <p:txBody>
          <a:bodyPr wrap="square">
            <a:spAutoFit/>
          </a:bodyPr>
          <a:lstStyle/>
          <a:p>
            <a:pPr algn="ctr"/>
            <a:r>
              <a:rPr lang="en-US" sz="2800" dirty="0">
                <a:cs typeface="Times New Roman" panose="02020603050405020304" pitchFamily="18" charset="0"/>
              </a:rPr>
              <a:t>Direct Deposit Refunds Setup for </a:t>
            </a:r>
            <a:r>
              <a:rPr lang="en-US" sz="2800" dirty="0" smtClean="0">
                <a:cs typeface="Times New Roman" panose="02020603050405020304" pitchFamily="18" charset="0"/>
              </a:rPr>
              <a:t>Students</a:t>
            </a:r>
          </a:p>
          <a:p>
            <a:pPr algn="ctr"/>
            <a:endParaRPr lang="en-US" sz="2400" dirty="0">
              <a:cs typeface="Times New Roman" panose="02020603050405020304" pitchFamily="18" charset="0"/>
            </a:endParaRPr>
          </a:p>
          <a:p>
            <a:pPr marL="342900" indent="-342900">
              <a:buAutoNum type="arabicPeriod"/>
            </a:pPr>
            <a:r>
              <a:rPr lang="en-US" sz="2600" dirty="0" smtClean="0">
                <a:cs typeface="Times New Roman" panose="02020603050405020304" pitchFamily="18" charset="0"/>
              </a:rPr>
              <a:t>Go </a:t>
            </a:r>
            <a:r>
              <a:rPr lang="en-US" sz="2600" dirty="0">
                <a:cs typeface="Times New Roman" panose="02020603050405020304" pitchFamily="18" charset="0"/>
              </a:rPr>
              <a:t>to: </a:t>
            </a:r>
            <a:r>
              <a:rPr lang="en-US" sz="2600" spc="150" dirty="0">
                <a:solidFill>
                  <a:srgbClr val="C66951"/>
                </a:solidFill>
                <a:hlinkClick r:id="rId2" action="ppaction://hlinkfile"/>
              </a:rPr>
              <a:t>Banner </a:t>
            </a:r>
            <a:r>
              <a:rPr lang="en-US" sz="2600" spc="150" dirty="0" smtClean="0">
                <a:solidFill>
                  <a:srgbClr val="C66951"/>
                </a:solidFill>
                <a:hlinkClick r:id="rId2" action="ppaction://hlinkfile"/>
              </a:rPr>
              <a:t>Self-Service</a:t>
            </a:r>
            <a:endParaRPr lang="en-US" sz="2600" spc="150" dirty="0" smtClean="0">
              <a:solidFill>
                <a:srgbClr val="C66951"/>
              </a:solidFill>
            </a:endParaRPr>
          </a:p>
          <a:p>
            <a:r>
              <a:rPr lang="en-US" sz="2600" dirty="0" smtClean="0">
                <a:cs typeface="Times New Roman" panose="02020603050405020304" pitchFamily="18" charset="0"/>
              </a:rPr>
              <a:t>2</a:t>
            </a:r>
            <a:r>
              <a:rPr lang="en-US" sz="2600" dirty="0">
                <a:cs typeface="Times New Roman" panose="02020603050405020304" pitchFamily="18" charset="0"/>
              </a:rPr>
              <a:t>. Enter Your Net ID and Password</a:t>
            </a:r>
            <a:r>
              <a:rPr lang="en-US" sz="2600" dirty="0" smtClean="0">
                <a:cs typeface="Times New Roman" panose="02020603050405020304" pitchFamily="18" charset="0"/>
              </a:rPr>
              <a:t>.</a:t>
            </a:r>
          </a:p>
          <a:p>
            <a:r>
              <a:rPr lang="en-US" sz="2600" dirty="0" smtClean="0">
                <a:cs typeface="Times New Roman" panose="02020603050405020304" pitchFamily="18" charset="0"/>
              </a:rPr>
              <a:t>3</a:t>
            </a:r>
            <a:r>
              <a:rPr lang="en-US" sz="2600" dirty="0">
                <a:cs typeface="Times New Roman" panose="02020603050405020304" pitchFamily="18" charset="0"/>
              </a:rPr>
              <a:t>. At the Main Menu, click on Student</a:t>
            </a:r>
            <a:r>
              <a:rPr lang="en-US" sz="2600" dirty="0" smtClean="0">
                <a:cs typeface="Times New Roman" panose="02020603050405020304" pitchFamily="18" charset="0"/>
              </a:rPr>
              <a:t>.</a:t>
            </a:r>
          </a:p>
          <a:p>
            <a:r>
              <a:rPr lang="en-US" sz="2600" dirty="0" smtClean="0">
                <a:cs typeface="Times New Roman" panose="02020603050405020304" pitchFamily="18" charset="0"/>
              </a:rPr>
              <a:t>4</a:t>
            </a:r>
            <a:r>
              <a:rPr lang="en-US" sz="2600" dirty="0">
                <a:cs typeface="Times New Roman" panose="02020603050405020304" pitchFamily="18" charset="0"/>
              </a:rPr>
              <a:t>. On the Student menu, click on Student Account</a:t>
            </a:r>
            <a:r>
              <a:rPr lang="en-US" sz="2600" dirty="0" smtClean="0">
                <a:cs typeface="Times New Roman" panose="02020603050405020304" pitchFamily="18" charset="0"/>
              </a:rPr>
              <a:t>.</a:t>
            </a:r>
          </a:p>
          <a:p>
            <a:r>
              <a:rPr lang="en-US" sz="2600" dirty="0" smtClean="0">
                <a:cs typeface="Times New Roman" panose="02020603050405020304" pitchFamily="18" charset="0"/>
              </a:rPr>
              <a:t>5</a:t>
            </a:r>
            <a:r>
              <a:rPr lang="en-US" sz="2600" dirty="0">
                <a:cs typeface="Times New Roman" panose="02020603050405020304" pitchFamily="18" charset="0"/>
              </a:rPr>
              <a:t>. Click on Account Summary</a:t>
            </a:r>
            <a:r>
              <a:rPr lang="en-US" sz="2600" dirty="0" smtClean="0">
                <a:cs typeface="Times New Roman" panose="02020603050405020304" pitchFamily="18" charset="0"/>
              </a:rPr>
              <a:t>.</a:t>
            </a:r>
          </a:p>
          <a:p>
            <a:r>
              <a:rPr lang="en-US" sz="2600" dirty="0" smtClean="0">
                <a:cs typeface="Times New Roman" panose="02020603050405020304" pitchFamily="18" charset="0"/>
              </a:rPr>
              <a:t>6</a:t>
            </a:r>
            <a:r>
              <a:rPr lang="en-US" sz="2600" dirty="0">
                <a:cs typeface="Times New Roman" panose="02020603050405020304" pitchFamily="18" charset="0"/>
              </a:rPr>
              <a:t>. Next, click on Pay Your Fees</a:t>
            </a:r>
            <a:r>
              <a:rPr lang="en-US" sz="2600" dirty="0" smtClean="0">
                <a:cs typeface="Times New Roman" panose="02020603050405020304" pitchFamily="18" charset="0"/>
              </a:rPr>
              <a:t>.</a:t>
            </a:r>
          </a:p>
          <a:p>
            <a:r>
              <a:rPr lang="en-US" sz="2600" dirty="0" smtClean="0">
                <a:cs typeface="Times New Roman" panose="02020603050405020304" pitchFamily="18" charset="0"/>
              </a:rPr>
              <a:t>7</a:t>
            </a:r>
            <a:r>
              <a:rPr lang="en-US" sz="2600" dirty="0">
                <a:cs typeface="Times New Roman" panose="02020603050405020304" pitchFamily="18" charset="0"/>
              </a:rPr>
              <a:t>. Click on </a:t>
            </a:r>
            <a:r>
              <a:rPr lang="en-US" sz="2600" dirty="0" err="1">
                <a:cs typeface="Times New Roman" panose="02020603050405020304" pitchFamily="18" charset="0"/>
              </a:rPr>
              <a:t>eRefunds</a:t>
            </a:r>
            <a:r>
              <a:rPr lang="en-US" sz="2600" dirty="0">
                <a:cs typeface="Times New Roman" panose="02020603050405020304" pitchFamily="18" charset="0"/>
              </a:rPr>
              <a:t> and follow instructions to set up </a:t>
            </a:r>
            <a:r>
              <a:rPr lang="en-US" sz="2600" dirty="0" smtClean="0">
                <a:cs typeface="Times New Roman" panose="02020603050405020304" pitchFamily="18" charset="0"/>
              </a:rPr>
              <a:t>   account</a:t>
            </a:r>
            <a:r>
              <a:rPr lang="en-US" sz="2600" dirty="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637314"/>
          </a:xfrm>
        </p:spPr>
        <p:txBody>
          <a:bodyPr/>
          <a:lstStyle/>
          <a:p>
            <a:r>
              <a:rPr lang="en-US" sz="2800" dirty="0"/>
              <a:t>Financial aid must first pay a student's tuition and fees each term. If excess funds remain after paying these expenses, the student is sent a financial aid refund to help them pay for their books and living expenses</a:t>
            </a:r>
            <a:r>
              <a:rPr lang="en-US" sz="2800" dirty="0" smtClean="0"/>
              <a:t>.</a:t>
            </a:r>
          </a:p>
          <a:p>
            <a:r>
              <a:rPr lang="en-US" sz="2800" dirty="0" smtClean="0"/>
              <a:t>All refunds are direct deposited to your checking account or mail.</a:t>
            </a:r>
          </a:p>
          <a:p>
            <a:pPr marL="109728" indent="0">
              <a:buNone/>
            </a:pPr>
            <a:endParaRPr lang="en-US" sz="2800" dirty="0" smtClean="0"/>
          </a:p>
          <a:p>
            <a:pPr marL="45720" indent="0">
              <a:buNone/>
            </a:pPr>
            <a:endParaRPr lang="en-US" dirty="0">
              <a:solidFill>
                <a:srgbClr val="FF0000"/>
              </a:solidFill>
            </a:endParaRPr>
          </a:p>
        </p:txBody>
      </p:sp>
      <p:sp>
        <p:nvSpPr>
          <p:cNvPr id="3" name="Title 2"/>
          <p:cNvSpPr>
            <a:spLocks noGrp="1"/>
          </p:cNvSpPr>
          <p:nvPr>
            <p:ph type="title"/>
          </p:nvPr>
        </p:nvSpPr>
        <p:spPr>
          <a:xfrm>
            <a:off x="0" y="23446"/>
            <a:ext cx="8610600" cy="1066800"/>
          </a:xfrm>
        </p:spPr>
        <p:txBody>
          <a:bodyPr>
            <a:normAutofit fontScale="90000"/>
          </a:bodyPr>
          <a:lstStyle/>
          <a:p>
            <a:pPr marL="365760" lvl="0" indent="-256032">
              <a:spcBef>
                <a:spcPts val="400"/>
              </a:spcBef>
            </a:pPr>
            <a:r>
              <a:rPr lang="en-US" sz="4400" b="0" dirty="0" smtClean="0">
                <a:solidFill>
                  <a:prstClr val="black"/>
                </a:solidFill>
                <a:effectLst/>
                <a:ea typeface="+mn-ea"/>
                <a:cs typeface="+mn-cs"/>
              </a:rPr>
              <a:t/>
            </a:r>
            <a:br>
              <a:rPr lang="en-US" sz="4400" b="0" dirty="0" smtClean="0">
                <a:solidFill>
                  <a:prstClr val="black"/>
                </a:solidFill>
                <a:effectLst/>
                <a:ea typeface="+mn-ea"/>
                <a:cs typeface="+mn-cs"/>
              </a:rPr>
            </a:br>
            <a:r>
              <a:rPr lang="en-US" sz="3600" b="0" dirty="0" smtClean="0">
                <a:effectLst/>
                <a:ea typeface="+mn-ea"/>
                <a:cs typeface="+mn-cs"/>
              </a:rPr>
              <a:t>Refund Disbursement</a:t>
            </a:r>
            <a:r>
              <a:rPr lang="en-US" sz="2700" b="0" dirty="0" smtClean="0">
                <a:solidFill>
                  <a:prstClr val="black"/>
                </a:solidFill>
                <a:effectLst/>
                <a:ea typeface="+mn-ea"/>
                <a:cs typeface="+mn-cs"/>
              </a:rPr>
              <a:t/>
            </a:r>
            <a:br>
              <a:rPr lang="en-US" sz="2700" b="0" dirty="0" smtClean="0">
                <a:solidFill>
                  <a:prstClr val="black"/>
                </a:solidFill>
                <a:effectLst/>
                <a:ea typeface="+mn-ea"/>
                <a:cs typeface="+mn-cs"/>
              </a:rPr>
            </a:br>
            <a:endParaRPr lang="en-US" dirty="0"/>
          </a:p>
        </p:txBody>
      </p:sp>
      <p:pic>
        <p:nvPicPr>
          <p:cNvPr id="2050" name="Picture 2" descr="C:\Users\jmaddox9\AppData\Local\Microsoft\Windows\Temporary Internet Files\Content.IE5\MMFE7NX6\MP9004049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876800"/>
            <a:ext cx="2057400" cy="158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516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873&quot;&gt;&lt;object type=&quot;3&quot; unique_id=&quot;10874&quot;&gt;&lt;property id=&quot;20148&quot; value=&quot;5&quot;/&gt;&lt;property id=&quot;20300&quot; value=&quot;Slide 1 - &amp;quot;Financial Aid&amp;quot;&quot;/&gt;&lt;property id=&quot;20307&quot; value=&quot;256&quot;/&gt;&lt;/object&gt;&lt;object type=&quot;3&quot; unique_id=&quot;10875&quot;&gt;&lt;property id=&quot;20148&quot; value=&quot;5&quot;/&gt;&lt;property id=&quot;20300&quot; value=&quot;Slide 12 - &amp;quot;Direct Unsubsidized Loan&amp;quot;&quot;/&gt;&lt;property id=&quot;20307&quot; value=&quot;261&quot;/&gt;&lt;/object&gt;&lt;object type=&quot;3&quot; unique_id=&quot;10877&quot;&gt;&lt;property id=&quot;20148&quot; value=&quot;5&quot;/&gt;&lt;property id=&quot;20300&quot; value=&quot;Slide 13 - &amp;quot; Direct Graduate PLUS Loan &amp;quot;&quot;/&gt;&lt;property id=&quot;20307&quot; value=&quot;263&quot;/&gt;&lt;/object&gt;&lt;object type=&quot;3&quot; unique_id=&quot;10880&quot;&gt;&lt;property id=&quot;20148&quot; value=&quot;5&quot;/&gt;&lt;property id=&quot;20300&quot; value=&quot;Slide 16 - &amp;quot; 2016-2017 In-State Cost of Attendance  ESTIMATE&amp;quot;&quot;/&gt;&lt;property id=&quot;20307&quot; value=&quot;258&quot;/&gt;&lt;/object&gt;&lt;object type=&quot;3&quot; unique_id=&quot;10881&quot;&gt;&lt;property id=&quot;20148&quot; value=&quot;5&quot;/&gt;&lt;property id=&quot;20300&quot; value=&quot;Slide 17 - &amp;quot; 2016-2017 Out-of-State Cost of Attendance ESTIMATE&amp;quot;&quot;/&gt;&lt;property id=&quot;20307&quot; value=&quot;276&quot;/&gt;&lt;/object&gt;&lt;object type=&quot;3&quot; unique_id=&quot;10882&quot;&gt;&lt;property id=&quot;20148&quot; value=&quot;5&quot;/&gt;&lt;property id=&quot;20300&quot; value=&quot;Slide 18 - &amp;quot;In-state packaging example COA = $67,081&amp;quot;&quot;/&gt;&lt;property id=&quot;20307&quot; value=&quot;268&quot;/&gt;&lt;/object&gt;&lt;object type=&quot;3&quot; unique_id=&quot;10883&quot;&gt;&lt;property id=&quot;20148&quot; value=&quot;5&quot;/&gt;&lt;property id=&quot;20300&quot; value=&quot;Slide 19 - &amp;quot;Out-of-state packaging example COA = $106,747&amp;quot;&quot;/&gt;&lt;property id=&quot;20307&quot; value=&quot;269&quot;/&gt;&lt;/object&gt;&lt;object type=&quot;3&quot; unique_id=&quot;10886&quot;&gt;&lt;property id=&quot;20148&quot; value=&quot;5&quot;/&gt;&lt;property id=&quot;20300&quot; value=&quot;Slide 7 - &amp;quot;Banner Self-Service&amp;quot;&quot;/&gt;&lt;property id=&quot;20307&quot; value=&quot;274&quot;/&gt;&lt;/object&gt;&lt;object type=&quot;3&quot; unique_id=&quot;11373&quot;&gt;&lt;property id=&quot;20148&quot; value=&quot;5&quot;/&gt;&lt;property id=&quot;20300&quot; value=&quot;Slide 44 - &amp;quot;Questions &amp;amp; Answers&amp;quot;&quot;/&gt;&lt;property id=&quot;20307&quot; value=&quot;290&quot;/&gt;&lt;/object&gt;&lt;object type=&quot;3&quot; unique_id=&quot;11376&quot;&gt;&lt;property id=&quot;20148&quot; value=&quot;5&quot;/&gt;&lt;property id=&quot;20300&quot; value=&quot;Slide 20 - &amp;quot;One-Stop-Shop&amp;quot;&quot;/&gt;&lt;property id=&quot;20307&quot; value=&quot;293&quot;/&gt;&lt;/object&gt;&lt;object type=&quot;3&quot; unique_id=&quot;13829&quot;&gt;&lt;property id=&quot;20148&quot; value=&quot;5&quot;/&gt;&lt;property id=&quot;20300&quot; value=&quot;Slide 26 - &amp;quot;NSLDS – Loan History&amp;quot;&quot;/&gt;&lt;property id=&quot;20307&quot; value=&quot;308&quot;/&gt;&lt;/object&gt;&lt;object type=&quot;3&quot; unique_id=&quot;222632&quot;&gt;&lt;property id=&quot;20148&quot; value=&quot;5&quot;/&gt;&lt;property id=&quot;20300&quot; value=&quot;Slide 2 - &amp;quot; Applying for Financial Aid&amp;quot;&quot;/&gt;&lt;property id=&quot;20307&quot; value=&quot;313&quot;/&gt;&lt;/object&gt;&lt;object type=&quot;3&quot; unique_id=&quot;222633&quot;&gt;&lt;property id=&quot;20148&quot; value=&quot;5&quot;/&gt;&lt;property id=&quot;20300&quot; value=&quot;Slide 3 - &amp;quot;Steps To Complete&amp;quot;&quot;/&gt;&lt;property id=&quot;20307&quot; value=&quot;314&quot;/&gt;&lt;/object&gt;&lt;object type=&quot;3&quot; unique_id=&quot;222634&quot;&gt;&lt;property id=&quot;20148&quot; value=&quot;5&quot;/&gt;&lt;property id=&quot;20300&quot; value=&quot;Slide 4&quot;/&gt;&lt;property id=&quot;20307&quot; value=&quot;315&quot;/&gt;&lt;/object&gt;&lt;object type=&quot;3&quot; unique_id=&quot;222635&quot;&gt;&lt;property id=&quot;20148&quot; value=&quot;5&quot;/&gt;&lt;property id=&quot;20300&quot; value=&quot;Slide 5 - &amp;quot;Entrance Counseling &amp;quot;&quot;/&gt;&lt;property id=&quot;20307&quot; value=&quot;316&quot;/&gt;&lt;/object&gt;&lt;object type=&quot;3&quot; unique_id=&quot;222636&quot;&gt;&lt;property id=&quot;20148&quot; value=&quot;5&quot;/&gt;&lt;property id=&quot;20300&quot; value=&quot;Slide 6 - &amp;quot;Accept Award&amp;quot;&quot;/&gt;&lt;property id=&quot;20307&quot; value=&quot;317&quot;/&gt;&lt;/object&gt;&lt;object type=&quot;3&quot; unique_id=&quot;222638&quot;&gt;&lt;property id=&quot;20148&quot; value=&quot;5&quot;/&gt;&lt;property id=&quot;20300&quot; value=&quot;Slide 8 - &amp;quot; Refund Disbursement &amp;quot;&quot;/&gt;&lt;property id=&quot;20307&quot; value=&quot;319&quot;/&gt;&lt;/object&gt;&lt;object type=&quot;3&quot; unique_id=&quot;222639&quot;&gt;&lt;property id=&quot;20148&quot; value=&quot;5&quot;/&gt;&lt;property id=&quot;20300&quot; value=&quot;Slide 10&quot;/&gt;&lt;property id=&quot;20307&quot; value=&quot;320&quot;/&gt;&lt;/object&gt;&lt;object type=&quot;3&quot; unique_id=&quot;222640&quot;&gt;&lt;property id=&quot;20148&quot; value=&quot;5&quot;/&gt;&lt;property id=&quot;20300&quot; value=&quot;Slide 14 - &amp;quot;Credit with Graduate Plus Loan&amp;quot;&quot;/&gt;&lt;property id=&quot;20307&quot; value=&quot;324&quot;/&gt;&lt;/object&gt;&lt;object type=&quot;3&quot; unique_id=&quot;222641&quot;&gt;&lt;property id=&quot;20148&quot; value=&quot;5&quot;/&gt;&lt;property id=&quot;20300&quot; value=&quot;Slide 15&quot;/&gt;&lt;property id=&quot;20307&quot; value=&quot;321&quot;/&gt;&lt;/object&gt;&lt;object type=&quot;3&quot; unique_id=&quot;222642&quot;&gt;&lt;property id=&quot;20148&quot; value=&quot;5&quot;/&gt;&lt;property id=&quot;20300&quot; value=&quot;Slide 21&quot;/&gt;&lt;property id=&quot;20307&quot; value=&quot;322&quot;/&gt;&lt;/object&gt;&lt;object type=&quot;3&quot; unique_id=&quot;222643&quot;&gt;&lt;property id=&quot;20148&quot; value=&quot;5&quot;/&gt;&lt;property id=&quot;20300&quot; value=&quot;Slide 22 - &amp;quot;Gold Standards&amp;quot;&quot;/&gt;&lt;property id=&quot;20307&quot; value=&quot;323&quot;/&gt;&lt;/object&gt;&lt;object type=&quot;3&quot; unique_id=&quot;222644&quot;&gt;&lt;property id=&quot;20148&quot; value=&quot;5&quot;/&gt;&lt;property id=&quot;20300&quot; value=&quot;Slide 23&quot;/&gt;&lt;property id=&quot;20307&quot; value=&quot;325&quot;/&gt;&lt;/object&gt;&lt;object type=&quot;3&quot; unique_id=&quot;222645&quot;&gt;&lt;property id=&quot;20148&quot; value=&quot;5&quot;/&gt;&lt;property id=&quot;20300&quot; value=&quot;Slide 24 - &amp;quot;Loan History – Studentaid.gov&amp;quot;&quot;/&gt;&lt;property id=&quot;20307&quot; value=&quot;326&quot;/&gt;&lt;/object&gt;&lt;object type=&quot;3&quot; unique_id=&quot;222647&quot;&gt;&lt;property id=&quot;20148&quot; value=&quot;5&quot;/&gt;&lt;property id=&quot;20300&quot; value=&quot;Slide 25 - &amp;quot;StudentAid.gov&amp;quot;&quot;/&gt;&lt;property id=&quot;20307&quot; value=&quot;328&quot;/&gt;&lt;/object&gt;&lt;object type=&quot;3&quot; unique_id=&quot;222650&quot;&gt;&lt;property id=&quot;20148&quot; value=&quot;5&quot;/&gt;&lt;property id=&quot;20300&quot; value=&quot;Slide 27 - &amp;quot;New Loan Interest Rates 2016-17&amp;quot;&quot;/&gt;&lt;property id=&quot;20307&quot; value=&quot;331&quot;/&gt;&lt;/object&gt;&lt;object type=&quot;3&quot; unique_id=&quot;222651&quot;&gt;&lt;property id=&quot;20148&quot; value=&quot;5&quot;/&gt;&lt;property id=&quot;20300&quot; value=&quot;Slide 28&quot;/&gt;&lt;property id=&quot;20307&quot; value=&quot;332&quot;/&gt;&lt;/object&gt;&lt;object type=&quot;3&quot; unique_id=&quot;222652&quot;&gt;&lt;property id=&quot;20148&quot; value=&quot;5&quot;/&gt;&lt;property id=&quot;20300&quot; value=&quot;Slide 29 - &amp;quot;Understanding Repayment Plans&amp;quot;&quot;/&gt;&lt;property id=&quot;20307&quot; value=&quot;333&quot;/&gt;&lt;/object&gt;&lt;object type=&quot;3&quot; unique_id=&quot;222653&quot;&gt;&lt;property id=&quot;20148&quot; value=&quot;5&quot;/&gt;&lt;property id=&quot;20300&quot; value=&quot;Slide 30 - &amp;quot;Standard Repayment Plan&amp;quot;&quot;/&gt;&lt;property id=&quot;20307&quot; value=&quot;334&quot;/&gt;&lt;/object&gt;&lt;object type=&quot;3&quot; unique_id=&quot;222654&quot;&gt;&lt;property id=&quot;20148&quot; value=&quot;5&quot;/&gt;&lt;property id=&quot;20300&quot; value=&quot;Slide 31 - &amp;quot;Graduated Repayment Plan&amp;quot;&quot;/&gt;&lt;property id=&quot;20307&quot; value=&quot;335&quot;/&gt;&lt;/object&gt;&lt;object type=&quot;3&quot; unique_id=&quot;222655&quot;&gt;&lt;property id=&quot;20148&quot; value=&quot;5&quot;/&gt;&lt;property id=&quot;20300&quot; value=&quot;Slide 32 - &amp;quot;Income-Based Repayment&amp;quot;&quot;/&gt;&lt;property id=&quot;20307&quot; value=&quot;336&quot;/&gt;&lt;/object&gt;&lt;object type=&quot;3&quot; unique_id=&quot;222657&quot;&gt;&lt;property id=&quot;20148&quot; value=&quot;5&quot;/&gt;&lt;property id=&quot;20300&quot; value=&quot;Slide 33 - &amp;quot;Income-Based Repayment&amp;quot;&quot;/&gt;&lt;property id=&quot;20307&quot; value=&quot;338&quot;/&gt;&lt;/object&gt;&lt;object type=&quot;3&quot; unique_id=&quot;222659&quot;&gt;&lt;property id=&quot;20148&quot; value=&quot;5&quot;/&gt;&lt;property id=&quot;20300&quot; value=&quot;Slide 34 - &amp;quot;PAYE – Pay As You Earn&amp;quot;&quot;/&gt;&lt;property id=&quot;20307&quot; value=&quot;340&quot;/&gt;&lt;/object&gt;&lt;object type=&quot;3&quot; unique_id=&quot;222660&quot;&gt;&lt;property id=&quot;20148&quot; value=&quot;5&quot;/&gt;&lt;property id=&quot;20300&quot; value=&quot;Slide 35 - &amp;quot;PAYE – Pay As You Earn&amp;quot;&quot;/&gt;&lt;property id=&quot;20307&quot; value=&quot;341&quot;/&gt;&lt;/object&gt;&lt;object type=&quot;3&quot; unique_id=&quot;222661&quot;&gt;&lt;property id=&quot;20148&quot; value=&quot;5&quot;/&gt;&lt;property id=&quot;20300&quot; value=&quot;Slide 36 - &amp;quot;PSLF (Public Service Loan Forgiveness)&amp;quot;&quot;/&gt;&lt;property id=&quot;20307&quot; value=&quot;342&quot;/&gt;&lt;/object&gt;&lt;object type=&quot;3&quot; unique_id=&quot;222662&quot;&gt;&lt;property id=&quot;20148&quot; value=&quot;5&quot;/&gt;&lt;property id=&quot;20300&quot; value=&quot;Slide 37 - &amp;quot;Public Service Loan Forgiveness&amp;quot;&quot;/&gt;&lt;property id=&quot;20307&quot; value=&quot;343&quot;/&gt;&lt;/object&gt;&lt;object type=&quot;3&quot; unique_id=&quot;222663&quot;&gt;&lt;property id=&quot;20148&quot; value=&quot;5&quot;/&gt;&lt;property id=&quot;20300&quot; value=&quot;Slide 38 - &amp;quot;Consolidation&amp;quot;&quot;/&gt;&lt;property id=&quot;20307&quot; value=&quot;344&quot;/&gt;&lt;/object&gt;&lt;object type=&quot;3&quot; unique_id=&quot;222664&quot;&gt;&lt;property id=&quot;20148&quot; value=&quot;5&quot;/&gt;&lt;property id=&quot;20300&quot; value=&quot;Slide 39 - &amp;quot;Benefits of Consolidating&amp;quot;&quot;/&gt;&lt;property id=&quot;20307&quot; value=&quot;345&quot;/&gt;&lt;/object&gt;&lt;object type=&quot;3&quot; unique_id=&quot;222665&quot;&gt;&lt;property id=&quot;20148&quot; value=&quot;5&quot;/&gt;&lt;property id=&quot;20300&quot; value=&quot;Slide 40 - &amp;quot;Federal Loan Consolidation&amp;quot;&quot;/&gt;&lt;property id=&quot;20307&quot; value=&quot;346&quot;/&gt;&lt;/object&gt;&lt;object type=&quot;3&quot; unique_id=&quot;222666&quot;&gt;&lt;property id=&quot;20148&quot; value=&quot;5&quot;/&gt;&lt;property id=&quot;20300&quot; value=&quot;Slide 41 - &amp;quot;Postpone Payment&amp;quot;&quot;/&gt;&lt;property id=&quot;20307&quot; value=&quot;347&quot;/&gt;&lt;/object&gt;&lt;object type=&quot;3&quot; unique_id=&quot;222667&quot;&gt;&lt;property id=&quot;20148&quot; value=&quot;5&quot;/&gt;&lt;property id=&quot;20300&quot; value=&quot;Slide 42 - &amp;quot;Resources:&amp;quot;&quot;/&gt;&lt;property id=&quot;20307&quot; value=&quot;348&quot;/&gt;&lt;/object&gt;&lt;object type=&quot;3&quot; unique_id=&quot;222668&quot;&gt;&lt;property id=&quot;20148&quot; value=&quot;5&quot;/&gt;&lt;property id=&quot;20300&quot; value=&quot;Slide 43 - &amp;quot;Contact Information&amp;quot;&quot;/&gt;&lt;property id=&quot;20307&quot; value=&quot;349&quot;/&gt;&lt;/object&gt;&lt;object type=&quot;3&quot; unique_id=&quot;223264&quot;&gt;&lt;property id=&quot;20148&quot; value=&quot;5&quot;/&gt;&lt;property id=&quot;20300&quot; value=&quot;Slide 9 - &amp;quot;One On One Counseling&amp;quot;&quot;/&gt;&lt;property id=&quot;20307&quot; value=&quot;350&quot;/&gt;&lt;/object&gt;&lt;object type=&quot;3&quot; unique_id=&quot;223265&quot;&gt;&lt;property id=&quot;20148&quot; value=&quot;5&quot;/&gt;&lt;property id=&quot;20300&quot; value=&quot;Slide 11 - &amp;quot;Types of Loans&amp;quot;&quot;/&gt;&lt;property id=&quot;20307&quot; value=&quot;351&quot;/&gt;&lt;/object&gt;&lt;/object&gt;&lt;object type=&quot;8&quot; unique_id=&quot;10901&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1569</TotalTime>
  <Words>1457</Words>
  <Application>Microsoft Office PowerPoint</Application>
  <PresentationFormat>On-screen Show (4:3)</PresentationFormat>
  <Paragraphs>268</Paragraphs>
  <Slides>40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Calibri</vt:lpstr>
      <vt:lpstr>Courier New</vt:lpstr>
      <vt:lpstr>Droid Serif</vt:lpstr>
      <vt:lpstr>Franklin Gothic Book</vt:lpstr>
      <vt:lpstr>Franklin Gothic Medium</vt:lpstr>
      <vt:lpstr>Gotham</vt:lpstr>
      <vt:lpstr>GothamBody</vt:lpstr>
      <vt:lpstr>Times New Roman</vt:lpstr>
      <vt:lpstr>Verdana</vt:lpstr>
      <vt:lpstr>Wingdings</vt:lpstr>
      <vt:lpstr>Wingdings 2</vt:lpstr>
      <vt:lpstr>Grid</vt:lpstr>
      <vt:lpstr>Financial Aid</vt:lpstr>
      <vt:lpstr> Applying for Financial Aid</vt:lpstr>
      <vt:lpstr>2018-19 Interest rate</vt:lpstr>
      <vt:lpstr>Steps To Complete</vt:lpstr>
      <vt:lpstr>Accept Award</vt:lpstr>
      <vt:lpstr>Entrance Counseling </vt:lpstr>
      <vt:lpstr>PowerPoint Presentation</vt:lpstr>
      <vt:lpstr>Banner Self-Service</vt:lpstr>
      <vt:lpstr> Refund Disbursement </vt:lpstr>
      <vt:lpstr>One On One Counseling</vt:lpstr>
      <vt:lpstr>Types of Loans</vt:lpstr>
      <vt:lpstr>Direct Unsubsidized Loan</vt:lpstr>
      <vt:lpstr> Direct Graduate PLUS Loan </vt:lpstr>
      <vt:lpstr>PowerPoint Presentation</vt:lpstr>
      <vt:lpstr> 2018-2019 In-State Cost of Attendance  ESTIMATE</vt:lpstr>
      <vt:lpstr> 2018-2019 Out-of-State Cost of Attendance ESTIMATE</vt:lpstr>
      <vt:lpstr>In-state packaging example COA = $58,526</vt:lpstr>
      <vt:lpstr>Out-of-state packaging example COA =  $91,618</vt:lpstr>
      <vt:lpstr>PowerPoint Presentation</vt:lpstr>
      <vt:lpstr>Create A Budget</vt:lpstr>
      <vt:lpstr>Budgeting Apps</vt:lpstr>
      <vt:lpstr>Credit Bureaus</vt:lpstr>
      <vt:lpstr>PowerPoint Presentation</vt:lpstr>
      <vt:lpstr>Origination Fee</vt:lpstr>
      <vt:lpstr>Credit check with Graduate Plus Loan</vt:lpstr>
      <vt:lpstr>NSLDS – Loan History</vt:lpstr>
      <vt:lpstr>Nslds.ed.gov</vt:lpstr>
      <vt:lpstr>PowerPoint Presentation</vt:lpstr>
      <vt:lpstr>Understanding Repayment Plans</vt:lpstr>
      <vt:lpstr>Standard Repayment Plan</vt:lpstr>
      <vt:lpstr>Graduated Repayment Plan</vt:lpstr>
      <vt:lpstr>Income-Based Repayment</vt:lpstr>
      <vt:lpstr>PAYE – Pay As You Earn</vt:lpstr>
      <vt:lpstr>Postpone Payment</vt:lpstr>
      <vt:lpstr>Accrued Interest</vt:lpstr>
      <vt:lpstr>        Public Service Loan Forgiveness                              Program (PSLF)</vt:lpstr>
      <vt:lpstr>One-Stop-Shop</vt:lpstr>
      <vt:lpstr>Resources:</vt:lpstr>
      <vt:lpstr>Questions &amp; Answers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dc:title>
  <dc:creator>jlewis51</dc:creator>
  <cp:lastModifiedBy>Maddox, Janice G</cp:lastModifiedBy>
  <cp:revision>156</cp:revision>
  <dcterms:created xsi:type="dcterms:W3CDTF">2010-08-09T13:14:24Z</dcterms:created>
  <dcterms:modified xsi:type="dcterms:W3CDTF">2018-08-06T14:42:34Z</dcterms:modified>
</cp:coreProperties>
</file>