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4675"/>
  </p:normalViewPr>
  <p:slideViewPr>
    <p:cSldViewPr snapToGrid="0" snapToObjects="1">
      <p:cViewPr varScale="1">
        <p:scale>
          <a:sx n="81" d="100"/>
          <a:sy n="81" d="100"/>
        </p:scale>
        <p:origin x="7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fund.nih.gov/newinnovato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D3085-A4DA-E440-8697-9D6C206713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ultimate scientific challenge:  How to write a research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6FE96-6F8D-EA46-9352-6F806D59A9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Dianna A. Johnson, Ph.D.</a:t>
            </a:r>
          </a:p>
          <a:p>
            <a:r>
              <a:rPr lang="en-US" dirty="0"/>
              <a:t>Professor emeritus</a:t>
            </a:r>
          </a:p>
          <a:p>
            <a:r>
              <a:rPr lang="en-US" dirty="0"/>
              <a:t>Department of Ophthalmology, UTHSC</a:t>
            </a:r>
          </a:p>
        </p:txBody>
      </p:sp>
    </p:spTree>
    <p:extLst>
      <p:ext uri="{BB962C8B-B14F-4D97-AF65-F5344CB8AC3E}">
        <p14:creationId xmlns:p14="http://schemas.microsoft.com/office/powerpoint/2010/main" val="315172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3546-D73B-D94F-9179-E2148732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NIH INSTITUTE?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B04D60-1A4A-E843-B137-47C9D204DA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631644"/>
              </p:ext>
            </p:extLst>
          </p:nvPr>
        </p:nvGraphicFramePr>
        <p:xfrm>
          <a:off x="1141413" y="2249488"/>
          <a:ext cx="9906000" cy="1112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95170872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54968027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36390698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49717428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148885347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NIH Institutes/Centers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Applications Reviewed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Applications Awarded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</a:t>
                      </a:r>
                      <a:r>
                        <a:rPr lang="en-US" sz="9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</a:t>
                      </a:r>
                      <a:r>
                        <a:rPr lang="en-US" sz="9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33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$571,221,786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53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NHLBI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$560,224,209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5529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NIDCR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$75,411,281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818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NIDDK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$305,255,775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675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NIDDK Type 1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$15,214,803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5080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$455,799,261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255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$609,007,725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1930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$432,735,737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784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NICHD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$219,303,457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9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$125,004,384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7146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$71,273,065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715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$909,452,485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213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$95,968,966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545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NIDCD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$93,186,178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695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$343,854,980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2023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$214,428,590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3521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$90,130,499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806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$29,633,659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55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NHGRI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$41,408,137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7776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NIBIB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$81,941,039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680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NCCIH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$27,031,681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503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NIMHD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$34,557,375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3482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$7,741,674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152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$10,800,868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86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 COMMON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$168,007,320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8313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NCATS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$17,511,462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936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 ORIP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$3,417,033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220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NIH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###############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3763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2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03E7C-439F-6147-B159-16C88228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NIH RO1 Grant Proposal: A conversation with 2 experts in your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94544-FC27-0F43-9DA4-0AE3ED649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Peer review:  Although the study section may consist of more than a dozen funded investigators in various areas of research, and each has one vote; you must win over the assigned reviewers, usually 2 individuals who are experts in your field.  </a:t>
            </a:r>
          </a:p>
          <a:p>
            <a:r>
              <a:rPr lang="en-US" dirty="0"/>
              <a:t>The overall judgement of the assigned reviewers will be reflected in scores given your proposal in 8 different areas, plus an overall “impact” score to reflect their assessment of the likelihood for the project to exert a sustained, powerful influence on the research field(s) involved.  The impact score determines your chances of funding.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02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BCA71-D469-7D4A-8B23-BAB7CE730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Scored Review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0E088-39D9-984F-B1FF-B3B22A174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SIGNIFICANCE: address an important problem or a critical barrier to progress in the field; improve scientific knowledge, technical capability, and/or clinical practice; change the concepts; drive this field.</a:t>
            </a:r>
          </a:p>
          <a:p>
            <a:r>
              <a:rPr lang="en-US" dirty="0"/>
              <a:t>2. </a:t>
            </a:r>
            <a:r>
              <a:rPr lang="en-US" b="1" dirty="0"/>
              <a:t>INVESTIGATOR(S): </a:t>
            </a:r>
            <a:r>
              <a:rPr lang="en-US" dirty="0"/>
              <a:t>well suited to the project; appropriate experience and training; ongoing record of accomplishments.</a:t>
            </a:r>
          </a:p>
          <a:p>
            <a:r>
              <a:rPr lang="en-US" dirty="0"/>
              <a:t>3.  INNOVATION:  utilizing novel theoretical concepts, approaches or methodologies, instrumentation, or interventions </a:t>
            </a:r>
          </a:p>
        </p:txBody>
      </p:sp>
    </p:spTree>
    <p:extLst>
      <p:ext uri="{BB962C8B-B14F-4D97-AF65-F5344CB8AC3E}">
        <p14:creationId xmlns:p14="http://schemas.microsoft.com/office/powerpoint/2010/main" val="721262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D8C4-97CD-1A4E-B3FB-A44579B7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Scored review criteria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F180A-75CA-E64B-82D5-BE202D7C9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APPROACH: well-reasoned and appropriate; robust and unbiased approach; potential problems, alternative strategies; benchmarks for success </a:t>
            </a:r>
          </a:p>
          <a:p>
            <a:r>
              <a:rPr lang="en-US" dirty="0"/>
              <a:t>5. </a:t>
            </a:r>
            <a:r>
              <a:rPr lang="en-US" b="1" dirty="0"/>
              <a:t>ENVIRONMENT. </a:t>
            </a:r>
            <a:r>
              <a:rPr lang="en-US" dirty="0"/>
              <a:t> contribute to the probability of success; adequate for the project proposed </a:t>
            </a:r>
          </a:p>
          <a:p>
            <a:r>
              <a:rPr lang="en-US" dirty="0"/>
              <a:t>6. RESOURCES:  appropriate resources to conduct the research, such as adequate equipment and laboratory space </a:t>
            </a:r>
          </a:p>
        </p:txBody>
      </p:sp>
    </p:spTree>
    <p:extLst>
      <p:ext uri="{BB962C8B-B14F-4D97-AF65-F5344CB8AC3E}">
        <p14:creationId xmlns:p14="http://schemas.microsoft.com/office/powerpoint/2010/main" val="82940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311CC-3297-D849-BEF1-B0FA5F273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Scored criteria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011E1-DA5C-6440-80F4-66DB92669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7. </a:t>
            </a:r>
            <a:r>
              <a:rPr lang="en-US" b="1" dirty="0"/>
              <a:t>INDEPENDENCE AND INSTITUTIONAL SUPPORT: </a:t>
            </a:r>
            <a:r>
              <a:rPr lang="en-US" dirty="0"/>
              <a:t>appropriate experience and training; institutional commitment (start-up funds, technician)</a:t>
            </a:r>
          </a:p>
          <a:p>
            <a:r>
              <a:rPr lang="en-US" dirty="0"/>
              <a:t>8.  COLLABORATORS AND CONSULTANTS:   Most scientific work requires collaboration among researchers, and NIH is dedicated to fostering such relationships; spell out roles of collaborators.</a:t>
            </a:r>
          </a:p>
          <a:p>
            <a:pPr marL="0" indent="0">
              <a:buNone/>
            </a:pPr>
            <a:r>
              <a:rPr lang="en-US" dirty="0"/>
              <a:t>USE THESE PHRASES  IN WRITING EACH SECTION OF YOUR PROPOSAL SO THAT REVIEWERS CAN MORE EASILY FIND RELEVANT INFORMATION UPON WHICH TO BASE THEIR EVALUATION OF YOUR PROPOSAL.  </a:t>
            </a:r>
          </a:p>
        </p:txBody>
      </p:sp>
    </p:spTree>
    <p:extLst>
      <p:ext uri="{BB962C8B-B14F-4D97-AF65-F5344CB8AC3E}">
        <p14:creationId xmlns:p14="http://schemas.microsoft.com/office/powerpoint/2010/main" val="4037493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EA42F-F4A1-C94F-8A87-2C5589AC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Are You a New or Early Stage Investigator? 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64564-EB0C-5A47-9011-9B7D1EC78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Director / Principal Investigator (PD/PI) who has completed their terminal research degree or end of post-graduate clinical training, whichever date is later, within the past 10 years and who has not previously competed successfully as PD/PI for a substantial NIH independent research award.</a:t>
            </a:r>
          </a:p>
          <a:p>
            <a:r>
              <a:rPr lang="en-US" dirty="0"/>
              <a:t>ESI applications with meritorious scores will be prioritized for funding.</a:t>
            </a:r>
          </a:p>
          <a:p>
            <a:r>
              <a:rPr lang="en-US" dirty="0"/>
              <a:t>NIH offers funding opportunities tailored to new investigators, such as the </a:t>
            </a:r>
            <a:r>
              <a:rPr lang="en-US" u="sng" dirty="0">
                <a:hlinkClick r:id="rId2"/>
              </a:rPr>
              <a:t>NIH Director's New Innovator Award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2721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7C5C-DCD6-0F44-92FE-9BB5A3FF7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83B23-230A-F648-86CA-5FA15BF4D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identify yourself as a new investigator because reviewers are instructed to give special consideration to new investigators </a:t>
            </a:r>
          </a:p>
          <a:p>
            <a:r>
              <a:rPr lang="en-US" dirty="0"/>
              <a:t>Reviewers will give greater consideration to the proposed approach of an ESI proposal, rather than the track record of the PI</a:t>
            </a:r>
          </a:p>
          <a:p>
            <a:r>
              <a:rPr lang="en-US" dirty="0"/>
              <a:t>First-time applicants may have less preliminary data and fewer publications</a:t>
            </a:r>
          </a:p>
          <a:p>
            <a:r>
              <a:rPr lang="en-US" dirty="0"/>
              <a:t>HOWEVER: ESI proposal must demonstrate true independent of any former mentors; that you have resources and institutional support, ability to independently carry out the research</a:t>
            </a:r>
          </a:p>
        </p:txBody>
      </p:sp>
    </p:spTree>
    <p:extLst>
      <p:ext uri="{BB962C8B-B14F-4D97-AF65-F5344CB8AC3E}">
        <p14:creationId xmlns:p14="http://schemas.microsoft.com/office/powerpoint/2010/main" val="2008457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01F4-1E87-A747-B362-31596B6DC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tips from </a:t>
            </a:r>
            <a:r>
              <a:rPr lang="en-US" dirty="0" err="1"/>
              <a:t>nih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C2D5-44DE-4D4E-8579-1F3DFE9F2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Make Your Project’s Goals Realistic (#1 criticism of new proposals : too ambitious)  </a:t>
            </a:r>
          </a:p>
          <a:p>
            <a:r>
              <a:rPr lang="en-US" b="1" dirty="0"/>
              <a:t>Be Organized and Logical – make it easy on the primary reviewers</a:t>
            </a:r>
          </a:p>
          <a:p>
            <a:r>
              <a:rPr lang="en-US" b="1" dirty="0"/>
              <a:t>Write in Clear Concise Language – make it easy for non-experts to understand  </a:t>
            </a:r>
          </a:p>
          <a:p>
            <a:r>
              <a:rPr lang="en-US" b="1" dirty="0"/>
              <a:t>Sell Your Idea – Make the case for why NIH should fund your research</a:t>
            </a:r>
          </a:p>
          <a:p>
            <a:r>
              <a:rPr lang="en-US" b="1" dirty="0"/>
              <a:t>Edit and share for comments – ask colleagues to provide ”trial review”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2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CE88-4F0F-1A46-AF07-77FF4396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of a first submission is unusual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D2CA9-3398-534F-94E1-DFE98689B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for R01 as soon as reasonable for you to do so</a:t>
            </a:r>
          </a:p>
          <a:p>
            <a:r>
              <a:rPr lang="en-US" dirty="0"/>
              <a:t>Apply to other funding sources on a continuing basis in order to gain some level of funding, some exposure to other review communities, and practice in writing proposals</a:t>
            </a:r>
          </a:p>
        </p:txBody>
      </p:sp>
    </p:spTree>
    <p:extLst>
      <p:ext uri="{BB962C8B-B14F-4D97-AF65-F5344CB8AC3E}">
        <p14:creationId xmlns:p14="http://schemas.microsoft.com/office/powerpoint/2010/main" val="120168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B53FB-DA0E-9747-99F6-4AFDE2B1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is the search for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61571-62B8-6D4C-9A9F-3FBA4E1E0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Ideas represent more than just facts or observations</a:t>
            </a:r>
          </a:p>
          <a:p>
            <a:r>
              <a:rPr lang="en-US" dirty="0"/>
              <a:t>Ideas are mental constructs that connect facts and observations into potential hypotheses or questions: :  “What if…..?”</a:t>
            </a:r>
          </a:p>
          <a:p>
            <a:r>
              <a:rPr lang="en-US" dirty="0"/>
              <a:t>This is the heart of the ultimate scientific challenge</a:t>
            </a:r>
          </a:p>
          <a:p>
            <a:r>
              <a:rPr lang="en-US" dirty="0"/>
              <a:t>Finding answers to scientific questions can be relatively easy; finding the initial question is the hard part.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CD63-2C43-194D-AD87-76761153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great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96BA7-559B-C045-8E39-BC4CBA983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– totally new or more realistically, new in some important aspect.  </a:t>
            </a:r>
          </a:p>
          <a:p>
            <a:r>
              <a:rPr lang="en-US" dirty="0"/>
              <a:t>Testable</a:t>
            </a:r>
          </a:p>
          <a:p>
            <a:r>
              <a:rPr lang="en-US" dirty="0"/>
              <a:t>Results should be useful</a:t>
            </a:r>
          </a:p>
          <a:p>
            <a:r>
              <a:rPr lang="en-US" dirty="0"/>
              <a:t>Results should be amenable to incorporation into; add to our greater body of scientific knowledge  (Don’t just sing in the shower.)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7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285C-6179-5543-9000-C3CF6635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great thinkers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C38A0-A038-1B42-9E55-CC176986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often young</a:t>
            </a:r>
          </a:p>
          <a:p>
            <a:r>
              <a:rPr lang="en-US" dirty="0"/>
              <a:t>Risk takers</a:t>
            </a:r>
          </a:p>
          <a:p>
            <a:r>
              <a:rPr lang="en-US" dirty="0"/>
              <a:t>Create new tools, new ways of thinking, find new connections</a:t>
            </a:r>
          </a:p>
          <a:p>
            <a:r>
              <a:rPr lang="en-US" dirty="0"/>
              <a:t>Apply old techniques to new problems</a:t>
            </a:r>
          </a:p>
          <a:p>
            <a:r>
              <a:rPr lang="en-US" dirty="0"/>
              <a:t>Apply new techniques to old problems</a:t>
            </a:r>
          </a:p>
        </p:txBody>
      </p:sp>
    </p:spTree>
    <p:extLst>
      <p:ext uri="{BB962C8B-B14F-4D97-AF65-F5344CB8AC3E}">
        <p14:creationId xmlns:p14="http://schemas.microsoft.com/office/powerpoint/2010/main" val="86796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FC85-2C20-474A-96E3-7FAEF2C2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new idea(s) will define your scientific career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E692C-CA23-114F-8F5F-33D2FFA03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hypotheses represent the product, the currency of scientific research </a:t>
            </a:r>
          </a:p>
          <a:p>
            <a:pPr lvl="1"/>
            <a:r>
              <a:rPr lang="en-US" dirty="0"/>
              <a:t>Create the hypothesis; experimentally test the hypothesis; interpret the results; apply this new discovery to improve current understanding</a:t>
            </a:r>
          </a:p>
          <a:p>
            <a:pPr lvl="1"/>
            <a:r>
              <a:rPr lang="en-US" dirty="0"/>
              <a:t>Your findings are never final; they represent the best possible answer for the moment – to be improved upon in the next round of scientific investigation.</a:t>
            </a:r>
          </a:p>
          <a:p>
            <a:pPr lvl="1"/>
            <a:r>
              <a:rPr lang="en-US" dirty="0"/>
              <a:t>Hallmarks of good science:  creative ideas, demanding and thorough experimental testing, thoughtful interpretation, integration of findings into current scientific body of knowledge</a:t>
            </a:r>
          </a:p>
        </p:txBody>
      </p:sp>
    </p:spTree>
    <p:extLst>
      <p:ext uri="{BB962C8B-B14F-4D97-AF65-F5344CB8AC3E}">
        <p14:creationId xmlns:p14="http://schemas.microsoft.com/office/powerpoint/2010/main" val="80249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B812E-2647-0A40-98E4-87AB573E8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I:  Get a brilliant idea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CFF64E-D7F7-BB4F-835E-6B5DE5F51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up to you.</a:t>
            </a:r>
          </a:p>
          <a:p>
            <a:r>
              <a:rPr lang="en-US" dirty="0"/>
              <a:t>Study, listen, ask for advice, read, analyze other brilliant ideas</a:t>
            </a:r>
          </a:p>
          <a:p>
            <a:r>
              <a:rPr lang="en-US" dirty="0"/>
              <a:t>The idea has to be yours, otherwise you will not reach the ultimate goal of being an INDEPENDENT PRINCIPAL INVESTIGATOR.  </a:t>
            </a:r>
          </a:p>
          <a:p>
            <a:r>
              <a:rPr lang="en-US" dirty="0"/>
              <a:t>A PI is responsible for “ the idea”. </a:t>
            </a:r>
          </a:p>
        </p:txBody>
      </p:sp>
    </p:spTree>
    <p:extLst>
      <p:ext uri="{BB962C8B-B14F-4D97-AF65-F5344CB8AC3E}">
        <p14:creationId xmlns:p14="http://schemas.microsoft.com/office/powerpoint/2010/main" val="43438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A6EC0-6A83-274B-9CD8-69B16184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Garner resources you have and those you will need to pursue your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6F636-8C4F-2340-8C32-C8E3F15CD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– labs, existing data sets, clinical settings</a:t>
            </a:r>
          </a:p>
          <a:p>
            <a:r>
              <a:rPr lang="en-US" dirty="0"/>
              <a:t>Equipment</a:t>
            </a:r>
          </a:p>
          <a:p>
            <a:r>
              <a:rPr lang="en-US" dirty="0"/>
              <a:t>Experimental animals, clinical trials, computer programs</a:t>
            </a:r>
          </a:p>
          <a:p>
            <a:r>
              <a:rPr lang="en-US" dirty="0"/>
              <a:t>Collaborations – letters of support, commitments</a:t>
            </a:r>
          </a:p>
          <a:p>
            <a:r>
              <a:rPr lang="en-US" dirty="0"/>
              <a:t>Institutional approval and support</a:t>
            </a:r>
          </a:p>
        </p:txBody>
      </p:sp>
    </p:spTree>
    <p:extLst>
      <p:ext uri="{BB962C8B-B14F-4D97-AF65-F5344CB8AC3E}">
        <p14:creationId xmlns:p14="http://schemas.microsoft.com/office/powerpoint/2010/main" val="233939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81BAE-CD81-9E44-9337-19C42307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Who funds the kind of research you want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9CA4-0AE0-E341-BB6D-E20936767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Hospitals</a:t>
            </a:r>
          </a:p>
          <a:p>
            <a:r>
              <a:rPr lang="en-US" dirty="0"/>
              <a:t>Corporations</a:t>
            </a:r>
          </a:p>
          <a:p>
            <a:r>
              <a:rPr lang="en-US" dirty="0"/>
              <a:t>Drug companies</a:t>
            </a:r>
          </a:p>
          <a:p>
            <a:r>
              <a:rPr lang="en-US" dirty="0"/>
              <a:t>Philanthropic organizations</a:t>
            </a:r>
          </a:p>
          <a:p>
            <a:r>
              <a:rPr lang="en-US" dirty="0"/>
              <a:t>Educational organizations</a:t>
            </a:r>
          </a:p>
          <a:p>
            <a:r>
              <a:rPr lang="en-US" dirty="0"/>
              <a:t>Start-up companies, private investors</a:t>
            </a:r>
          </a:p>
        </p:txBody>
      </p:sp>
    </p:spTree>
    <p:extLst>
      <p:ext uri="{BB962C8B-B14F-4D97-AF65-F5344CB8AC3E}">
        <p14:creationId xmlns:p14="http://schemas.microsoft.com/office/powerpoint/2010/main" val="265134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C6AAA-1FDB-384D-96F5-481392A8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NIH funding is the gold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9539D-91F8-A840-A245-579050115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of the NIH’s long-standing record of rigorous and fair review, an NIH grant can lead to:</a:t>
            </a:r>
          </a:p>
          <a:p>
            <a:pPr lvl="1"/>
            <a:r>
              <a:rPr lang="en-US" dirty="0"/>
              <a:t>A faculty position</a:t>
            </a:r>
          </a:p>
          <a:p>
            <a:pPr lvl="1"/>
            <a:r>
              <a:rPr lang="en-US" dirty="0"/>
              <a:t>Access to high level collaborators</a:t>
            </a:r>
          </a:p>
          <a:p>
            <a:pPr lvl="1"/>
            <a:r>
              <a:rPr lang="en-US" dirty="0"/>
              <a:t>Invitations to meetings</a:t>
            </a:r>
          </a:p>
          <a:p>
            <a:pPr lvl="1"/>
            <a:r>
              <a:rPr lang="en-US" dirty="0"/>
              <a:t>The accolade of being an INDENDENT PRINCIPLE INVESTIGATOR</a:t>
            </a:r>
          </a:p>
        </p:txBody>
      </p:sp>
    </p:spTree>
    <p:extLst>
      <p:ext uri="{BB962C8B-B14F-4D97-AF65-F5344CB8AC3E}">
        <p14:creationId xmlns:p14="http://schemas.microsoft.com/office/powerpoint/2010/main" val="1184288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415</TotalTime>
  <Words>1213</Words>
  <Application>Microsoft Office PowerPoint</Application>
  <PresentationFormat>Widescreen</PresentationFormat>
  <Paragraphs>228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Tw Cen MT</vt:lpstr>
      <vt:lpstr>Circuit</vt:lpstr>
      <vt:lpstr>The ultimate scientific challenge:  How to write a research proposal</vt:lpstr>
      <vt:lpstr>Science is the search for ideas</vt:lpstr>
      <vt:lpstr>Attributes of great ideas</vt:lpstr>
      <vt:lpstr>Attributes of great thinkers</vt:lpstr>
      <vt:lpstr>Your new idea(s) will define your scientific career </vt:lpstr>
      <vt:lpstr>Step I:  Get a brilliant idea</vt:lpstr>
      <vt:lpstr>Step 2: Garner resources you have and those you will need to pursue your idea</vt:lpstr>
      <vt:lpstr>Step 3: Who funds the kind of research you want to do</vt:lpstr>
      <vt:lpstr>NIH funding is the gold standard</vt:lpstr>
      <vt:lpstr>WHICH NIH INSTITUTE?</vt:lpstr>
      <vt:lpstr>The NIH RO1 Grant Proposal: A conversation with 2 experts in your field</vt:lpstr>
      <vt:lpstr>Scored Review Criteria</vt:lpstr>
      <vt:lpstr>Scored review criteria (continued)</vt:lpstr>
      <vt:lpstr>Scored criteria (continued)</vt:lpstr>
      <vt:lpstr>Are You a New or Early Stage Investigator?   </vt:lpstr>
      <vt:lpstr>ESI (CONTINUED)</vt:lpstr>
      <vt:lpstr>Additional tips from nih</vt:lpstr>
      <vt:lpstr>Funding of a first submission is unusual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ultimate scientific challenge:  How to write a research proposal</dc:title>
  <dc:creator>Johnson, Leonard R</dc:creator>
  <cp:lastModifiedBy>Maxwell, Jeddie L</cp:lastModifiedBy>
  <cp:revision>20</cp:revision>
  <cp:lastPrinted>2019-05-21T16:42:53Z</cp:lastPrinted>
  <dcterms:created xsi:type="dcterms:W3CDTF">2019-05-15T21:21:32Z</dcterms:created>
  <dcterms:modified xsi:type="dcterms:W3CDTF">2019-05-28T21:20:50Z</dcterms:modified>
</cp:coreProperties>
</file>