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713" r:id="rId1"/>
    <p:sldMasterId id="2147483667" r:id="rId2"/>
    <p:sldMasterId id="2147483762" r:id="rId3"/>
    <p:sldMasterId id="2147483775" r:id="rId4"/>
    <p:sldMasterId id="2147483787" r:id="rId5"/>
    <p:sldMasterId id="2147483800" r:id="rId6"/>
    <p:sldMasterId id="2147483817" r:id="rId7"/>
  </p:sldMasterIdLst>
  <p:notesMasterIdLst>
    <p:notesMasterId r:id="rId54"/>
  </p:notesMasterIdLst>
  <p:handoutMasterIdLst>
    <p:handoutMasterId r:id="rId55"/>
  </p:handoutMasterIdLst>
  <p:sldIdLst>
    <p:sldId id="366" r:id="rId8"/>
    <p:sldId id="3396" r:id="rId9"/>
    <p:sldId id="592" r:id="rId10"/>
    <p:sldId id="507" r:id="rId11"/>
    <p:sldId id="593" r:id="rId12"/>
    <p:sldId id="595" r:id="rId13"/>
    <p:sldId id="594" r:id="rId14"/>
    <p:sldId id="596" r:id="rId15"/>
    <p:sldId id="3389" r:id="rId16"/>
    <p:sldId id="598" r:id="rId17"/>
    <p:sldId id="599" r:id="rId18"/>
    <p:sldId id="600" r:id="rId19"/>
    <p:sldId id="514" r:id="rId20"/>
    <p:sldId id="601" r:id="rId21"/>
    <p:sldId id="579" r:id="rId22"/>
    <p:sldId id="3390" r:id="rId23"/>
    <p:sldId id="3394" r:id="rId24"/>
    <p:sldId id="587" r:id="rId25"/>
    <p:sldId id="3391" r:id="rId26"/>
    <p:sldId id="4540" r:id="rId27"/>
    <p:sldId id="3393" r:id="rId28"/>
    <p:sldId id="589" r:id="rId29"/>
    <p:sldId id="3395" r:id="rId30"/>
    <p:sldId id="590" r:id="rId31"/>
    <p:sldId id="591" r:id="rId32"/>
    <p:sldId id="584" r:id="rId33"/>
    <p:sldId id="603" r:id="rId34"/>
    <p:sldId id="605" r:id="rId35"/>
    <p:sldId id="585" r:id="rId36"/>
    <p:sldId id="606" r:id="rId37"/>
    <p:sldId id="607" r:id="rId38"/>
    <p:sldId id="609" r:id="rId39"/>
    <p:sldId id="608" r:id="rId40"/>
    <p:sldId id="428" r:id="rId41"/>
    <p:sldId id="610" r:id="rId42"/>
    <p:sldId id="1028" r:id="rId43"/>
    <p:sldId id="1027" r:id="rId44"/>
    <p:sldId id="517" r:id="rId45"/>
    <p:sldId id="4535" r:id="rId46"/>
    <p:sldId id="1032" r:id="rId47"/>
    <p:sldId id="525" r:id="rId48"/>
    <p:sldId id="4538" r:id="rId49"/>
    <p:sldId id="1031" r:id="rId50"/>
    <p:sldId id="4539" r:id="rId51"/>
    <p:sldId id="4536" r:id="rId52"/>
    <p:sldId id="429" r:id="rId53"/>
  </p:sldIdLst>
  <p:sldSz cx="12193588" cy="6858000"/>
  <p:notesSz cx="6858000" cy="1276350"/>
  <p:embeddedFontLst>
    <p:embeddedFont>
      <p:font typeface="Arial Black" panose="020B0A04020102020204" pitchFamily="34" charset="0"/>
      <p:bold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Exo" panose="02000303000000000000" pitchFamily="2" charset="0"/>
      <p:regular r:id="rId63"/>
      <p:bold r:id="rId64"/>
      <p:italic r:id="rId65"/>
      <p:boldItalic r:id="rId66"/>
    </p:embeddedFont>
    <p:embeddedFont>
      <p:font typeface="Exo Light" panose="02000303000000000000" pitchFamily="2" charset="0"/>
      <p:regular r:id="rId67"/>
      <p:italic r:id="rId68"/>
    </p:embeddedFont>
    <p:embeddedFont>
      <p:font typeface="Ink Free" panose="03080402000500000000" pitchFamily="66" charset="0"/>
      <p:regular r:id="rId69"/>
    </p:embeddedFont>
    <p:embeddedFont>
      <p:font typeface="Montserrat" panose="00000500000000000000" pitchFamily="2" charset="0"/>
      <p:regular r:id="rId70"/>
      <p:bold r:id="rId71"/>
      <p:italic r:id="rId72"/>
      <p:boldItalic r:id="rId73"/>
    </p:embeddedFont>
    <p:embeddedFont>
      <p:font typeface="Montserrat SemiBold" panose="00000700000000000000" pitchFamily="2" charset="0"/>
      <p:regular r:id="rId74"/>
      <p:bold r:id="rId75"/>
      <p:italic r:id="rId76"/>
      <p:boldItalic r:id="rId77"/>
    </p:embeddedFont>
    <p:embeddedFont>
      <p:font typeface="Roboto" panose="02000000000000000000" pitchFamily="2" charset="0"/>
      <p:regular r:id="rId78"/>
      <p:bold r:id="rId79"/>
      <p:italic r:id="rId80"/>
      <p:boldItalic r:id="rId81"/>
    </p:embeddedFont>
    <p:embeddedFont>
      <p:font typeface="Roboto Condensed Light" panose="02000000000000000000" pitchFamily="2" charset="0"/>
      <p:regular r:id="rId82"/>
      <p:italic r:id="rId83"/>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740CA92-E581-4F60-8422-D677BAE783F9}">
          <p14:sldIdLst>
            <p14:sldId id="366"/>
            <p14:sldId id="3396"/>
          </p14:sldIdLst>
        </p14:section>
        <p14:section name="Interpreting the Manager Scorecard" id="{7DE7079C-52FE-4567-A797-B71EBA4FC918}">
          <p14:sldIdLst>
            <p14:sldId id="592"/>
            <p14:sldId id="507"/>
            <p14:sldId id="593"/>
            <p14:sldId id="595"/>
            <p14:sldId id="594"/>
            <p14:sldId id="596"/>
            <p14:sldId id="3389"/>
            <p14:sldId id="598"/>
            <p14:sldId id="599"/>
            <p14:sldId id="600"/>
            <p14:sldId id="514"/>
            <p14:sldId id="601"/>
          </p14:sldIdLst>
        </p14:section>
        <p14:section name="Interpreting the Department Scorecard" id="{F6044DF6-A512-4BD9-9C48-B4A5149EA4FB}">
          <p14:sldIdLst>
            <p14:sldId id="579"/>
            <p14:sldId id="3390"/>
            <p14:sldId id="3394"/>
            <p14:sldId id="587"/>
            <p14:sldId id="3391"/>
            <p14:sldId id="4540"/>
            <p14:sldId id="3393"/>
            <p14:sldId id="589"/>
            <p14:sldId id="3395"/>
            <p14:sldId id="590"/>
            <p14:sldId id="591"/>
          </p14:sldIdLst>
        </p14:section>
        <p14:section name="Engagement Results" id="{F55BA76E-27D9-4FD4-9CFC-AA8EFC477663}">
          <p14:sldIdLst>
            <p14:sldId id="584"/>
            <p14:sldId id="603"/>
            <p14:sldId id="605"/>
            <p14:sldId id="585"/>
            <p14:sldId id="606"/>
            <p14:sldId id="607"/>
            <p14:sldId id="609"/>
            <p14:sldId id="608"/>
            <p14:sldId id="428"/>
          </p14:sldIdLst>
        </p14:section>
        <p14:section name="Team Engagement Activities" id="{CDAE2988-937A-4360-A408-E0063617242F}">
          <p14:sldIdLst>
            <p14:sldId id="610"/>
            <p14:sldId id="1028"/>
            <p14:sldId id="1027"/>
            <p14:sldId id="517"/>
            <p14:sldId id="4535"/>
            <p14:sldId id="1032"/>
            <p14:sldId id="525"/>
            <p14:sldId id="4538"/>
            <p14:sldId id="1031"/>
            <p14:sldId id="4539"/>
            <p14:sldId id="4536"/>
            <p14:sldId id="429"/>
          </p14:sldIdLst>
        </p14:section>
      </p14:sectionLst>
    </p:ext>
    <p:ext uri="{EFAFB233-063F-42B5-8137-9DF3F51BA10A}">
      <p15:sldGuideLst xmlns:p15="http://schemas.microsoft.com/office/powerpoint/2012/main">
        <p15:guide id="1" orient="horz" pos="138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Author" initials="A" lastIdx="0"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222C"/>
    <a:srgbClr val="E4A82A"/>
    <a:srgbClr val="72C591"/>
    <a:srgbClr val="5FAF4B"/>
    <a:srgbClr val="414299"/>
    <a:srgbClr val="41439A"/>
    <a:srgbClr val="1F5277"/>
    <a:srgbClr val="8C74AA"/>
    <a:srgbClr val="1C9ED0"/>
    <a:srgbClr val="BCCE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6357" autoAdjust="0"/>
  </p:normalViewPr>
  <p:slideViewPr>
    <p:cSldViewPr snapToGrid="0">
      <p:cViewPr>
        <p:scale>
          <a:sx n="100" d="100"/>
          <a:sy n="100" d="100"/>
        </p:scale>
        <p:origin x="1656" y="312"/>
      </p:cViewPr>
      <p:guideLst>
        <p:guide orient="horz" pos="1389"/>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commentAuthors" Target="commentAuthor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2.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handoutMaster" Target="handoutMasters/handoutMaster1.xml"/><Relationship Id="rId76"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1.fntdata"/><Relationship Id="rId87" Type="http://schemas.openxmlformats.org/officeDocument/2006/relationships/theme" Target="theme/theme1.xml"/><Relationship Id="rId61" Type="http://schemas.openxmlformats.org/officeDocument/2006/relationships/font" Target="fonts/font6.fntdata"/><Relationship Id="rId82" Type="http://schemas.openxmlformats.org/officeDocument/2006/relationships/font" Target="fonts/font2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t>1/12/2022</a:t>
            </a:fld>
            <a:endParaRPr lang="en-US" dirty="0"/>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t>‹#›</a:t>
            </a:fld>
            <a:endParaRPr lang="en-US" dirty="0"/>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1/12/2022</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1148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21</a:t>
            </a:fld>
            <a:endParaRPr lang="en-US" dirty="0"/>
          </a:p>
        </p:txBody>
      </p:sp>
    </p:spTree>
    <p:extLst>
      <p:ext uri="{BB962C8B-B14F-4D97-AF65-F5344CB8AC3E}">
        <p14:creationId xmlns:p14="http://schemas.microsoft.com/office/powerpoint/2010/main" val="528801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357255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735605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a:t>
            </a:r>
            <a:r>
              <a:rPr lang="en-US" b="1" i="1" baseline="0" dirty="0"/>
              <a:t>Notes:</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i="1" dirty="0">
                <a:latin typeface="Arial" panose="020B0604020202020204" pitchFamily="34" charset="0"/>
                <a:cs typeface="Arial" panose="020B0604020202020204" pitchFamily="34" charset="0"/>
              </a:rPr>
              <a:t>This template can be used by a manager to communicate team engagement survey results. There are</a:t>
            </a:r>
            <a:r>
              <a:rPr lang="en-US" sz="1200" i="1" baseline="0" dirty="0">
                <a:latin typeface="Arial" panose="020B0604020202020204" pitchFamily="34" charset="0"/>
                <a:cs typeface="Arial" panose="020B0604020202020204" pitchFamily="34" charset="0"/>
              </a:rPr>
              <a:t> detailed instructions on each slide for customization</a:t>
            </a:r>
            <a:r>
              <a:rPr lang="en-US" sz="1200" baseline="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Delete</a:t>
            </a:r>
            <a:r>
              <a:rPr lang="en-US" sz="1200" i="1" baseline="0" dirty="0">
                <a:latin typeface="Arial" panose="020B0604020202020204" pitchFamily="34" charset="0"/>
                <a:cs typeface="Arial" panose="020B0604020202020204" pitchFamily="34" charset="0"/>
              </a:rPr>
              <a:t> </a:t>
            </a:r>
            <a:r>
              <a:rPr lang="en-CA" sz="1200" i="1" dirty="0">
                <a:latin typeface="Arial" panose="020B0604020202020204" pitchFamily="34" charset="0"/>
                <a:cs typeface="Arial" panose="020B0604020202020204" pitchFamily="34" charset="0"/>
              </a:rPr>
              <a:t>and modify the content to fit your team’s needs</a:t>
            </a:r>
            <a:r>
              <a:rPr lang="en-CA" sz="1200" i="1" baseline="0" dirty="0">
                <a:latin typeface="Arial" panose="020B0604020202020204" pitchFamily="34" charset="0"/>
                <a:cs typeface="Arial" panose="020B0604020202020204" pitchFamily="34" charset="0"/>
              </a:rPr>
              <a:t> where you see the pencil icon.</a:t>
            </a:r>
            <a:endParaRPr lang="en-CA" sz="1200" i="1" dirty="0">
              <a:latin typeface="Arial" panose="020B0604020202020204" pitchFamily="34" charset="0"/>
              <a:cs typeface="Arial" panose="020B0604020202020204" pitchFamily="34" charset="0"/>
            </a:endParaRPr>
          </a:p>
          <a:p>
            <a:pPr>
              <a:spcAft>
                <a:spcPts val="1200"/>
              </a:spcAft>
            </a:pPr>
            <a:endParaRPr lang="en-CA" sz="1200" i="1" dirty="0"/>
          </a:p>
          <a:p>
            <a:pPr>
              <a:spcAft>
                <a:spcPts val="1200"/>
              </a:spcAft>
            </a:pPr>
            <a:r>
              <a:rPr lang="en-US" i="1" baseline="0" dirty="0"/>
              <a:t>Here are some tips to help you get started: </a:t>
            </a:r>
          </a:p>
          <a:p>
            <a:pPr marL="0" marR="0" lvl="0" indent="-205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Roboto Condensed Light" panose="02000000000000000000" pitchFamily="2" charset="0"/>
                <a:ea typeface="+mn-ea"/>
                <a:cs typeface="+mn-cs"/>
              </a:rPr>
              <a:t>Start with a general overview of the results (this includes participation, team engagement levels, EXM, and overall driver results), then dive deeper into the results driver by driver. </a:t>
            </a:r>
          </a:p>
          <a:p>
            <a:pPr marL="0" marR="0" lvl="0" indent="-205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Identify the top three highest-scoring drivers and the three lowest-scoring drivers.</a:t>
            </a:r>
          </a:p>
          <a:p>
            <a:pPr marL="0" marR="0" lvl="0" indent="-205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Include any patterns or trends you’ve noticed during your initial analysis. </a:t>
            </a:r>
          </a:p>
          <a:p>
            <a:pPr marL="0" marR="0" lvl="0" indent="-205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Roboto Condensed Light" panose="02000000000000000000" pitchFamily="2" charset="0"/>
                <a:ea typeface="+mn-ea"/>
                <a:cs typeface="+mn-cs"/>
              </a:rPr>
              <a:t>If possible, include comparisons to previous year’s results.</a:t>
            </a:r>
          </a:p>
          <a:p>
            <a:pPr marL="0" marR="0" lvl="0" indent="-205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baseline="0" dirty="0">
                <a:solidFill>
                  <a:schemeClr val="tx1"/>
                </a:solidFill>
                <a:effectLst/>
                <a:latin typeface="Roboto Condensed Light" panose="02000000000000000000" pitchFamily="2" charset="0"/>
                <a:ea typeface="+mn-ea"/>
                <a:cs typeface="+mn-cs"/>
              </a:rPr>
              <a:t>Compare how your team is performing to the overall organizational average. </a:t>
            </a:r>
          </a:p>
          <a:p>
            <a:pPr marL="0" lvl="0" indent="-205200">
              <a:buFont typeface="Arial" panose="020B0604020202020204" pitchFamily="34" charset="0"/>
              <a:buChar char="•"/>
            </a:pPr>
            <a:r>
              <a:rPr lang="en-US" i="1" baseline="0" dirty="0"/>
              <a:t>Be transparent – share the good and the bad. </a:t>
            </a:r>
          </a:p>
          <a:p>
            <a:pPr marL="0" lvl="0" indent="-205200">
              <a:buFont typeface="Arial" panose="020B0604020202020204" pitchFamily="34" charset="0"/>
              <a:buChar char="•"/>
            </a:pPr>
            <a:r>
              <a:rPr lang="en-CA" i="1" baseline="0" dirty="0"/>
              <a:t>Keep the language neutral – refrain from using overly dramatic adjectives (e.g. “We did abysmally on...”) or attributing the scores to employees (e.g. “You rated us very highly on…”).</a:t>
            </a:r>
          </a:p>
          <a:p>
            <a:pPr marL="0" lvl="0" indent="-205200">
              <a:buFont typeface="Arial" panose="020B0604020202020204" pitchFamily="34" charset="0"/>
              <a:buChar char="•"/>
            </a:pPr>
            <a:r>
              <a:rPr lang="en-CA" i="1" baseline="0" dirty="0"/>
              <a:t>Be positive – acknowledge strengths and present lower-scoring areas as opportunities for improvement.</a:t>
            </a:r>
          </a:p>
          <a:p>
            <a:pPr marL="0" lvl="0" indent="-205200">
              <a:buFont typeface="Arial" panose="020B0604020202020204" pitchFamily="34" charset="0"/>
              <a:buChar char="•"/>
            </a:pPr>
            <a:r>
              <a:rPr lang="en-CA" i="1" baseline="0" dirty="0"/>
              <a:t>Avoid interpreting the results – stick to the scores unless there is additional contextual information that may have impacted the organizational results (e.g. layoffs due to an economic downturn). </a:t>
            </a:r>
          </a:p>
          <a:p>
            <a:pPr marL="0" lvl="0" indent="0">
              <a:buFont typeface="Arial" panose="020B0604020202020204" pitchFamily="34" charset="0"/>
              <a:buNone/>
            </a:pPr>
            <a:endParaRPr lang="en-US" i="1" strike="sngStrike" baseline="0" dirty="0"/>
          </a:p>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19068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051">
              <a:spcBef>
                <a:spcPts val="600"/>
              </a:spcBef>
              <a:defRPr/>
            </a:pPr>
            <a:r>
              <a:rPr lang="en-US" sz="1200" b="1" dirty="0">
                <a:highlight>
                  <a:srgbClr val="FFFF00"/>
                </a:highlight>
                <a:cs typeface="Arial" panose="020B0604020202020204" pitchFamily="34" charset="0"/>
              </a:rPr>
              <a:t>Speaker’s Notes:</a:t>
            </a:r>
          </a:p>
          <a:p>
            <a:pPr marL="0" indent="0" defTabSz="895051">
              <a:spcBef>
                <a:spcPts val="600"/>
              </a:spcBef>
              <a:buFont typeface="Arial" panose="020B0604020202020204" pitchFamily="34" charset="0"/>
              <a:buNone/>
              <a:defRPr/>
            </a:pPr>
            <a:r>
              <a:rPr lang="en-CA" sz="1200" dirty="0">
                <a:highlight>
                  <a:srgbClr val="FFFF00"/>
                </a:highlight>
                <a:cs typeface="Arial" panose="020B0604020202020204" pitchFamily="34" charset="0"/>
              </a:rPr>
              <a:t>Today we review the results of our engagement survey</a:t>
            </a:r>
            <a:r>
              <a:rPr lang="en-CA" sz="1200" baseline="0" dirty="0">
                <a:highlight>
                  <a:srgbClr val="FFFF00"/>
                </a:highlight>
                <a:cs typeface="Arial" panose="020B0604020202020204" pitchFamily="34" charset="0"/>
              </a:rPr>
              <a:t>.</a:t>
            </a:r>
            <a:endParaRPr lang="en-CA" sz="1200" dirty="0">
              <a:highlight>
                <a:srgbClr val="FFFF00"/>
              </a:highlight>
              <a:cs typeface="Arial" panose="020B0604020202020204" pitchFamily="34" charset="0"/>
            </a:endParaRPr>
          </a:p>
          <a:p>
            <a:pPr marL="174660" indent="-174660" defTabSz="895051">
              <a:spcBef>
                <a:spcPts val="600"/>
              </a:spcBef>
              <a:buFont typeface="Arial" panose="020B0604020202020204" pitchFamily="34" charset="0"/>
              <a:buChar char="•"/>
              <a:defRPr/>
            </a:pPr>
            <a:r>
              <a:rPr lang="en-US" sz="1200" dirty="0">
                <a:highlight>
                  <a:srgbClr val="FFFF00"/>
                </a:highlight>
                <a:cs typeface="Arial" panose="020B0604020202020204" pitchFamily="34" charset="0"/>
              </a:rPr>
              <a:t>This is the agenda we will be following for the session.</a:t>
            </a:r>
          </a:p>
          <a:p>
            <a:pPr marL="174660" indent="-174660" defTabSz="895051">
              <a:spcBef>
                <a:spcPts val="600"/>
              </a:spcBef>
              <a:buFont typeface="Arial" panose="020B0604020202020204" pitchFamily="34" charset="0"/>
              <a:buChar char="•"/>
              <a:defRPr/>
            </a:pPr>
            <a:r>
              <a:rPr lang="en-US" sz="1200" dirty="0">
                <a:highlight>
                  <a:srgbClr val="FFFF00"/>
                </a:highlight>
                <a:cs typeface="Arial" panose="020B0604020202020204" pitchFamily="34" charset="0"/>
              </a:rPr>
              <a:t>First, we’ll talk about what we mean by “engagement.” Then, we will review our team’s results in detail. Finally, we will talk about next steps. </a:t>
            </a:r>
          </a:p>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1823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kern="1200" dirty="0">
                <a:solidFill>
                  <a:schemeClr val="tx1"/>
                </a:solidFill>
                <a:latin typeface="Roboto Condensed Light" panose="02000000000000000000" pitchFamily="2" charset="0"/>
                <a:ea typeface="+mn-ea"/>
                <a:cs typeface="+mn-cs"/>
              </a:rPr>
              <a:t>Speaker’s Notes:</a:t>
            </a:r>
            <a:endParaRPr lang="en-CA" sz="1200" b="1" i="1" kern="1200" baseline="0" dirty="0">
              <a:solidFill>
                <a:schemeClr val="tx1"/>
              </a:solidFill>
              <a:latin typeface="Roboto Condensed Ligh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Roboto Condensed Light" panose="02000000000000000000" pitchFamily="2" charset="0"/>
                <a:ea typeface="+mn-ea"/>
                <a:cs typeface="+mn-cs"/>
              </a:rPr>
              <a:t>McLean &amp; Company’s engagement survey includes questions to determine an employee’s </a:t>
            </a:r>
            <a:r>
              <a:rPr lang="en-US" sz="1200" b="1" i="0" kern="1200" dirty="0">
                <a:solidFill>
                  <a:schemeClr val="tx1"/>
                </a:solidFill>
                <a:effectLst/>
                <a:latin typeface="Roboto Condensed Light" panose="02000000000000000000" pitchFamily="2" charset="0"/>
                <a:ea typeface="+mn-ea"/>
                <a:cs typeface="+mn-cs"/>
              </a:rPr>
              <a:t>engagement level</a:t>
            </a:r>
            <a:r>
              <a:rPr lang="en-US" sz="1200" b="0" i="0" kern="1200" dirty="0">
                <a:solidFill>
                  <a:schemeClr val="tx1"/>
                </a:solidFill>
                <a:effectLst/>
                <a:latin typeface="Roboto Condensed Light" panose="02000000000000000000" pitchFamily="2" charset="0"/>
                <a:ea typeface="+mn-ea"/>
                <a:cs typeface="+mn-cs"/>
              </a:rPr>
              <a:t>. </a:t>
            </a:r>
            <a:r>
              <a:rPr kumimoji="0" lang="en-US" sz="12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rPr>
              <a:t>Engaged employees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feel energized, passionate, and dedicated. They are highly involved with their work and the organization. </a:t>
            </a:r>
            <a:endParaRPr kumimoji="0" lang="en-US" sz="12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Roboto Condensed Ligh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Roboto Condensed Light" panose="02000000000000000000" pitchFamily="2" charset="0"/>
                <a:ea typeface="+mn-ea"/>
                <a:cs typeface="+mn-cs"/>
              </a:rPr>
              <a:t>The remaining questions measure an employee’s perception of </a:t>
            </a:r>
            <a:r>
              <a:rPr lang="en-US" sz="1200" b="1" i="0" kern="1200" dirty="0">
                <a:solidFill>
                  <a:schemeClr val="tx1"/>
                </a:solidFill>
                <a:effectLst/>
                <a:latin typeface="Roboto Condensed Light" panose="02000000000000000000" pitchFamily="2" charset="0"/>
                <a:ea typeface="+mn-ea"/>
                <a:cs typeface="+mn-cs"/>
              </a:rPr>
              <a:t>drivers</a:t>
            </a:r>
            <a:r>
              <a:rPr lang="en-US" sz="1200" b="0" i="0" kern="1200" dirty="0">
                <a:solidFill>
                  <a:schemeClr val="tx1"/>
                </a:solidFill>
                <a:effectLst/>
                <a:latin typeface="Roboto Condensed Light" panose="02000000000000000000" pitchFamily="2" charset="0"/>
                <a:ea typeface="+mn-ea"/>
                <a:cs typeface="+mn-cs"/>
              </a:rPr>
              <a:t> of engagement.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rPr>
              <a:t>Organizational engagement drivers </a:t>
            </a:r>
            <a:r>
              <a:rPr kumimoji="0" lang="en-US" sz="1200" b="0" i="0" u="none" strike="noStrike" kern="1200" cap="none" spc="0" normalizeH="0" baseline="0" noProof="0" dirty="0">
                <a:ln>
                  <a:noFill/>
                </a:ln>
                <a:solidFill>
                  <a:srgbClr val="000000"/>
                </a:solidFill>
                <a:effectLst/>
                <a:uLnTx/>
                <a:uFillTx/>
                <a:latin typeface="Roboto Condensed Light"/>
                <a:ea typeface="+mn-ea"/>
                <a:cs typeface="+mn-cs"/>
              </a:rPr>
              <a:t>are areas that influence an employee’s satisfaction and commitment to their organization. </a:t>
            </a:r>
            <a:endParaRPr kumimoji="0" lang="en-US" sz="12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baseline="0" dirty="0">
                <a:solidFill>
                  <a:schemeClr val="tx1"/>
                </a:solidFill>
                <a:latin typeface="Roboto Condensed Light" panose="02000000000000000000" pitchFamily="2" charset="0"/>
                <a:ea typeface="+mn-ea"/>
                <a:cs typeface="+mn-cs"/>
              </a:rPr>
              <a:t>Job engagement drivers </a:t>
            </a:r>
            <a:r>
              <a:rPr lang="en-US" sz="1200" b="0" i="0" kern="1200" baseline="0" dirty="0">
                <a:solidFill>
                  <a:schemeClr val="tx1"/>
                </a:solidFill>
                <a:latin typeface="Roboto Condensed Light" panose="02000000000000000000" pitchFamily="2" charset="0"/>
                <a:ea typeface="+mn-ea"/>
                <a:cs typeface="+mn-cs"/>
              </a:rPr>
              <a:t>are areas that influence an employee’s satisfaction and commitment with their day-to-day role.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kern="1200" baseline="0" dirty="0">
                <a:solidFill>
                  <a:schemeClr val="tx1"/>
                </a:solidFill>
                <a:latin typeface="Roboto Condensed Light" panose="02000000000000000000" pitchFamily="2" charset="0"/>
                <a:ea typeface="+mn-ea"/>
                <a:cs typeface="+mn-cs"/>
              </a:rPr>
              <a:t>Retention drivers </a:t>
            </a:r>
            <a:r>
              <a:rPr lang="en-US" sz="1200" b="0" i="0" kern="1200" baseline="0" dirty="0">
                <a:solidFill>
                  <a:schemeClr val="tx1"/>
                </a:solidFill>
                <a:latin typeface="Roboto Condensed Light" panose="02000000000000000000" pitchFamily="2" charset="0"/>
                <a:ea typeface="+mn-ea"/>
                <a:cs typeface="+mn-cs"/>
              </a:rPr>
              <a:t>are areas that influence an employee’s desire and likelihood to stay at an organization.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CA" sz="1200" b="0" i="0" kern="1200" baseline="0" dirty="0">
              <a:solidFill>
                <a:schemeClr val="tx1"/>
              </a:solidFill>
              <a:latin typeface="Roboto Condensed Light"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72038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latin typeface="Roboto Condensed Light" panose="02000000000000000000" pitchFamily="2" charset="0"/>
                <a:ea typeface="+mn-ea"/>
                <a:cs typeface="+mn-cs"/>
              </a:rPr>
              <a:t>Facilitator</a:t>
            </a:r>
            <a:r>
              <a:rPr lang="en-CA" sz="1200" b="1" i="1" kern="1200" baseline="0" dirty="0">
                <a:solidFill>
                  <a:schemeClr val="tx1"/>
                </a:solidFill>
                <a:latin typeface="Roboto Condensed Light" panose="02000000000000000000" pitchFamily="2" charset="0"/>
                <a:ea typeface="+mn-ea"/>
                <a:cs typeface="+mn-cs"/>
              </a:rPr>
              <a:t> Notes:</a:t>
            </a:r>
          </a:p>
          <a:p>
            <a:pPr>
              <a:spcAft>
                <a:spcPts val="1200"/>
              </a:spcAft>
            </a:pPr>
            <a:r>
              <a:rPr lang="en-CA" sz="1200" i="1" dirty="0"/>
              <a:t>The following three slides are template slides and speaker’s notes that align to the results in the Manager Scorecard. </a:t>
            </a:r>
            <a:r>
              <a:rPr lang="en-US" i="1" baseline="0" dirty="0"/>
              <a:t>Customize the slides based on what you want to share. </a:t>
            </a:r>
            <a:r>
              <a:rPr lang="en-US" b="1" i="1" baseline="0" dirty="0"/>
              <a:t>Some general 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baseline="0" dirty="0"/>
              <a:t>Include any patterns or trends you’ve noticed during your initial analysis.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a:solidFill>
                  <a:schemeClr val="tx1"/>
                </a:solidFill>
                <a:effectLst/>
                <a:latin typeface="Roboto Condensed Light" panose="02000000000000000000" pitchFamily="2" charset="0"/>
                <a:ea typeface="+mn-ea"/>
                <a:cs typeface="+mn-cs"/>
              </a:rPr>
              <a:t>If possible, include comparisons to previous year’s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baseline="0" dirty="0">
                <a:solidFill>
                  <a:schemeClr val="tx1"/>
                </a:solidFill>
                <a:effectLst/>
                <a:latin typeface="Roboto Condensed Light" panose="02000000000000000000" pitchFamily="2" charset="0"/>
                <a:ea typeface="+mn-ea"/>
                <a:cs typeface="+mn-cs"/>
              </a:rPr>
              <a:t>Compare how your team is performing to the overall organizational average. </a:t>
            </a:r>
          </a:p>
          <a:p>
            <a:pPr marL="171450" lvl="0" indent="-171450">
              <a:buFont typeface="Arial" panose="020B0604020202020204" pitchFamily="34" charset="0"/>
              <a:buChar char="•"/>
            </a:pPr>
            <a:r>
              <a:rPr lang="en-US" i="1" baseline="0" dirty="0"/>
              <a:t>Be transparent – share the good and the bad. </a:t>
            </a:r>
          </a:p>
          <a:p>
            <a:pPr marL="171450" lvl="0" indent="-171450">
              <a:buFont typeface="Arial" panose="020B0604020202020204" pitchFamily="34" charset="0"/>
              <a:buChar char="•"/>
            </a:pPr>
            <a:r>
              <a:rPr lang="en-CA" i="1" baseline="0" dirty="0"/>
              <a:t>Keep the language neutral – refrain from using overly dramatic adjectives (e.g. “We did abysmally on...”) or attributing the scores to employees (e.g. “You rated us very highly on…”).</a:t>
            </a:r>
          </a:p>
          <a:p>
            <a:pPr marL="171450" lvl="0" indent="-171450">
              <a:buFont typeface="Arial" panose="020B0604020202020204" pitchFamily="34" charset="0"/>
              <a:buChar char="•"/>
            </a:pPr>
            <a:r>
              <a:rPr lang="en-CA" i="1" baseline="0" dirty="0"/>
              <a:t>Be positive – acknowledge strengths and present lower-scoring areas as opportunities for improvement.</a:t>
            </a:r>
          </a:p>
          <a:p>
            <a:pPr marL="171450" lvl="0" indent="-171450">
              <a:buFont typeface="Arial" panose="020B0604020202020204" pitchFamily="34" charset="0"/>
              <a:buChar char="•"/>
            </a:pPr>
            <a:r>
              <a:rPr lang="en-CA" i="1" baseline="0" dirty="0"/>
              <a:t>Avoid interpreting the results – stick to the scores unless there is additional contextual information that may have impacted the organizational results (e.g. layoffs due to an economic downturn). </a:t>
            </a:r>
          </a:p>
          <a:p>
            <a:pPr>
              <a:spcAft>
                <a:spcPts val="1200"/>
              </a:spcAft>
            </a:pPr>
            <a:endParaRPr lang="en-US" i="1" baseline="0" dirty="0"/>
          </a:p>
          <a:p>
            <a:pPr>
              <a:spcAft>
                <a:spcPts val="1200"/>
              </a:spcAft>
            </a:pPr>
            <a:r>
              <a:rPr lang="en-US" b="1" i="1" baseline="0" dirty="0"/>
              <a:t>For this slide,</a:t>
            </a:r>
            <a:r>
              <a:rPr lang="en-US" i="1" baseline="0" dirty="0"/>
              <a:t> p</a:t>
            </a:r>
            <a:r>
              <a:rPr lang="en-US" sz="1200" b="0" i="1" kern="1200" baseline="0" dirty="0">
                <a:solidFill>
                  <a:schemeClr val="tx1"/>
                </a:solidFill>
                <a:latin typeface="Roboto Condensed Light" panose="02000000000000000000" pitchFamily="2" charset="0"/>
                <a:ea typeface="+mn-ea"/>
                <a:cs typeface="+mn-cs"/>
              </a:rPr>
              <a:t>aste a screen clip from your Manager Scorecard. </a:t>
            </a:r>
            <a:r>
              <a:rPr lang="en-CA" sz="1200" i="1" dirty="0"/>
              <a:t>This slide outlines employee engagement results for your team. Edit the talking</a:t>
            </a:r>
            <a:r>
              <a:rPr lang="en-CA" sz="1200" i="1" baseline="0" dirty="0"/>
              <a:t> </a:t>
            </a:r>
            <a:r>
              <a:rPr lang="en-CA" sz="1200" i="1" dirty="0"/>
              <a:t>points below to reflect the results.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kern="1200" dirty="0">
                <a:solidFill>
                  <a:schemeClr val="tx1"/>
                </a:solidFill>
                <a:latin typeface="Roboto Condensed Light" panose="02000000000000000000" pitchFamily="2" charset="0"/>
                <a:ea typeface="+mn-ea"/>
                <a:cs typeface="+mn-cs"/>
              </a:rPr>
              <a:t>Begin with highlighting the survey participation within your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kern="1200" dirty="0">
                <a:solidFill>
                  <a:schemeClr val="tx1"/>
                </a:solidFill>
                <a:latin typeface="Roboto Condensed Light" panose="02000000000000000000" pitchFamily="2" charset="0"/>
                <a:ea typeface="+mn-ea"/>
                <a:cs typeface="+mn-cs"/>
              </a:rPr>
              <a:t>Review your team’s current engagement results by walking them through each level of engagement. Compare these results with the previous period (if applicable), along with the organizational results.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kern="1200" dirty="0">
                <a:solidFill>
                  <a:schemeClr val="tx1"/>
                </a:solidFill>
                <a:latin typeface="Roboto Condensed Light" panose="02000000000000000000" pitchFamily="2" charset="0"/>
                <a:ea typeface="+mn-ea"/>
                <a:cs typeface="+mn-cs"/>
              </a:rPr>
              <a:t>Review the EXM score for your team. Highlight the current score in comparison to the previous score (if applicable). Make note of any positive improvements or decreases. Indicate the distribution of supporters, passives, and detractors.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kern="1200" dirty="0">
                <a:solidFill>
                  <a:schemeClr val="tx1"/>
                </a:solidFill>
                <a:latin typeface="Roboto Condensed Light" panose="02000000000000000000" pitchFamily="2" charset="0"/>
                <a:ea typeface="+mn-ea"/>
                <a:cs typeface="+mn-cs"/>
              </a:rPr>
              <a:t>Move on to the manager relationship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1" kern="1200" dirty="0">
                <a:solidFill>
                  <a:schemeClr val="tx1"/>
                </a:solidFill>
                <a:latin typeface="Roboto Condensed Light" panose="02000000000000000000" pitchFamily="2" charset="0"/>
                <a:ea typeface="+mn-ea"/>
                <a:cs typeface="+mn-cs"/>
              </a:rPr>
              <a:t>Review the supplementary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1" kern="1200" dirty="0">
              <a:solidFill>
                <a:schemeClr val="tx1"/>
              </a:solidFill>
              <a:latin typeface="Roboto Condensed Ligh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1" kern="1200" dirty="0">
                <a:solidFill>
                  <a:schemeClr val="tx1"/>
                </a:solidFill>
                <a:latin typeface="Roboto Condensed Light" panose="02000000000000000000" pitchFamily="2" charset="0"/>
                <a:ea typeface="+mn-ea"/>
                <a:cs typeface="+mn-cs"/>
              </a:rPr>
              <a:t>Pause between each section for comments and questions. </a:t>
            </a:r>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898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latin typeface="Roboto Condensed Light" panose="02000000000000000000" pitchFamily="2" charset="0"/>
                <a:ea typeface="+mn-ea"/>
                <a:cs typeface="+mn-cs"/>
              </a:rPr>
              <a:t>Facilitator</a:t>
            </a:r>
            <a:r>
              <a:rPr lang="en-CA" sz="1200" b="1" i="1" kern="1200" baseline="0" dirty="0">
                <a:solidFill>
                  <a:schemeClr val="tx1"/>
                </a:solidFill>
                <a:latin typeface="Roboto Condensed Light" panose="02000000000000000000" pitchFamily="2" charset="0"/>
                <a:ea typeface="+mn-ea"/>
                <a:cs typeface="+mn-cs"/>
              </a:rPr>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latin typeface="Roboto Condensed Light" panose="02000000000000000000" pitchFamily="2" charset="0"/>
                <a:ea typeface="+mn-ea"/>
                <a:cs typeface="+mn-cs"/>
              </a:rPr>
              <a:t>Paste a screen clip from your Manager Scorecard that displays your team’s driver results into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baseline="0" dirty="0"/>
              <a:t>Take this opportunity to review the overall driver results, any notable increases or decreases in score, along with the top five and bottom five performing questions. </a:t>
            </a:r>
            <a:endParaRPr lang="en-CA"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i="1"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57769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latin typeface="Roboto Condensed Light" panose="02000000000000000000" pitchFamily="2" charset="0"/>
                <a:ea typeface="+mn-ea"/>
                <a:cs typeface="+mn-cs"/>
              </a:rPr>
              <a:t>Facilitator</a:t>
            </a:r>
            <a:r>
              <a:rPr lang="en-CA" sz="1200" b="1" i="1" kern="1200" baseline="0" dirty="0">
                <a:solidFill>
                  <a:schemeClr val="tx1"/>
                </a:solidFill>
                <a:latin typeface="Roboto Condensed Light" panose="02000000000000000000" pitchFamily="2" charset="0"/>
                <a:ea typeface="+mn-ea"/>
                <a:cs typeface="+mn-cs"/>
              </a:rPr>
              <a:t> 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latin typeface="Roboto Condensed Light" panose="02000000000000000000" pitchFamily="2" charset="0"/>
                <a:ea typeface="+mn-ea"/>
                <a:cs typeface="+mn-cs"/>
              </a:rPr>
              <a:t>Paste a screen clip from your Manager Scorecard that displays your team’s individual question results into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baseline="0" dirty="0">
              <a:solidFill>
                <a:schemeClr val="tx1"/>
              </a:solidFill>
              <a:latin typeface="Roboto Condensed Ligh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latin typeface="Roboto Condensed Light" panose="02000000000000000000" pitchFamily="2" charset="0"/>
                <a:ea typeface="+mn-ea"/>
                <a:cs typeface="+mn-cs"/>
              </a:rPr>
              <a:t>Review the organizational, job, and retention driver questions, highlighting the strong performing areas along with the lower performing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kern="1200" baseline="0" dirty="0">
              <a:solidFill>
                <a:schemeClr val="tx1"/>
              </a:solidFill>
              <a:latin typeface="Roboto Condensed Ligh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baseline="0" dirty="0">
                <a:solidFill>
                  <a:schemeClr val="tx1"/>
                </a:solidFill>
                <a:latin typeface="Roboto Condensed Light" panose="02000000000000000000" pitchFamily="2" charset="0"/>
                <a:ea typeface="+mn-ea"/>
                <a:cs typeface="+mn-cs"/>
              </a:rPr>
              <a:t>Provide an opportunity for the team to look through all the results before moving forward. </a:t>
            </a:r>
            <a:endParaRPr lang="en-CA"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80466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dirty="0"/>
              <a:t>Facilitator Notes</a:t>
            </a:r>
          </a:p>
          <a:p>
            <a:pPr marL="0" indent="0">
              <a:spcAft>
                <a:spcPts val="600"/>
              </a:spcAft>
              <a:buNone/>
            </a:pPr>
            <a:r>
              <a:rPr lang="en-CA" sz="1200" i="1" dirty="0"/>
              <a:t>Provide information and timelines to employees regarding next steps. This can include further brainstorming sessions as a team, follow-up activities, and check-ins. </a:t>
            </a:r>
          </a:p>
          <a:p>
            <a:pPr marL="180000" indent="-180000" fontAlgn="base">
              <a:spcBef>
                <a:spcPts val="600"/>
              </a:spcBef>
              <a:spcAft>
                <a:spcPct val="0"/>
              </a:spcAft>
              <a:buFont typeface="Arial" panose="020B0604020202020204" pitchFamily="34" charset="0"/>
              <a:buChar char="•"/>
            </a:pPr>
            <a:r>
              <a:rPr lang="en-CA" sz="1200" i="1" dirty="0"/>
              <a:t>Use this time to close the meeting.</a:t>
            </a:r>
            <a:r>
              <a:rPr lang="en-CA" sz="1200" i="1" baseline="0" dirty="0"/>
              <a:t> </a:t>
            </a:r>
          </a:p>
          <a:p>
            <a:pPr marL="180000" indent="-180000" fontAlgn="base">
              <a:spcBef>
                <a:spcPts val="600"/>
              </a:spcBef>
              <a:spcAft>
                <a:spcPct val="0"/>
              </a:spcAft>
              <a:buFont typeface="Arial" panose="020B0604020202020204" pitchFamily="34" charset="0"/>
              <a:buChar char="•"/>
            </a:pPr>
            <a:r>
              <a:rPr lang="en-CA" sz="1200" i="1" baseline="0" dirty="0"/>
              <a:t>Thank everyone for their participation. </a:t>
            </a:r>
          </a:p>
          <a:p>
            <a:pPr marL="180000" marR="0" lvl="0" indent="-1800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CA" sz="1200" i="1" baseline="0" dirty="0"/>
              <a:t>Review next steps, action items, responsibilities, timeframes.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Speaker’s</a:t>
            </a:r>
            <a:r>
              <a:rPr lang="en-US" b="1" baseline="0" dirty="0"/>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Thank you everyone for your time today. I just want to recap some of our next steps and action items. </a:t>
            </a:r>
            <a:r>
              <a:rPr lang="en-US" i="1" baseline="0" dirty="0"/>
              <a:t>Insert next steps and action items. </a:t>
            </a:r>
            <a:endParaRPr lang="en-US" i="1" dirty="0"/>
          </a:p>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1526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11484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Speaker’s Notes:</a:t>
            </a:r>
          </a:p>
          <a:p>
            <a:r>
              <a:rPr lang="en-US" dirty="0"/>
              <a:t>Any questions?</a:t>
            </a: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63034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025244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817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013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sz="1200" b="1" i="1" u="none" strike="noStrike" dirty="0">
                <a:solidFill>
                  <a:srgbClr val="000000"/>
                </a:solidFill>
                <a:effectLst/>
                <a:latin typeface="Calibri" panose="020F0502020204030204" pitchFamily="34" charset="0"/>
              </a:rPr>
              <a:t>Facilitator Notes:</a:t>
            </a:r>
            <a:endParaRPr lang="en-US" sz="1200" b="0" i="1" u="none" strike="noStrike" dirty="0">
              <a:solidFill>
                <a:srgbClr val="000000"/>
              </a:solidFill>
              <a:effectLst/>
              <a:latin typeface="Calibri" panose="020F0502020204030204" pitchFamily="34" charset="0"/>
            </a:endParaRPr>
          </a:p>
          <a:p>
            <a:pPr marL="171450" indent="-171450">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Allow ten minutes.</a:t>
            </a:r>
          </a:p>
          <a:p>
            <a:pPr marL="171450" indent="-171450">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The purpose of this activity is to get the team talking about the current state of the team before engagement action planning. </a:t>
            </a:r>
            <a:endParaRPr lang="en-US" sz="1200" b="0" i="1" u="none" strike="noStrike" baseline="0" dirty="0">
              <a:solidFill>
                <a:srgbClr val="000000"/>
              </a:solidFill>
              <a:effectLst/>
              <a:latin typeface="Calibri" panose="020F0502020204030204" pitchFamily="34" charset="0"/>
            </a:endParaRPr>
          </a:p>
          <a:p>
            <a:pPr marL="171450" indent="-171450">
              <a:spcAft>
                <a:spcPts val="0"/>
              </a:spcAft>
              <a:buFont typeface="Arial" panose="020B0604020202020204" pitchFamily="34" charset="0"/>
              <a:buChar char="•"/>
            </a:pPr>
            <a:r>
              <a:rPr lang="en-US" sz="1200" b="0" i="1" u="none" strike="noStrike" baseline="0" dirty="0">
                <a:solidFill>
                  <a:srgbClr val="000000"/>
                </a:solidFill>
                <a:effectLst/>
                <a:latin typeface="Calibri" panose="020F0502020204030204" pitchFamily="34" charset="0"/>
              </a:rPr>
              <a:t>Draw the five continuums on a whiteboard or flip chart. Give each team member five stickies. We have listed elements such as empowerment and communication, but you can change these based on the results of your survey and the priority areas you would like to discuss. </a:t>
            </a:r>
          </a:p>
          <a:p>
            <a:pPr marL="0" indent="0">
              <a:spcAft>
                <a:spcPts val="0"/>
              </a:spcAft>
              <a:buFont typeface="Arial" panose="020B0604020202020204" pitchFamily="34" charset="0"/>
              <a:buNone/>
            </a:pPr>
            <a:endParaRPr lang="en-US" b="0" i="1" dirty="0">
              <a:solidFill>
                <a:srgbClr val="000000"/>
              </a:solidFill>
              <a:latin typeface="Calibri" panose="020F0502020204030204" pitchFamily="34" charset="0"/>
            </a:endParaRPr>
          </a:p>
          <a:p>
            <a:pPr>
              <a:spcAft>
                <a:spcPts val="0"/>
              </a:spcAft>
            </a:pPr>
            <a:r>
              <a:rPr lang="en-US" b="0" i="1" dirty="0">
                <a:solidFill>
                  <a:srgbClr val="000000"/>
                </a:solidFill>
                <a:latin typeface="Calibri" panose="020F0502020204030204" pitchFamily="34" charset="0"/>
              </a:rPr>
              <a:t>Materials</a:t>
            </a:r>
            <a:r>
              <a:rPr lang="en-US" b="0" i="1" baseline="0" dirty="0">
                <a:solidFill>
                  <a:srgbClr val="000000"/>
                </a:solidFill>
                <a:latin typeface="Calibri" panose="020F0502020204030204" pitchFamily="34" charset="0"/>
              </a:rPr>
              <a:t> Required</a:t>
            </a:r>
            <a:r>
              <a:rPr lang="en-US" b="0" i="1" dirty="0">
                <a:solidFill>
                  <a:srgbClr val="000000"/>
                </a:solidFill>
                <a:latin typeface="Calibri" panose="020F0502020204030204" pitchFamily="34" charset="0"/>
              </a:rPr>
              <a:t>:</a:t>
            </a:r>
          </a:p>
          <a:p>
            <a:pPr marL="171450" indent="-171450">
              <a:spcAft>
                <a:spcPts val="0"/>
              </a:spcAft>
              <a:buFont typeface="Arial" panose="020B0604020202020204" pitchFamily="34" charset="0"/>
              <a:buChar char="•"/>
            </a:pPr>
            <a:r>
              <a:rPr lang="en-US" i="1" dirty="0">
                <a:solidFill>
                  <a:srgbClr val="000000"/>
                </a:solidFill>
                <a:latin typeface="Calibri" panose="020F0502020204030204" pitchFamily="34" charset="0"/>
              </a:rPr>
              <a:t>Flip chart or whiteboard with appropriate markers, sticky notes, fine-tip markers</a:t>
            </a:r>
          </a:p>
          <a:p>
            <a:pPr>
              <a:spcAft>
                <a:spcPts val="0"/>
              </a:spcAft>
            </a:pPr>
            <a:endParaRPr lang="en-US" sz="1200" b="1" i="0" u="none" strike="noStrike" dirty="0">
              <a:solidFill>
                <a:srgbClr val="000000"/>
              </a:solidFill>
              <a:effectLst/>
              <a:latin typeface="Calibri" panose="020F0502020204030204" pitchFamily="34" charset="0"/>
            </a:endParaRPr>
          </a:p>
          <a:p>
            <a:pPr>
              <a:spcAft>
                <a:spcPts val="0"/>
              </a:spcAft>
            </a:pPr>
            <a:r>
              <a:rPr lang="en-US" sz="1200" b="1" i="0" u="none" strike="noStrike" dirty="0">
                <a:solidFill>
                  <a:srgbClr val="000000"/>
                </a:solidFill>
                <a:effectLst/>
                <a:latin typeface="Calibri" panose="020F0502020204030204" pitchFamily="34" charset="0"/>
              </a:rPr>
              <a:t>Speaker’s Notes:</a:t>
            </a:r>
          </a:p>
          <a:p>
            <a:pPr marL="171450" indent="-171450">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As a first step, I’d like to </a:t>
            </a:r>
            <a:r>
              <a:rPr lang="en-US" sz="1200" b="0" i="0" u="none" strike="noStrike" baseline="0" dirty="0">
                <a:solidFill>
                  <a:srgbClr val="000000"/>
                </a:solidFill>
                <a:effectLst/>
                <a:latin typeface="Calibri" panose="020F0502020204030204" pitchFamily="34" charset="0"/>
              </a:rPr>
              <a:t>identify how we feel our team is performing in each of these elements. I’d like each of you to place a sticky note on each spectrum in a location that represents your opinion. </a:t>
            </a:r>
            <a:r>
              <a:rPr lang="en-US" sz="1200" b="0" i="1" u="none" strike="noStrike" baseline="0" dirty="0">
                <a:solidFill>
                  <a:srgbClr val="000000"/>
                </a:solidFill>
                <a:effectLst/>
                <a:latin typeface="Calibri" panose="020F0502020204030204" pitchFamily="34" charset="0"/>
              </a:rPr>
              <a:t>Optional: </a:t>
            </a:r>
            <a:r>
              <a:rPr lang="en-US" sz="1200" b="0" i="0" u="none" strike="noStrike" baseline="0" dirty="0">
                <a:solidFill>
                  <a:srgbClr val="000000"/>
                </a:solidFill>
                <a:effectLst/>
                <a:latin typeface="Calibri" panose="020F0502020204030204" pitchFamily="34" charset="0"/>
              </a:rPr>
              <a:t>Remember to put your name on the sticky.</a:t>
            </a:r>
          </a:p>
          <a:p>
            <a:pPr marL="171450" indent="-171450">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After</a:t>
            </a:r>
            <a:r>
              <a:rPr lang="en-US" sz="1200" b="0" i="1" u="none" strike="noStrike" baseline="0" dirty="0">
                <a:solidFill>
                  <a:srgbClr val="000000"/>
                </a:solidFill>
                <a:effectLst/>
                <a:latin typeface="Calibri" panose="020F0502020204030204" pitchFamily="34" charset="0"/>
              </a:rPr>
              <a:t> everyone has an opportunity to place their sticky notes, point out any significant differences in opinion. Encourage the team to share why they have chosen their position. It helps if you share your ideas but take care not to dominate the conversation.</a:t>
            </a:r>
            <a:r>
              <a:rPr lang="en-US" sz="1200" b="0" i="0" u="none" strike="noStrike" baseline="0" dirty="0">
                <a:solidFill>
                  <a:srgbClr val="000000"/>
                </a:solidFill>
                <a:effectLst/>
                <a:latin typeface="Calibri" panose="020F0502020204030204" pitchFamily="34" charset="0"/>
              </a:rPr>
              <a:t> </a:t>
            </a:r>
          </a:p>
          <a:p>
            <a:pPr marL="171450" indent="-171450">
              <a:spcAft>
                <a:spcPts val="0"/>
              </a:spcAft>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What are the areas that have the greatest difference of opinion? Why do you think that is? What</a:t>
            </a:r>
            <a:r>
              <a:rPr lang="en-US" sz="1200" b="0" i="0" u="none" strike="noStrike" dirty="0">
                <a:solidFill>
                  <a:srgbClr val="000000"/>
                </a:solidFill>
                <a:effectLst/>
                <a:latin typeface="Calibri" panose="020F0502020204030204" pitchFamily="34" charset="0"/>
              </a:rPr>
              <a:t> does this element mean to you?</a:t>
            </a:r>
            <a:endParaRPr lang="en-US" sz="1200" b="0" i="0" u="none" strike="noStrike" baseline="0" dirty="0">
              <a:solidFill>
                <a:srgbClr val="000000"/>
              </a:solidFill>
              <a:effectLst/>
              <a:latin typeface="Calibri" panose="020F0502020204030204" pitchFamily="34" charset="0"/>
            </a:endParaRPr>
          </a:p>
          <a:p>
            <a:pPr marL="171450" indent="-171450">
              <a:spcAft>
                <a:spcPts val="0"/>
              </a:spcAft>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Which dimension is seen as the lowest? Highest?</a:t>
            </a:r>
          </a:p>
          <a:p>
            <a:pPr marL="171450" indent="-171450">
              <a:spcAft>
                <a:spcPts val="0"/>
              </a:spcAft>
              <a:buFont typeface="Arial" panose="020B0604020202020204" pitchFamily="34" charset="0"/>
              <a:buChar char="•"/>
            </a:pPr>
            <a:r>
              <a:rPr lang="en-US" sz="1200" b="0" i="1" u="none" strike="noStrike" baseline="0" dirty="0">
                <a:solidFill>
                  <a:srgbClr val="000000"/>
                </a:solidFill>
                <a:effectLst/>
                <a:latin typeface="Calibri" panose="020F0502020204030204" pitchFamily="34" charset="0"/>
              </a:rPr>
              <a:t>Don’t let the conversation get negative. The purpose is to get a current state assessment and start getting ready for action planning, not to dwell on all the things that may be wrong.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7428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b="1" i="1" dirty="0"/>
              <a:t>Facilitator Notes:</a:t>
            </a:r>
          </a:p>
          <a:p>
            <a:pPr marL="171450" indent="-171450">
              <a:spcBef>
                <a:spcPts val="0"/>
              </a:spcBef>
              <a:spcAft>
                <a:spcPts val="0"/>
              </a:spcAft>
              <a:buFont typeface="Arial" panose="020B0604020202020204" pitchFamily="34" charset="0"/>
              <a:buChar char="•"/>
            </a:pPr>
            <a:r>
              <a:rPr lang="en-US" i="1" dirty="0"/>
              <a:t>Allow 20 minutes.</a:t>
            </a:r>
          </a:p>
          <a:p>
            <a:pPr marL="171450" indent="-171450">
              <a:spcBef>
                <a:spcPts val="0"/>
              </a:spcBef>
              <a:spcAft>
                <a:spcPts val="0"/>
              </a:spcAft>
              <a:buFont typeface="Arial" panose="020B0604020202020204" pitchFamily="34" charset="0"/>
              <a:buChar char="•"/>
            </a:pPr>
            <a:r>
              <a:rPr lang="en-US" i="1" dirty="0"/>
              <a:t>This exercise is a creative way to get your team to think about what’s important to them and how they’d like the team to be in the future. Sometimes it helps to get a starting idea on the board. You can ask someone for an idea or contribute your own. Depending on your team, you may want one person to draw while others contribute the ideas, or everyone can draw together.</a:t>
            </a:r>
          </a:p>
          <a:p>
            <a:pPr fontAlgn="base">
              <a:spcBef>
                <a:spcPts val="0"/>
              </a:spcBef>
              <a:spcAft>
                <a:spcPts val="0"/>
              </a:spcAft>
            </a:pPr>
            <a:endParaRPr lang="en-US" b="0" i="1" dirty="0">
              <a:solidFill>
                <a:srgbClr val="333333"/>
              </a:solidFill>
            </a:endParaRPr>
          </a:p>
          <a:p>
            <a:pPr fontAlgn="base">
              <a:spcBef>
                <a:spcPts val="0"/>
              </a:spcBef>
              <a:spcAft>
                <a:spcPts val="0"/>
              </a:spcAft>
            </a:pPr>
            <a:r>
              <a:rPr lang="en-US" b="0" i="1" dirty="0">
                <a:solidFill>
                  <a:srgbClr val="333333"/>
                </a:solidFill>
              </a:rPr>
              <a:t>Materials</a:t>
            </a:r>
            <a:r>
              <a:rPr lang="en-US" b="0" i="1" baseline="0" dirty="0">
                <a:solidFill>
                  <a:srgbClr val="333333"/>
                </a:solidFill>
              </a:rPr>
              <a:t> Required:</a:t>
            </a:r>
            <a:endParaRPr lang="en-US" b="0" i="1" dirty="0">
              <a:solidFill>
                <a:srgbClr val="333333"/>
              </a:solidFill>
            </a:endParaRPr>
          </a:p>
          <a:p>
            <a:pPr marL="171450" indent="-171450" fontAlgn="base">
              <a:spcBef>
                <a:spcPts val="0"/>
              </a:spcBef>
              <a:spcAft>
                <a:spcPts val="0"/>
              </a:spcAft>
              <a:buFont typeface="Arial" panose="020B0604020202020204" pitchFamily="34" charset="0"/>
              <a:buChar char="•"/>
            </a:pPr>
            <a:r>
              <a:rPr lang="en-US" i="1" dirty="0">
                <a:solidFill>
                  <a:srgbClr val="333333"/>
                </a:solidFill>
              </a:rPr>
              <a:t>Flip chart</a:t>
            </a:r>
            <a:r>
              <a:rPr lang="en-US" i="1" baseline="0" dirty="0">
                <a:solidFill>
                  <a:srgbClr val="333333"/>
                </a:solidFill>
              </a:rPr>
              <a:t> or</a:t>
            </a:r>
            <a:r>
              <a:rPr lang="en-US" i="1" dirty="0">
                <a:solidFill>
                  <a:srgbClr val="333333"/>
                </a:solidFill>
              </a:rPr>
              <a:t> whiteboard, markers</a:t>
            </a:r>
          </a:p>
          <a:p>
            <a:pPr marL="0" indent="0" fontAlgn="base">
              <a:spcBef>
                <a:spcPts val="0"/>
              </a:spcBef>
              <a:spcAft>
                <a:spcPts val="0"/>
              </a:spcAft>
              <a:buFont typeface="Arial" panose="020B0604020202020204" pitchFamily="34" charset="0"/>
              <a:buNone/>
            </a:pPr>
            <a:endParaRPr lang="en-US" i="1" dirty="0"/>
          </a:p>
          <a:p>
            <a:pPr>
              <a:spcBef>
                <a:spcPts val="0"/>
              </a:spcBef>
              <a:spcAft>
                <a:spcPts val="0"/>
              </a:spcAft>
            </a:pPr>
            <a:r>
              <a:rPr lang="en-US" b="1" dirty="0"/>
              <a:t>Speaker’s Notes:</a:t>
            </a:r>
          </a:p>
          <a:p>
            <a:pPr marL="171450" indent="-171450">
              <a:spcBef>
                <a:spcPts val="0"/>
              </a:spcBef>
              <a:spcAft>
                <a:spcPts val="0"/>
              </a:spcAft>
              <a:buFont typeface="Arial" panose="020B0604020202020204" pitchFamily="34" charset="0"/>
              <a:buChar char="•"/>
            </a:pPr>
            <a:r>
              <a:rPr lang="en-US" baseline="0" dirty="0"/>
              <a:t>I’d like us to </a:t>
            </a:r>
            <a:r>
              <a:rPr lang="en-US" dirty="0"/>
              <a:t>visualize what our </a:t>
            </a:r>
            <a:r>
              <a:rPr lang="en-US" baseline="0" dirty="0"/>
              <a:t>ideal team would look and feel like. The idea here is to use pictures, but we can use words to provide descriptions. This will give us a great visual to describe the team we’d like to be.</a:t>
            </a:r>
          </a:p>
          <a:p>
            <a:pPr marL="171450" lvl="0" indent="-171450">
              <a:spcBef>
                <a:spcPts val="0"/>
              </a:spcBef>
              <a:spcAft>
                <a:spcPts val="0"/>
              </a:spcAft>
              <a:buFont typeface="Arial" panose="020B0604020202020204" pitchFamily="34" charset="0"/>
              <a:buChar char="•"/>
            </a:pPr>
            <a:r>
              <a:rPr lang="en-US" dirty="0"/>
              <a:t>Consider,</a:t>
            </a:r>
            <a:r>
              <a:rPr lang="en-US" baseline="0" dirty="0"/>
              <a:t> but don’t limit ourselves to:</a:t>
            </a:r>
            <a:endParaRPr lang="en-US" dirty="0"/>
          </a:p>
          <a:p>
            <a:pPr marL="720000" lvl="2" indent="-171450">
              <a:spcBef>
                <a:spcPts val="0"/>
              </a:spcBef>
              <a:spcAft>
                <a:spcPts val="0"/>
              </a:spcAft>
              <a:buFont typeface="Courier New" panose="02070309020205020404" pitchFamily="49" charset="0"/>
              <a:buChar char="o"/>
            </a:pPr>
            <a:r>
              <a:rPr lang="en-US" dirty="0"/>
              <a:t>Communication</a:t>
            </a:r>
          </a:p>
          <a:p>
            <a:pPr marL="720000" lvl="2" indent="-171450">
              <a:spcBef>
                <a:spcPts val="0"/>
              </a:spcBef>
              <a:spcAft>
                <a:spcPts val="0"/>
              </a:spcAft>
              <a:buFont typeface="Courier New" panose="02070309020205020404" pitchFamily="49" charset="0"/>
              <a:buChar char="o"/>
            </a:pPr>
            <a:r>
              <a:rPr lang="en-US" baseline="0" dirty="0"/>
              <a:t>Team’s work environment</a:t>
            </a:r>
          </a:p>
          <a:p>
            <a:pPr marL="720000" lvl="2" indent="-171450">
              <a:spcBef>
                <a:spcPts val="0"/>
              </a:spcBef>
              <a:spcAft>
                <a:spcPts val="0"/>
              </a:spcAft>
              <a:buFont typeface="Courier New" panose="02070309020205020404" pitchFamily="49" charset="0"/>
              <a:buChar char="o"/>
            </a:pPr>
            <a:r>
              <a:rPr lang="en-US" baseline="0" dirty="0"/>
              <a:t>Recognition</a:t>
            </a:r>
          </a:p>
          <a:p>
            <a:pPr marL="720000" lvl="2" indent="-171450">
              <a:spcBef>
                <a:spcPts val="0"/>
              </a:spcBef>
              <a:spcAft>
                <a:spcPts val="0"/>
              </a:spcAft>
              <a:buFont typeface="Courier New" panose="02070309020205020404" pitchFamily="49" charset="0"/>
              <a:buChar char="o"/>
            </a:pPr>
            <a:r>
              <a:rPr lang="en-US" baseline="0" dirty="0"/>
              <a:t>Employee empowerment</a:t>
            </a:r>
          </a:p>
          <a:p>
            <a:pPr marL="720000" lvl="2" indent="-171450">
              <a:spcBef>
                <a:spcPts val="0"/>
              </a:spcBef>
              <a:spcAft>
                <a:spcPts val="0"/>
              </a:spcAft>
              <a:buFont typeface="Courier New" panose="02070309020205020404" pitchFamily="49" charset="0"/>
              <a:buChar char="o"/>
            </a:pPr>
            <a:r>
              <a:rPr lang="en-US" dirty="0"/>
              <a:t>Alignment and support of the business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145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7102" fontAlgn="base">
              <a:spcBef>
                <a:spcPts val="549"/>
              </a:spcBef>
              <a:defRPr/>
            </a:pPr>
            <a:r>
              <a:rPr lang="en-US" sz="1000" b="1" i="1" dirty="0">
                <a:solidFill>
                  <a:srgbClr val="333333"/>
                </a:solidFill>
                <a:latin typeface="Arial" panose="020B0604020202020204" pitchFamily="34" charset="0"/>
                <a:cs typeface="Arial" panose="020B0604020202020204" pitchFamily="34" charset="0"/>
              </a:rPr>
              <a:t>Facilitator Notes: </a:t>
            </a:r>
          </a:p>
          <a:p>
            <a:pPr defTabSz="837102" fontAlgn="base">
              <a:spcBef>
                <a:spcPts val="549"/>
              </a:spcBef>
              <a:defRPr/>
            </a:pPr>
            <a:r>
              <a:rPr lang="en-US" sz="1000" i="1" dirty="0">
                <a:solidFill>
                  <a:srgbClr val="333333"/>
                </a:solidFill>
                <a:latin typeface="Arial" panose="020B0604020202020204" pitchFamily="34" charset="0"/>
                <a:cs typeface="Arial" panose="020B0604020202020204" pitchFamily="34" charset="0"/>
              </a:rPr>
              <a:t>The purpose of this exercise is to review the engagement survey results and analyze them using score and importance to the employees’ engagement; this can be completed at team and department levels depending on the participants. Drivers in the improve quadrant will be the focus of action planning.</a:t>
            </a:r>
          </a:p>
          <a:p>
            <a:endParaRPr lang="en-US" sz="1000" b="1" i="1" dirty="0">
              <a:latin typeface="Arial" panose="020B0604020202020204" pitchFamily="34" charset="0"/>
              <a:cs typeface="Arial" panose="020B0604020202020204" pitchFamily="34" charset="0"/>
            </a:endParaRPr>
          </a:p>
          <a:p>
            <a:r>
              <a:rPr lang="en-US" sz="1000" b="0" i="1" dirty="0">
                <a:latin typeface="Arial" panose="020B0604020202020204" pitchFamily="34" charset="0"/>
                <a:cs typeface="Arial" panose="020B0604020202020204" pitchFamily="34" charset="0"/>
              </a:rPr>
              <a:t>Materials Required:</a:t>
            </a:r>
            <a:endParaRPr lang="en-US" sz="1200" b="0" i="1" baseline="0" dirty="0"/>
          </a:p>
          <a:p>
            <a:pPr marL="171450" indent="-171450" fontAlgn="base">
              <a:buFont typeface="Arial" panose="020B0604020202020204" pitchFamily="34" charset="0"/>
              <a:buChar char="•"/>
            </a:pPr>
            <a:r>
              <a:rPr lang="en-US" sz="1000" i="1" dirty="0">
                <a:solidFill>
                  <a:schemeClr val="tx1"/>
                </a:solidFill>
                <a:latin typeface="Arial" panose="020B0604020202020204" pitchFamily="34" charset="0"/>
                <a:cs typeface="Arial" panose="020B0604020202020204" pitchFamily="34" charset="0"/>
              </a:rPr>
              <a:t>Engagement report </a:t>
            </a:r>
          </a:p>
          <a:p>
            <a:pPr marL="171450" indent="-171450" fontAlgn="base">
              <a:buFont typeface="Arial" panose="020B0604020202020204" pitchFamily="34" charset="0"/>
              <a:buChar char="•"/>
            </a:pPr>
            <a:r>
              <a:rPr lang="en-US" sz="1000" i="1" dirty="0">
                <a:solidFill>
                  <a:schemeClr val="tx1"/>
                </a:solidFill>
                <a:latin typeface="Arial" panose="020B0604020202020204" pitchFamily="34" charset="0"/>
                <a:cs typeface="Arial" panose="020B0604020202020204" pitchFamily="34" charset="0"/>
              </a:rPr>
              <a:t>Markers</a:t>
            </a:r>
          </a:p>
          <a:p>
            <a:pPr marL="171450" indent="-171450" fontAlgn="base">
              <a:buFont typeface="Arial" panose="020B0604020202020204" pitchFamily="34" charset="0"/>
              <a:buChar char="•"/>
            </a:pPr>
            <a:r>
              <a:rPr lang="en-US" sz="1000" i="1" dirty="0">
                <a:solidFill>
                  <a:schemeClr val="tx1"/>
                </a:solidFill>
                <a:latin typeface="Arial" panose="020B0604020202020204" pitchFamily="34" charset="0"/>
                <a:cs typeface="Arial" panose="020B0604020202020204" pitchFamily="34" charset="0"/>
              </a:rPr>
              <a:t>Whiteboard</a:t>
            </a:r>
          </a:p>
          <a:p>
            <a:pPr marL="171450" indent="-171450" fontAlgn="base">
              <a:spcBef>
                <a:spcPts val="600"/>
              </a:spcBef>
              <a:spcAft>
                <a:spcPct val="0"/>
              </a:spcAft>
              <a:buFont typeface="Arial" panose="020B0604020202020204" pitchFamily="34" charset="0"/>
              <a:buChar char="•"/>
            </a:pPr>
            <a:endParaRPr lang="en-US" dirty="0">
              <a:solidFill>
                <a:srgbClr val="333333"/>
              </a:solidFill>
            </a:endParaRPr>
          </a:p>
          <a:p>
            <a:r>
              <a:rPr lang="en-US" sz="1000" b="1" dirty="0">
                <a:latin typeface="Arial" panose="020B0604020202020204" pitchFamily="34" charset="0"/>
                <a:cs typeface="Arial" panose="020B0604020202020204" pitchFamily="34" charset="0"/>
              </a:rPr>
              <a:t>Instructions:</a:t>
            </a:r>
            <a:endParaRPr lang="en-US" sz="1600" b="1" dirty="0"/>
          </a:p>
          <a:p>
            <a:pPr marL="0" indent="0">
              <a:buFont typeface="+mj-lt"/>
              <a:buNone/>
            </a:pPr>
            <a:r>
              <a:rPr lang="en-US" sz="1000" dirty="0">
                <a:solidFill>
                  <a:prstClr val="black"/>
                </a:solidFill>
                <a:latin typeface="Arial" panose="020B0604020202020204" pitchFamily="34" charset="0"/>
                <a:cs typeface="Arial" panose="020B0604020202020204" pitchFamily="34" charset="0"/>
              </a:rPr>
              <a:t>Draw a two-by-two box on the whiteboard, labeling the y-axis as importance and the x-axis as score; continuum along the axis is low to high.</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buFont typeface="+mj-lt"/>
              <a:buNone/>
            </a:pPr>
            <a:r>
              <a:rPr lang="en-US" sz="1000" dirty="0">
                <a:solidFill>
                  <a:prstClr val="black"/>
                </a:solidFill>
                <a:latin typeface="Arial" panose="020B0604020202020204" pitchFamily="34" charset="0"/>
                <a:cs typeface="Arial" panose="020B0604020202020204" pitchFamily="34" charset="0"/>
              </a:rPr>
              <a:t>1. Divide the group into small groups of two or three individuals </a:t>
            </a:r>
            <a:r>
              <a:rPr lang="en-US" sz="1000" i="1" dirty="0">
                <a:solidFill>
                  <a:prstClr val="black"/>
                </a:solidFill>
                <a:latin typeface="Arial" panose="020B0604020202020204" pitchFamily="34" charset="0"/>
                <a:cs typeface="Arial" panose="020B0604020202020204" pitchFamily="34" charset="0"/>
              </a:rPr>
              <a:t>(for large teams only).</a:t>
            </a:r>
            <a:endParaRPr kumimoji="0" lang="en-US" sz="1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buFont typeface="+mj-lt"/>
              <a:buNone/>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a:t>
            </a:r>
            <a:r>
              <a:rPr lang="en-US" sz="1000" i="0" dirty="0">
                <a:solidFill>
                  <a:prstClr val="black"/>
                </a:solidFill>
                <a:latin typeface="Arial" panose="020B0604020202020204" pitchFamily="34" charset="0"/>
                <a:cs typeface="Arial" panose="020B0604020202020204" pitchFamily="34" charset="0"/>
              </a:rPr>
              <a:t>Ask </a:t>
            </a:r>
            <a:r>
              <a:rPr lang="en-US" sz="1000" dirty="0">
                <a:solidFill>
                  <a:prstClr val="black"/>
                </a:solidFill>
                <a:latin typeface="Arial" panose="020B0604020202020204" pitchFamily="34" charset="0"/>
                <a:cs typeface="Arial" panose="020B0604020202020204" pitchFamily="34" charset="0"/>
              </a:rPr>
              <a:t>each group to review the engagement survey report, identifying: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30000" lvl="1" indent="-180000">
              <a:buFont typeface="Arial" panose="020B0604020202020204" pitchFamily="34" charset="0"/>
              <a:buChar char="•"/>
            </a:pPr>
            <a:r>
              <a:rPr lang="en-US" sz="1000" dirty="0">
                <a:solidFill>
                  <a:prstClr val="black"/>
                </a:solidFill>
                <a:latin typeface="Arial" panose="020B0604020202020204" pitchFamily="34" charset="0"/>
                <a:cs typeface="Arial" panose="020B0604020202020204" pitchFamily="34" charset="0"/>
              </a:rPr>
              <a:t>Top five and bottom five drivers by score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30000" lvl="1" indent="-180000">
              <a:buFont typeface="Arial" panose="020B0604020202020204" pitchFamily="34" charset="0"/>
              <a:buChar char="•"/>
            </a:pPr>
            <a:r>
              <a:rPr lang="en-US" sz="1000" dirty="0">
                <a:solidFill>
                  <a:prstClr val="black"/>
                </a:solidFill>
                <a:latin typeface="Arial" panose="020B0604020202020204" pitchFamily="34" charset="0"/>
                <a:cs typeface="Arial" panose="020B0604020202020204" pitchFamily="34" charset="0"/>
              </a:rPr>
              <a:t>Top five and bottom five drivers by importance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lvl="0" indent="-7200">
              <a:buFont typeface="Arial" panose="020B0604020202020204" pitchFamily="34" charset="0"/>
              <a:buNone/>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a:t>
            </a:r>
            <a:r>
              <a:rPr lang="en-US" sz="1000" dirty="0">
                <a:solidFill>
                  <a:prstClr val="black"/>
                </a:solidFill>
                <a:latin typeface="Arial" panose="020B0604020202020204" pitchFamily="34" charset="0"/>
                <a:cs typeface="Arial" panose="020B0604020202020204" pitchFamily="34" charset="0"/>
              </a:rPr>
              <a:t>Next, ask each group to write each of these on a sticky note and place them in the quadrant they feel is most reflective of its importance/score.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indent="0">
              <a:buFont typeface="+mj-lt"/>
              <a:buNone/>
            </a:pPr>
            <a:r>
              <a:rPr lang="en-US" sz="1000" dirty="0">
                <a:solidFill>
                  <a:prstClr val="black"/>
                </a:solidFill>
                <a:latin typeface="Arial" panose="020B0604020202020204" pitchFamily="34" charset="0"/>
                <a:cs typeface="Arial" panose="020B0604020202020204" pitchFamily="34" charset="0"/>
              </a:rPr>
              <a:t>4. Next, discuss placements in each quadrant as a group and select the top three for each of the following categories: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2865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Improve – High importance, Low score</a:t>
            </a:r>
            <a:endParaRPr lang="en-US" sz="1200" dirty="0">
              <a:solidFill>
                <a:schemeClr val="tx1">
                  <a:lumMod val="50000"/>
                </a:schemeClr>
              </a:solidFill>
            </a:endParaRPr>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Evaluate – Low importance, Low score</a:t>
            </a:r>
            <a:endParaRPr lang="en-US" dirty="0"/>
          </a:p>
          <a:p>
            <a:pPr marL="628650" lvl="1" indent="-171450">
              <a:buFont typeface="Arial" panose="020B0604020202020204" pitchFamily="34" charset="0"/>
              <a:buChar char="•"/>
            </a:pPr>
            <a:r>
              <a:rPr lang="en-US" sz="1000" dirty="0">
                <a:latin typeface="Arial" panose="020B0604020202020204" pitchFamily="34" charset="0"/>
                <a:cs typeface="Arial" panose="020B0604020202020204" pitchFamily="34" charset="0"/>
              </a:rPr>
              <a:t>Leverage – High score, High importance</a:t>
            </a: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latin typeface="Arial" panose="020B0604020202020204" pitchFamily="34" charset="0"/>
                <a:cs typeface="Arial" panose="020B0604020202020204" pitchFamily="34" charset="0"/>
              </a:rPr>
              <a:t>Maintain – High score, Low importance </a:t>
            </a:r>
            <a:endParaRPr lang="en-US" sz="120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000" dirty="0">
                <a:latin typeface="Arial" panose="020B0604020202020204" pitchFamily="34" charset="0"/>
                <a:cs typeface="Arial" panose="020B0604020202020204" pitchFamily="34" charset="0"/>
              </a:rPr>
              <a:t>5. Finally, isolate the top three areas to leverage and the top three areas to improve.</a:t>
            </a:r>
            <a:endParaRPr lang="en-US" sz="1200" baseline="0" dirty="0"/>
          </a:p>
          <a:p>
            <a:pPr marL="630000" lvl="1" indent="-180000">
              <a:buFont typeface="Arial" panose="020B0604020202020204" pitchFamily="34" charset="0"/>
              <a:buChar char="•"/>
              <a:defRPr/>
            </a:pPr>
            <a:r>
              <a:rPr lang="en-US" sz="1000" dirty="0">
                <a:latin typeface="Arial" panose="020B0604020202020204" pitchFamily="34" charset="0"/>
                <a:cs typeface="Arial" panose="020B0604020202020204" pitchFamily="34" charset="0"/>
              </a:rPr>
              <a:t>Remind participants that those in the improve quadrant are drivers that will provide the greatest ROI and should be the focus for initiatives to improve engagement.</a:t>
            </a:r>
          </a:p>
          <a:p>
            <a:pPr marL="630000" lvl="1" indent="-180000">
              <a:buFont typeface="Arial" panose="020B0604020202020204" pitchFamily="34" charset="0"/>
              <a:buChar char="•"/>
              <a:defRPr/>
            </a:pPr>
            <a:r>
              <a:rPr lang="en-US" sz="1000" dirty="0">
                <a:latin typeface="Arial" panose="020B0604020202020204" pitchFamily="34" charset="0"/>
                <a:cs typeface="Arial" panose="020B0604020202020204" pitchFamily="34" charset="0"/>
              </a:rPr>
              <a:t>Those in the leverage quadrant are successful drivers and should be kept top of mind in order to continue or build on their achievements.</a:t>
            </a:r>
          </a:p>
        </p:txBody>
      </p:sp>
      <p:sp>
        <p:nvSpPr>
          <p:cNvPr id="4" name="Slide Number Placeholder 3"/>
          <p:cNvSpPr>
            <a:spLocks noGrp="1"/>
          </p:cNvSpPr>
          <p:nvPr>
            <p:ph type="sldNum" sz="quarter" idx="5"/>
          </p:nvPr>
        </p:nvSpPr>
        <p:spPr/>
        <p:txBody>
          <a:bodyPr/>
          <a:lstStyle/>
          <a:p>
            <a:fld id="{06B0FC7D-8687-9A40-9CA8-0B2F00AB98E3}" type="slidenum">
              <a:rPr lang="en-US" smtClean="0"/>
              <a:pPr/>
              <a:t>39</a:t>
            </a:fld>
            <a:endParaRPr lang="en-US" dirty="0"/>
          </a:p>
        </p:txBody>
      </p:sp>
    </p:spTree>
    <p:extLst>
      <p:ext uri="{BB962C8B-B14F-4D97-AF65-F5344CB8AC3E}">
        <p14:creationId xmlns:p14="http://schemas.microsoft.com/office/powerpoint/2010/main" val="1553293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baseline="0" dirty="0"/>
              <a:t>Facilitator Notes:</a:t>
            </a:r>
          </a:p>
          <a:p>
            <a:pPr marL="171450" indent="-171450">
              <a:buFont typeface="Arial" panose="020B0604020202020204" pitchFamily="34" charset="0"/>
              <a:buChar char="•"/>
            </a:pPr>
            <a:r>
              <a:rPr lang="en-CA" i="1" baseline="0" dirty="0"/>
              <a:t>Allow 30 minutes.</a:t>
            </a:r>
          </a:p>
          <a:p>
            <a:pPr marL="171450" indent="-171450">
              <a:buFont typeface="Arial" panose="020B0604020202020204" pitchFamily="34" charset="0"/>
              <a:buChar char="•"/>
            </a:pPr>
            <a:r>
              <a:rPr lang="en-CA" i="1" baseline="0" dirty="0"/>
              <a:t>The purpose of this activity is to select actions the team can take to improve engagement in key engagement driver areas.</a:t>
            </a:r>
          </a:p>
          <a:p>
            <a:pPr marL="171450" indent="-171450">
              <a:buFont typeface="Arial" panose="020B0604020202020204" pitchFamily="34" charset="0"/>
              <a:buChar char="•"/>
            </a:pPr>
            <a:r>
              <a:rPr lang="en-CA" i="1" baseline="0" dirty="0"/>
              <a:t>In preparation, select one to three drivers from the engagement survey as the focus of your team action plan.</a:t>
            </a:r>
          </a:p>
          <a:p>
            <a:endParaRPr lang="en-CA" baseline="0" dirty="0"/>
          </a:p>
          <a:p>
            <a:r>
              <a:rPr lang="en-CA" i="1" baseline="0" dirty="0"/>
              <a:t>Materials Required:</a:t>
            </a:r>
          </a:p>
          <a:p>
            <a:r>
              <a:rPr lang="en-CA" i="1" baseline="0" dirty="0"/>
              <a:t>Flip chart paper and markers</a:t>
            </a:r>
          </a:p>
          <a:p>
            <a:endParaRPr lang="en-CA" baseline="0" dirty="0"/>
          </a:p>
          <a:p>
            <a:r>
              <a:rPr lang="en-CA" b="1" baseline="0" dirty="0"/>
              <a:t>Speaker’s Notes:</a:t>
            </a:r>
          </a:p>
          <a:p>
            <a:pPr marL="171450" indent="-171450">
              <a:buFont typeface="Arial" panose="020B0604020202020204" pitchFamily="34" charset="0"/>
              <a:buChar char="•"/>
            </a:pPr>
            <a:r>
              <a:rPr lang="en-CA" baseline="0" dirty="0"/>
              <a:t>Let’s identify actions we can take as a team to improve engagement. The three drivers we have selected for action planning are: </a:t>
            </a:r>
            <a:r>
              <a:rPr lang="en-CA" i="1" baseline="0" dirty="0"/>
              <a:t>(name drivers).</a:t>
            </a:r>
          </a:p>
          <a:p>
            <a:pPr marL="171450" indent="-171450">
              <a:buFont typeface="Arial" panose="020B0604020202020204" pitchFamily="34" charset="0"/>
              <a:buChar char="•"/>
            </a:pPr>
            <a:r>
              <a:rPr lang="en-CA" i="0" baseline="0" dirty="0"/>
              <a:t>For each of the drivers, what is currently working well and what actions can we take to improve?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697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dirty="0"/>
              <a:t>Facilitator Notes:</a:t>
            </a:r>
          </a:p>
          <a:p>
            <a:pPr marL="180000" indent="-180000" fontAlgn="base">
              <a:spcBef>
                <a:spcPts val="600"/>
              </a:spcBef>
              <a:spcAft>
                <a:spcPct val="0"/>
              </a:spcAft>
              <a:buFont typeface="Arial" panose="020B0604020202020204" pitchFamily="34" charset="0"/>
              <a:buChar char="•"/>
            </a:pPr>
            <a:r>
              <a:rPr lang="en-US" sz="1200" i="1" dirty="0"/>
              <a:t>Allow</a:t>
            </a:r>
            <a:r>
              <a:rPr lang="en-US" sz="1200" i="1" baseline="0" dirty="0"/>
              <a:t> </a:t>
            </a:r>
            <a:r>
              <a:rPr lang="en-US" sz="1200" i="1" dirty="0"/>
              <a:t>30 minutes.</a:t>
            </a:r>
          </a:p>
          <a:p>
            <a:pPr marL="180000" marR="0" lvl="0" indent="-1800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CA" i="1" baseline="0" dirty="0"/>
              <a:t>The purpose of this activity is to select actions the team can take to improve engagement not connected to any specific driver. </a:t>
            </a:r>
          </a:p>
          <a:p>
            <a:pPr marL="180000" indent="-180000" fontAlgn="base">
              <a:spcBef>
                <a:spcPts val="600"/>
              </a:spcBef>
              <a:spcAft>
                <a:spcPct val="0"/>
              </a:spcAft>
              <a:buFont typeface="Arial" panose="020B0604020202020204" pitchFamily="34" charset="0"/>
              <a:buChar char="•"/>
            </a:pPr>
            <a:r>
              <a:rPr lang="en-US" sz="1200" i="1" dirty="0"/>
              <a:t>Have flip chart sheet for each category (Start,</a:t>
            </a:r>
            <a:r>
              <a:rPr lang="en-US" sz="1200" i="1" baseline="0" dirty="0"/>
              <a:t> Stop, and Continue) </a:t>
            </a:r>
            <a:r>
              <a:rPr lang="en-US" sz="1200" i="1" dirty="0"/>
              <a:t>or </a:t>
            </a:r>
            <a:r>
              <a:rPr lang="en-US" sz="1200" i="1" baseline="0" dirty="0"/>
              <a:t>draw three columns on a whiteboard and title them appropriately. </a:t>
            </a:r>
          </a:p>
          <a:p>
            <a:pPr marL="180000" indent="-180000" fontAlgn="base">
              <a:spcBef>
                <a:spcPts val="600"/>
              </a:spcBef>
              <a:spcAft>
                <a:spcPct val="0"/>
              </a:spcAft>
              <a:buFont typeface="Arial" panose="020B0604020202020204" pitchFamily="34" charset="0"/>
              <a:buChar char="•"/>
            </a:pPr>
            <a:r>
              <a:rPr lang="en-US" sz="1200" i="1" baseline="0" dirty="0"/>
              <a:t>Be sure to assign and document accountabilities and timeframes for action items. </a:t>
            </a:r>
          </a:p>
          <a:p>
            <a:pPr marL="285750" indent="-285750" fontAlgn="base">
              <a:spcBef>
                <a:spcPts val="600"/>
              </a:spcBef>
              <a:spcAft>
                <a:spcPct val="0"/>
              </a:spcAft>
              <a:buFont typeface="Arial" panose="020B0604020202020204" pitchFamily="34" charset="0"/>
              <a:buChar char="•"/>
            </a:pPr>
            <a:endParaRPr lang="en-US" sz="1200" i="1" dirty="0"/>
          </a:p>
          <a:p>
            <a:pPr fontAlgn="base">
              <a:spcBef>
                <a:spcPts val="600"/>
              </a:spcBef>
              <a:spcAft>
                <a:spcPct val="0"/>
              </a:spcAft>
            </a:pPr>
            <a:r>
              <a:rPr lang="en-US" sz="1200" b="0" i="1" dirty="0">
                <a:solidFill>
                  <a:srgbClr val="333333"/>
                </a:solidFill>
              </a:rPr>
              <a:t>Materials</a:t>
            </a:r>
            <a:r>
              <a:rPr lang="en-US" sz="1200" b="0" i="1" baseline="0" dirty="0">
                <a:solidFill>
                  <a:srgbClr val="333333"/>
                </a:solidFill>
              </a:rPr>
              <a:t> Required: </a:t>
            </a:r>
            <a:endParaRPr lang="en-US" sz="1200" b="0" i="1" dirty="0">
              <a:solidFill>
                <a:srgbClr val="333333"/>
              </a:solidFill>
            </a:endParaRPr>
          </a:p>
          <a:p>
            <a:pPr marL="285750" indent="-285750" fontAlgn="base">
              <a:spcBef>
                <a:spcPct val="0"/>
              </a:spcBef>
              <a:spcAft>
                <a:spcPct val="0"/>
              </a:spcAft>
              <a:buFont typeface="Arial" panose="020B0604020202020204" pitchFamily="34" charset="0"/>
              <a:buChar char="•"/>
            </a:pPr>
            <a:r>
              <a:rPr lang="en-US" sz="1200" i="1" dirty="0">
                <a:solidFill>
                  <a:srgbClr val="333333"/>
                </a:solidFill>
              </a:rPr>
              <a:t>Flip chart</a:t>
            </a:r>
            <a:r>
              <a:rPr lang="en-US" sz="1200" i="1" baseline="0" dirty="0">
                <a:solidFill>
                  <a:srgbClr val="333333"/>
                </a:solidFill>
              </a:rPr>
              <a:t> or</a:t>
            </a:r>
            <a:r>
              <a:rPr lang="en-US" sz="1200" i="1" dirty="0">
                <a:solidFill>
                  <a:srgbClr val="333333"/>
                </a:solidFill>
              </a:rPr>
              <a:t> whiteboard, markers</a:t>
            </a:r>
          </a:p>
          <a:p>
            <a:pPr marL="0" marR="0" indent="0" algn="l" defTabSz="914400" rtl="0" eaLnBrk="1" fontAlgn="base" latinLnBrk="0" hangingPunct="1">
              <a:lnSpc>
                <a:spcPct val="100000"/>
              </a:lnSpc>
              <a:spcBef>
                <a:spcPct val="0"/>
              </a:spcBef>
              <a:spcAft>
                <a:spcPct val="0"/>
              </a:spcAft>
              <a:buClrTx/>
              <a:buSzTx/>
              <a:buFontTx/>
              <a:buNone/>
              <a:tabLst/>
              <a:defRPr/>
            </a:pPr>
            <a:endParaRPr lang="en-US" b="1" dirty="0"/>
          </a:p>
          <a:p>
            <a:pPr marL="0" marR="0" indent="0" algn="l" defTabSz="914400" rtl="0" eaLnBrk="1" fontAlgn="base" latinLnBrk="0" hangingPunct="1">
              <a:lnSpc>
                <a:spcPct val="100000"/>
              </a:lnSpc>
              <a:spcBef>
                <a:spcPct val="0"/>
              </a:spcBef>
              <a:spcAft>
                <a:spcPct val="0"/>
              </a:spcAft>
              <a:buClrTx/>
              <a:buSzTx/>
              <a:buFontTx/>
              <a:buNone/>
              <a:tabLst/>
              <a:defRPr/>
            </a:pPr>
            <a:r>
              <a:rPr lang="en-US" b="1" dirty="0"/>
              <a:t>Speaker’s</a:t>
            </a:r>
            <a:r>
              <a:rPr lang="en-US" b="1" baseline="0" dirty="0"/>
              <a:t> Notes:</a:t>
            </a:r>
            <a:endParaRPr lang="en-US" b="1" dirty="0"/>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aseline="0" dirty="0"/>
              <a:t>What can we stop, start, or continue doing to help us increase engagement and achieve our ideal team? The key is to identify things that are within our control.</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lang="en-US" baseline="0" dirty="0"/>
              <a:t>We’ll begin with start. </a:t>
            </a:r>
            <a:r>
              <a:rPr lang="en-US" i="1" baseline="0" dirty="0"/>
              <a:t>(Use a flip chart to record the ideas of what the team would like to begin doing.)</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lang="en-US" baseline="0" dirty="0"/>
              <a:t>Next, what would we like to stop doing that will impact the team positively? What is preventing us from achieving that ideal team now?</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defRPr/>
            </a:pPr>
            <a:r>
              <a:rPr lang="en-US" baseline="0" dirty="0"/>
              <a:t>And finally, let’s not forget the things that are currently working well. What should we continue doing?</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aseline="0" dirty="0"/>
              <a:t>Given our list, which items do we want to prioritize </a:t>
            </a:r>
            <a:r>
              <a:rPr lang="en-US" i="1" baseline="0" dirty="0"/>
              <a:t>(from the list of start items, have the team vote to choose priority action items). </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i="0" baseline="0" dirty="0"/>
              <a:t>With our list or prioritized items, let’s set an action plan.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i="1" baseline="0" dirty="0"/>
              <a:t>(Assign and document roles, responsibilities, accountabilities, and timeframes for each item). </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aseline="0" dirty="0"/>
              <a:t>In addition to what’s in the control of our team, is there one action that you’d like to share with senior management? This must be outside of our scope. </a:t>
            </a:r>
          </a:p>
          <a:p>
            <a:pPr marL="171450" marR="0" indent="-17145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lang="en-US" baseline="0" dirty="0"/>
              <a:t>While there’s no guarantee that our idea will be implemented, it will be shared with senior management. Pick the thing that would move the needle or that you think is making a difference now. For example, some folks have found that the opportunity to ask senior leadership questions in the fireside chats has really helped them to understand the rationale behind some decisions. Understanding this context has made them more comfortable with the direction that the business was taking.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1252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Activity adapted from The World Café Community Foundation</a:t>
            </a:r>
          </a:p>
          <a:p>
            <a:endParaRPr lang="en-CA" b="1" i="1" baseline="0" dirty="0"/>
          </a:p>
          <a:p>
            <a:r>
              <a:rPr lang="en-CA" b="1" i="1" baseline="0" dirty="0"/>
              <a:t>Facilitator Notes:</a:t>
            </a:r>
          </a:p>
          <a:p>
            <a:pPr marL="171450" indent="-171450">
              <a:buFont typeface="Arial" panose="020B0604020202020204" pitchFamily="34" charset="0"/>
              <a:buChar char="•"/>
            </a:pPr>
            <a:r>
              <a:rPr lang="en-CA" i="1" baseline="0" dirty="0"/>
              <a:t>This activity is based on the belief that everyone in a group brings wisdom and that the group is wiser together, not as individuals.</a:t>
            </a:r>
          </a:p>
          <a:p>
            <a:pPr marL="171450" indent="-171450">
              <a:buFont typeface="Arial" panose="020B0604020202020204" pitchFamily="34" charset="0"/>
              <a:buChar char="•"/>
            </a:pPr>
            <a:r>
              <a:rPr lang="en-CA" i="1" baseline="0" dirty="0"/>
              <a:t>The goal is to promote collaboration through meaningful discussions about the things that matter to your group. This method allows for team members to share and build upon diverse thoughts and perspectives.</a:t>
            </a:r>
          </a:p>
          <a:p>
            <a:pPr marL="171450" indent="-171450">
              <a:buFont typeface="Arial" panose="020B0604020202020204" pitchFamily="34" charset="0"/>
              <a:buChar char="•"/>
            </a:pPr>
            <a:r>
              <a:rPr lang="en-CA" i="1" baseline="0" dirty="0"/>
              <a:t>This activity is best suited for larger groups (of at least 12) and will require a minimum of one hour to complete.</a:t>
            </a:r>
          </a:p>
          <a:p>
            <a:pPr marL="0" indent="0">
              <a:buFont typeface="Arial" panose="020B0604020202020204" pitchFamily="34" charset="0"/>
              <a:buNone/>
            </a:pPr>
            <a:endParaRPr lang="en-CA" b="0" i="1" baseline="0" dirty="0"/>
          </a:p>
          <a:p>
            <a:r>
              <a:rPr lang="en-CA" b="0" i="1" baseline="0" dirty="0"/>
              <a:t>Materials Required:</a:t>
            </a:r>
          </a:p>
          <a:p>
            <a:pPr marL="0" indent="0">
              <a:buFont typeface="Arial" panose="020B0604020202020204" pitchFamily="34" charset="0"/>
              <a:buNone/>
            </a:pPr>
            <a:r>
              <a:rPr lang="en-CA" b="0" i="1" baseline="0" dirty="0"/>
              <a:t>Tables, chairs, several markers of different colours, flip chart paper or large placemat paper, tape, wall/window space for posting work</a:t>
            </a:r>
          </a:p>
          <a:p>
            <a:pPr marL="0" indent="0">
              <a:buFont typeface="Arial" panose="020B0604020202020204" pitchFamily="34" charset="0"/>
              <a:buNone/>
            </a:pPr>
            <a:endParaRPr lang="en-CA" b="0" baseline="0" dirty="0"/>
          </a:p>
          <a:p>
            <a:pPr marL="0" indent="0">
              <a:buFont typeface="Arial" panose="020B0604020202020204" pitchFamily="34" charset="0"/>
              <a:buNone/>
            </a:pPr>
            <a:r>
              <a:rPr lang="en-CA" b="0" i="1" baseline="0" dirty="0"/>
              <a:t>Setup:</a:t>
            </a:r>
          </a:p>
          <a:p>
            <a:pPr marL="171450" indent="-171450">
              <a:buFont typeface="Arial" panose="020B0604020202020204" pitchFamily="34" charset="0"/>
              <a:buChar char="•"/>
            </a:pPr>
            <a:r>
              <a:rPr lang="en-CA" b="0" i="1" baseline="0" dirty="0"/>
              <a:t>Create an inviting, safe space. Offer coffee or other refreshments; use brightly colored table coverings.</a:t>
            </a:r>
          </a:p>
          <a:p>
            <a:pPr marL="171450" indent="-171450">
              <a:buFont typeface="Arial" panose="020B0604020202020204" pitchFamily="34" charset="0"/>
              <a:buChar char="•"/>
            </a:pPr>
            <a:r>
              <a:rPr lang="en-CA" b="0" i="1" baseline="0" dirty="0"/>
              <a:t>Set up the appropriate number of tables based on four chairs per table.</a:t>
            </a:r>
          </a:p>
          <a:p>
            <a:pPr marL="171450" indent="-171450">
              <a:buFont typeface="Arial" panose="020B0604020202020204" pitchFamily="34" charset="0"/>
              <a:buChar char="•"/>
            </a:pPr>
            <a:r>
              <a:rPr lang="en-CA" b="0" i="1" baseline="0" dirty="0"/>
              <a:t>Place flip chart or other large sheet of paper across each table with several markers of different colors.</a:t>
            </a:r>
          </a:p>
          <a:p>
            <a:endParaRPr lang="en-CA" b="1" baseline="0" dirty="0"/>
          </a:p>
          <a:p>
            <a:r>
              <a:rPr lang="en-CA" b="1" baseline="0" dirty="0"/>
              <a:t>Instructions:</a:t>
            </a:r>
          </a:p>
          <a:p>
            <a:pPr marL="228600" indent="-228600">
              <a:buFont typeface="+mj-lt"/>
              <a:buAutoNum type="arabicPeriod"/>
            </a:pPr>
            <a:r>
              <a:rPr lang="en-CA" b="0" baseline="0" dirty="0"/>
              <a:t>Determine the theme of the conversation. This is activity is flexible – it can be based on a single question or questions that build upon each other as participants move through each table. </a:t>
            </a:r>
          </a:p>
          <a:p>
            <a:pPr marL="628650" lvl="1" indent="-171450">
              <a:buFont typeface="Arial" panose="020B0604020202020204" pitchFamily="34" charset="0"/>
              <a:buChar char="•"/>
            </a:pPr>
            <a:r>
              <a:rPr lang="en-CA" b="0" i="1" baseline="0" dirty="0"/>
              <a:t>Possible questions may be:</a:t>
            </a:r>
          </a:p>
          <a:p>
            <a:pPr marL="1085850" lvl="2" indent="-171450">
              <a:buFont typeface="Courier New" panose="02070309020205020404" pitchFamily="49" charset="0"/>
              <a:buChar char="o"/>
            </a:pPr>
            <a:r>
              <a:rPr lang="en-CA" b="0" i="1" baseline="0" dirty="0"/>
              <a:t>What do we do well with respect to the _______ engagement driver?</a:t>
            </a:r>
          </a:p>
          <a:p>
            <a:pPr marL="1085850" lvl="2" indent="-171450">
              <a:buFont typeface="Courier New" panose="02070309020205020404" pitchFamily="49" charset="0"/>
              <a:buChar char="o"/>
            </a:pPr>
            <a:r>
              <a:rPr lang="en-CA" b="0" i="1" baseline="0" dirty="0"/>
              <a:t>What does the ideal state look like to _________ engagement driver?</a:t>
            </a:r>
          </a:p>
          <a:p>
            <a:pPr marL="1085850" lvl="2" indent="-171450">
              <a:buFont typeface="Courier New" panose="02070309020205020404" pitchFamily="49" charset="0"/>
              <a:buChar char="o"/>
            </a:pPr>
            <a:r>
              <a:rPr lang="en-CA" b="0" i="1" baseline="0" dirty="0"/>
              <a:t>What actions will help improve _________ engagement driver?</a:t>
            </a:r>
          </a:p>
          <a:p>
            <a:pPr marL="1085850" lvl="2" indent="-171450">
              <a:buFont typeface="Courier New" panose="02070309020205020404" pitchFamily="49" charset="0"/>
              <a:buChar char="o"/>
            </a:pPr>
            <a:r>
              <a:rPr lang="en-CA" b="0" i="1" baseline="0" dirty="0"/>
              <a:t>What can I do to improve my own sense of engagement?</a:t>
            </a:r>
          </a:p>
          <a:p>
            <a:pPr marL="1085850" lvl="2" indent="-171450">
              <a:buFont typeface="Courier New" panose="02070309020205020404" pitchFamily="49" charset="0"/>
              <a:buChar char="o"/>
            </a:pPr>
            <a:r>
              <a:rPr lang="en-CA" b="0" i="1" baseline="0" dirty="0"/>
              <a:t>What do I need from my manager/organization to improve my engagement?</a:t>
            </a:r>
          </a:p>
          <a:p>
            <a:pPr marL="1085850" lvl="2" indent="-171450">
              <a:buFont typeface="Courier New" panose="02070309020205020404" pitchFamily="49" charset="0"/>
              <a:buChar char="o"/>
            </a:pPr>
            <a:r>
              <a:rPr lang="en-CA" b="0" i="1" baseline="0" dirty="0"/>
              <a:t>How can I contribute to my team’s engagement?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b="0" baseline="0" dirty="0"/>
              <a:t>Place </a:t>
            </a:r>
            <a:r>
              <a:rPr lang="en-CA" b="1" baseline="0" dirty="0"/>
              <a:t>one</a:t>
            </a:r>
            <a:r>
              <a:rPr lang="en-CA" b="0" baseline="0" dirty="0"/>
              <a:t> question on each table – by writing it on a card or a handout or in large writing on the large paper.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b="0" baseline="0" dirty="0"/>
              <a:t>Split the larger group into groups of four and have each group sit at the tables.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b="0" baseline="0" dirty="0"/>
              <a:t>At each table, participants may write, draw, or note key ideas and discuss with others at the table. Allow 20 minutes.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b="0" baseline="0" dirty="0"/>
              <a:t>After the first round of discussion, have one person at each table stay as they will be the table host for other groups. They will be there to welcome new groups and provide context of previous discussions. The remaining group members will rotate to the next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b="0" baseline="0" dirty="0"/>
              <a:t>Groups continue their discussion at each new table, building upon or adding new ideas from what is already there. They will complete the rotation when they are back at their original table.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1" baseline="0" dirty="0"/>
              <a:t>As groups move through the different tables, themes will start to emerge and link, and each group will have been exposed to insights and ideas from all other groups.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0" kern="1200" baseline="0" dirty="0">
                <a:solidFill>
                  <a:schemeClr val="tx1"/>
                </a:solidFill>
                <a:latin typeface="Roboto Condensed Light" panose="02000000000000000000" pitchFamily="2" charset="0"/>
                <a:ea typeface="+mn-ea"/>
                <a:cs typeface="+mn-cs"/>
              </a:rPr>
              <a:t>Tape all flip charts/placemats on a wall or window.</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200" b="0" i="0" kern="1200" baseline="0" dirty="0">
                <a:solidFill>
                  <a:schemeClr val="tx1"/>
                </a:solidFill>
                <a:latin typeface="Roboto Condensed Light" panose="02000000000000000000" pitchFamily="2" charset="0"/>
                <a:ea typeface="+mn-ea"/>
                <a:cs typeface="+mn-cs"/>
              </a:rPr>
              <a:t>Discuss and share insights and discoveries as a large group. Identify patterns, increase the group’s knowledge, and talk about potential actions that may result from this activity.</a:t>
            </a:r>
            <a:endParaRPr lang="en-CA" b="0" i="1" baseline="0"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baseline="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23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368945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Team Engagement Action Plan: Team Progress</a:t>
            </a:r>
            <a:endParaRPr lang="en-CA" sz="1200" kern="1200" dirty="0">
              <a:solidFill>
                <a:schemeClr val="tx1"/>
              </a:solidFill>
              <a:effectLst/>
              <a:latin typeface="+mn-lt"/>
              <a:ea typeface="+mn-ea"/>
              <a:cs typeface="+mn-cs"/>
            </a:endParaRPr>
          </a:p>
          <a:p>
            <a:pPr>
              <a:spcAft>
                <a:spcPts val="0"/>
              </a:spcAft>
            </a:pPr>
            <a:endParaRPr lang="en-US" sz="1200" b="0" i="1" u="none" strike="noStrike" dirty="0">
              <a:solidFill>
                <a:srgbClr val="000000"/>
              </a:solidFill>
              <a:effectLst/>
              <a:latin typeface="Calibri" panose="020F0502020204030204" pitchFamily="34" charset="0"/>
            </a:endParaRPr>
          </a:p>
          <a:p>
            <a:pPr>
              <a:spcAft>
                <a:spcPts val="0"/>
              </a:spcAft>
            </a:pPr>
            <a:r>
              <a:rPr lang="en-US" sz="1200" b="1" i="1" u="none" strike="noStrike" dirty="0">
                <a:solidFill>
                  <a:srgbClr val="000000"/>
                </a:solidFill>
                <a:effectLst/>
                <a:latin typeface="Calibri" panose="020F0502020204030204" pitchFamily="34" charset="0"/>
              </a:rPr>
              <a:t>Facilitator Notes:</a:t>
            </a:r>
          </a:p>
          <a:p>
            <a:pPr marL="171450" indent="-171450">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This activity is done after the team has agreed on the initiatives they will work on to improve engagement.</a:t>
            </a:r>
          </a:p>
          <a:p>
            <a:pPr marL="171450" indent="-171450">
              <a:spcAft>
                <a:spcPts val="0"/>
              </a:spcAft>
              <a:buFont typeface="Arial" panose="020B0604020202020204" pitchFamily="34" charset="0"/>
              <a:buChar char="•"/>
            </a:pPr>
            <a:r>
              <a:rPr lang="en-US" sz="1200" b="0" i="1" u="none" strike="noStrike" dirty="0">
                <a:solidFill>
                  <a:srgbClr val="000000"/>
                </a:solidFill>
                <a:effectLst/>
                <a:latin typeface="Calibri" panose="020F0502020204030204" pitchFamily="34" charset="0"/>
              </a:rPr>
              <a:t>Allow</a:t>
            </a:r>
            <a:r>
              <a:rPr lang="en-US" sz="1200" b="0" i="1" u="none" strike="noStrike" baseline="0" dirty="0">
                <a:solidFill>
                  <a:srgbClr val="000000"/>
                </a:solidFill>
                <a:effectLst/>
                <a:latin typeface="Calibri" panose="020F0502020204030204" pitchFamily="34" charset="0"/>
              </a:rPr>
              <a:t> 10-20 minutes.</a:t>
            </a:r>
          </a:p>
          <a:p>
            <a:pPr marL="171450" indent="-171450">
              <a:spcAft>
                <a:spcPts val="0"/>
              </a:spcAft>
              <a:buFont typeface="Arial" panose="020B0604020202020204" pitchFamily="34" charset="0"/>
              <a:buChar char="•"/>
            </a:pPr>
            <a:r>
              <a:rPr lang="en-US" sz="1200" b="0" i="1" u="none" strike="noStrike" baseline="0" dirty="0">
                <a:solidFill>
                  <a:srgbClr val="000000"/>
                </a:solidFill>
                <a:effectLst/>
                <a:latin typeface="Calibri" panose="020F0502020204030204" pitchFamily="34" charset="0"/>
              </a:rPr>
              <a:t>Use flip chart to create a table and list the specific initiatives on the left side, followed by “We don’t do this well,” “We sometimes do this well,” and “We often do this well.”</a:t>
            </a:r>
            <a:endParaRPr lang="en-US" b="0" i="1" dirty="0">
              <a:solidFill>
                <a:srgbClr val="000000"/>
              </a:solidFill>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chemeClr val="tx1"/>
                </a:solidFill>
                <a:effectLst/>
                <a:latin typeface="+mn-lt"/>
                <a:ea typeface="+mn-ea"/>
                <a:cs typeface="+mn-cs"/>
              </a:rPr>
              <a:t>Discuss as a group and decide which column each initiative fits in by placing a large sticky note in the appropriate box. For anything identified as “We don’t do this well” or “We sometimes do this well,” discuss why and list any additional actions needed to improve. For anything in “We often do this well,” celebrate successes as a 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i="1" dirty="0">
                <a:effectLst/>
                <a:latin typeface="Calibri" panose="020F0502020204030204" pitchFamily="34" charset="0"/>
                <a:ea typeface="Calibri" panose="020F0502020204030204" pitchFamily="34" charset="0"/>
                <a:cs typeface="Times New Roman" panose="02020603050405020304" pitchFamily="18" charset="0"/>
              </a:rPr>
              <a:t>Revisit this chart on a regular basis as a team (e.g. monthly) and update the chart by moving the sticky notes and adding or crossing off actions within the initiative.</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CA" sz="1200" i="1" kern="1200" dirty="0">
                <a:solidFill>
                  <a:schemeClr val="tx1"/>
                </a:solidFill>
                <a:effectLst/>
                <a:latin typeface="Calibri" panose="020F0502020204030204" pitchFamily="34" charset="0"/>
                <a:ea typeface="+mn-ea"/>
                <a:cs typeface="Times New Roman" panose="02020603050405020304" pitchFamily="18" charset="0"/>
              </a:rPr>
              <a:t>For example, the team may initially determine that software training is currently in “We don’t do this well” and list three programs to be trained on. In the following month, they may move the sticky to “We sometimes do this well” and cross off one of the training programs that was completed, leaving the two outstanding on the list. Later, it may move to “We do this well” when all three training sessions have been completed and there is a schedule set up for future sessions.</a:t>
            </a:r>
            <a:endParaRPr lang="en-CA" sz="1200" i="1" kern="1200" dirty="0">
              <a:solidFill>
                <a:schemeClr val="tx1"/>
              </a:solidFill>
              <a:effectLst/>
              <a:latin typeface="+mn-lt"/>
              <a:ea typeface="+mn-ea"/>
              <a:cs typeface="+mn-cs"/>
            </a:endParaRPr>
          </a:p>
          <a:p>
            <a:pPr>
              <a:spcAft>
                <a:spcPts val="0"/>
              </a:spcAft>
            </a:pPr>
            <a:endParaRPr lang="en-US" b="0" i="1" dirty="0">
              <a:solidFill>
                <a:srgbClr val="000000"/>
              </a:solidFill>
              <a:latin typeface="Calibri" panose="020F0502020204030204" pitchFamily="34" charset="0"/>
            </a:endParaRPr>
          </a:p>
          <a:p>
            <a:pPr>
              <a:spcAft>
                <a:spcPts val="0"/>
              </a:spcAft>
            </a:pPr>
            <a:r>
              <a:rPr lang="en-US" b="0" i="1" dirty="0">
                <a:solidFill>
                  <a:srgbClr val="000000"/>
                </a:solidFill>
                <a:latin typeface="Calibri" panose="020F0502020204030204" pitchFamily="34" charset="0"/>
              </a:rPr>
              <a:t>Materials</a:t>
            </a:r>
            <a:r>
              <a:rPr lang="en-US" b="0" i="1" baseline="0" dirty="0">
                <a:solidFill>
                  <a:srgbClr val="000000"/>
                </a:solidFill>
                <a:latin typeface="Calibri" panose="020F0502020204030204" pitchFamily="34" charset="0"/>
              </a:rPr>
              <a:t> Required</a:t>
            </a:r>
            <a:r>
              <a:rPr lang="en-US" b="0" i="1" dirty="0">
                <a:solidFill>
                  <a:srgbClr val="000000"/>
                </a:solidFill>
                <a:latin typeface="Calibri" panose="020F0502020204030204" pitchFamily="34" charset="0"/>
              </a:rPr>
              <a:t>:</a:t>
            </a:r>
          </a:p>
          <a:p>
            <a:pPr marL="171450" indent="-171450">
              <a:spcAft>
                <a:spcPts val="0"/>
              </a:spcAft>
              <a:buFont typeface="Arial" panose="020B0604020202020204" pitchFamily="34" charset="0"/>
              <a:buChar char="•"/>
            </a:pPr>
            <a:r>
              <a:rPr lang="en-US" b="0" i="1" dirty="0">
                <a:solidFill>
                  <a:srgbClr val="000000"/>
                </a:solidFill>
                <a:latin typeface="Calibri" panose="020F0502020204030204" pitchFamily="34" charset="0"/>
              </a:rPr>
              <a:t>Flip chart, </a:t>
            </a:r>
            <a:r>
              <a:rPr lang="en-US" sz="1200" b="0" i="1" kern="1200" dirty="0">
                <a:solidFill>
                  <a:srgbClr val="000000"/>
                </a:solidFill>
                <a:effectLst/>
                <a:latin typeface="Calibri" panose="020F0502020204030204" pitchFamily="34" charset="0"/>
                <a:ea typeface="+mn-ea"/>
                <a:cs typeface="+mn-cs"/>
              </a:rPr>
              <a:t>markers, large sticky notes</a:t>
            </a:r>
          </a:p>
          <a:p>
            <a:pPr marL="0" indent="0">
              <a:spcAft>
                <a:spcPts val="0"/>
              </a:spcAft>
              <a:buFont typeface="Arial" panose="020B0604020202020204" pitchFamily="34" charset="0"/>
              <a:buNone/>
            </a:pPr>
            <a:endParaRPr lang="en-CA" sz="1200" b="1" kern="1200" dirty="0">
              <a:solidFill>
                <a:schemeClr val="tx1"/>
              </a:solidFill>
              <a:effectLst/>
              <a:latin typeface="+mn-lt"/>
              <a:ea typeface="+mn-ea"/>
              <a:cs typeface="+mn-cs"/>
            </a:endParaRPr>
          </a:p>
          <a:p>
            <a:pPr>
              <a:spcAft>
                <a:spcPts val="0"/>
              </a:spcAft>
            </a:pPr>
            <a:r>
              <a:rPr lang="en-US" sz="1200" b="1" i="0" u="none" strike="noStrike" dirty="0">
                <a:solidFill>
                  <a:srgbClr val="000000"/>
                </a:solidFill>
                <a:effectLst/>
                <a:latin typeface="Calibri" panose="020F0502020204030204" pitchFamily="34" charset="0"/>
              </a:rPr>
              <a:t>Speaker’s Notes:</a:t>
            </a:r>
          </a:p>
          <a:p>
            <a:pPr marL="171450" indent="-171450">
              <a:spcAft>
                <a:spcPts val="0"/>
              </a:spcAft>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Now that we have reviewed our results and determined what goals/actions to focus on for our team, I’d like us to think about how we currently perform for each goal/action.</a:t>
            </a:r>
          </a:p>
          <a:p>
            <a:pPr marL="171450" indent="-171450">
              <a:spcAft>
                <a:spcPts val="0"/>
              </a:spcAft>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As we work through the list, we’ll discuss each item and decide as a group whether we would rate the initiative as something we don’t do well, we sometimes do well, and we often do well.</a:t>
            </a:r>
          </a:p>
          <a:p>
            <a:pPr marL="171450" indent="-171450">
              <a:spcAft>
                <a:spcPts val="0"/>
              </a:spcAft>
              <a:buFont typeface="Arial" panose="020B0604020202020204" pitchFamily="34" charset="0"/>
              <a:buChar char="•"/>
            </a:pPr>
            <a:r>
              <a:rPr lang="en-US" sz="1200" b="0" i="0" u="none" strike="noStrike" baseline="0" dirty="0">
                <a:solidFill>
                  <a:srgbClr val="000000"/>
                </a:solidFill>
                <a:effectLst/>
                <a:latin typeface="Calibri" panose="020F0502020204030204" pitchFamily="34" charset="0"/>
              </a:rPr>
              <a:t>We will also identify any additional actions that need to be taken to make our initiative successful.</a:t>
            </a:r>
          </a:p>
          <a:p>
            <a:pPr marL="0" indent="0">
              <a:spcAft>
                <a:spcPts val="0"/>
              </a:spcAft>
              <a:buFont typeface="Arial" panose="020B0604020202020204" pitchFamily="34" charset="0"/>
              <a:buNone/>
            </a:pPr>
            <a:endParaRPr lang="en-US" sz="1200" b="0" i="0" u="none" strike="noStrike" baseline="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baseline="0" dirty="0">
                <a:solidFill>
                  <a:srgbClr val="000000"/>
                </a:solidFill>
                <a:effectLst/>
                <a:latin typeface="Calibri" panose="020F0502020204030204" pitchFamily="34" charset="0"/>
              </a:rPr>
              <a:t>Discuss any significant differences in opinion. Encourage the team to share why they have chosen their position by asking “Why do you think that is?” List any additional actions or changes to make that initiative successful. Cross off items as they are complete or add as necessary. </a:t>
            </a:r>
            <a:r>
              <a:rPr lang="en-US" sz="1200" b="0" i="0" u="none" strike="noStrike" baseline="0" dirty="0">
                <a:solidFill>
                  <a:srgbClr val="000000"/>
                </a:solidFill>
                <a:effectLst/>
                <a:latin typeface="Calibri" panose="020F0502020204030204" pitchFamily="34" charset="0"/>
              </a:rPr>
              <a:t> </a:t>
            </a:r>
            <a:endParaRPr lang="en-CA" sz="1200" b="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3453B9-E2D7-4753-ABAB-AB33D7DBC1C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130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Ditch a Task – group activity or one-on-one discussion</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b="1" i="1" kern="1200" dirty="0">
                <a:solidFill>
                  <a:schemeClr val="tx1"/>
                </a:solidFill>
                <a:effectLst/>
                <a:latin typeface="+mn-lt"/>
                <a:ea typeface="+mn-ea"/>
                <a:cs typeface="+mn-cs"/>
              </a:rPr>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kern="1200" dirty="0">
                <a:solidFill>
                  <a:schemeClr val="tx1"/>
                </a:solidFill>
                <a:effectLst/>
                <a:latin typeface="+mn-lt"/>
                <a:ea typeface="+mn-ea"/>
                <a:cs typeface="+mn-cs"/>
              </a:rPr>
              <a:t>As a group activity, this is best suited for team that can be open, honest, and candid with each other. This can also be done as a one-on-one activity between manager and team member.</a:t>
            </a:r>
          </a:p>
          <a:p>
            <a:pPr marL="171450" indent="-171450">
              <a:buFont typeface="Arial" panose="020B0604020202020204" pitchFamily="34" charset="0"/>
              <a:buChar char="•"/>
            </a:pPr>
            <a:r>
              <a:rPr lang="en-CA" sz="1200" i="1" kern="1200" dirty="0">
                <a:solidFill>
                  <a:schemeClr val="tx1"/>
                </a:solidFill>
                <a:effectLst/>
                <a:latin typeface="+mn-lt"/>
                <a:ea typeface="+mn-ea"/>
                <a:cs typeface="+mn-cs"/>
              </a:rPr>
              <a:t>Even simple daily tasks can create negative feelings at work. This activity can help identify what some of those pain points may be and determine whether they can be changed, removed, or re-assigned within a team.</a:t>
            </a:r>
          </a:p>
          <a:p>
            <a:pPr marL="171450" indent="-171450">
              <a:buFont typeface="Arial" panose="020B0604020202020204" pitchFamily="34" charset="0"/>
              <a:buChar char="•"/>
            </a:pPr>
            <a:r>
              <a:rPr lang="en-CA" sz="1200" i="1" kern="1200" dirty="0">
                <a:solidFill>
                  <a:schemeClr val="tx1"/>
                </a:solidFill>
                <a:effectLst/>
                <a:latin typeface="+mn-lt"/>
                <a:ea typeface="+mn-ea"/>
                <a:cs typeface="+mn-cs"/>
              </a:rPr>
              <a:t>While this activity may be best suited for small changes, this could also be applied as a formal exercise to determine roles and responsibilities within a team or between teams.</a:t>
            </a:r>
          </a:p>
          <a:p>
            <a:pPr marL="171450" indent="-171450">
              <a:buFont typeface="Arial" panose="020B0604020202020204" pitchFamily="34" charset="0"/>
              <a:buChar char="•"/>
            </a:pPr>
            <a:r>
              <a:rPr lang="en-CA" sz="1200" i="1" kern="1200" dirty="0">
                <a:solidFill>
                  <a:schemeClr val="tx1"/>
                </a:solidFill>
                <a:effectLst/>
                <a:latin typeface="+mn-lt"/>
                <a:ea typeface="+mn-ea"/>
                <a:cs typeface="+mn-cs"/>
              </a:rPr>
              <a:t>This activity is not intended to be a way to just offload responsibilities to other team members. It should encourage discussion about how to improve the task or swap with others, if applicable.</a:t>
            </a:r>
          </a:p>
          <a:p>
            <a:pPr marL="171450" indent="-171450">
              <a:buFont typeface="Arial" panose="020B0604020202020204" pitchFamily="34" charset="0"/>
              <a:buChar char="•"/>
            </a:pPr>
            <a:r>
              <a:rPr lang="en-CA" sz="1200" i="1" kern="1200" dirty="0">
                <a:solidFill>
                  <a:schemeClr val="tx1"/>
                </a:solidFill>
                <a:effectLst/>
                <a:latin typeface="+mn-lt"/>
                <a:ea typeface="+mn-ea"/>
                <a:cs typeface="+mn-cs"/>
              </a:rPr>
              <a:t>Create the four-column chart prior to starting the activity and label each column (must stay with current team member, can be done by another team member, remove completely, recommended changes). Create several rows and add as needed.</a:t>
            </a:r>
          </a:p>
          <a:p>
            <a:pPr marL="0" indent="0">
              <a:buFont typeface="Arial" panose="020B0604020202020204" pitchFamily="34" charset="0"/>
              <a:buNone/>
            </a:pPr>
            <a:r>
              <a:rPr lang="en-CA" sz="1200" kern="1200" dirty="0">
                <a:solidFill>
                  <a:schemeClr val="tx1"/>
                </a:solidFill>
                <a:effectLst/>
                <a:latin typeface="+mn-lt"/>
                <a:ea typeface="+mn-ea"/>
                <a:cs typeface="+mn-cs"/>
              </a:rPr>
              <a:t> </a:t>
            </a:r>
          </a:p>
          <a:p>
            <a:r>
              <a:rPr lang="en-CA" sz="1200" b="0" i="1" kern="1200" dirty="0">
                <a:solidFill>
                  <a:schemeClr val="tx1"/>
                </a:solidFill>
                <a:effectLst/>
                <a:latin typeface="+mn-lt"/>
                <a:ea typeface="+mn-ea"/>
                <a:cs typeface="+mn-cs"/>
              </a:rPr>
              <a:t>Materials Required: </a:t>
            </a:r>
          </a:p>
          <a:p>
            <a:pPr lvl="0"/>
            <a:r>
              <a:rPr lang="en-CA" sz="1200" b="0" i="1" kern="1200" dirty="0">
                <a:solidFill>
                  <a:schemeClr val="tx1"/>
                </a:solidFill>
                <a:effectLst/>
                <a:latin typeface="+mn-lt"/>
                <a:ea typeface="+mn-ea"/>
                <a:cs typeface="+mn-cs"/>
              </a:rPr>
              <a:t>Sticky notes, markers, flip chart paper, tape</a:t>
            </a:r>
          </a:p>
          <a:p>
            <a:pPr lvl="0"/>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Instructions: </a:t>
            </a:r>
          </a:p>
          <a:p>
            <a:pPr marL="228600" indent="-228600">
              <a:buFont typeface="+mj-lt"/>
              <a:buAutoNum type="arabicPeriod"/>
            </a:pPr>
            <a:r>
              <a:rPr lang="en-CA" sz="1200" b="0" kern="1200" dirty="0">
                <a:solidFill>
                  <a:schemeClr val="tx1"/>
                </a:solidFill>
                <a:effectLst/>
                <a:latin typeface="+mn-lt"/>
                <a:ea typeface="+mn-ea"/>
                <a:cs typeface="+mn-cs"/>
              </a:rPr>
              <a:t>Create chart prior to starting the activity.</a:t>
            </a:r>
          </a:p>
          <a:p>
            <a:pPr marL="228600" indent="-228600">
              <a:buFont typeface="+mj-lt"/>
              <a:buAutoNum type="arabicPeriod"/>
            </a:pPr>
            <a:r>
              <a:rPr lang="en-CA" sz="1200" kern="1200" dirty="0">
                <a:solidFill>
                  <a:schemeClr val="tx1"/>
                </a:solidFill>
                <a:effectLst/>
                <a:latin typeface="+mn-lt"/>
                <a:ea typeface="+mn-ea"/>
                <a:cs typeface="+mn-cs"/>
              </a:rPr>
              <a:t>Using one sticky note per task, have individuals brainstorm tasks they would really rather not do. Once completed, everyone posts their sticky notes on a wall, in random order.</a:t>
            </a:r>
            <a:endParaRPr lang="en-CA" sz="1200" b="0" kern="1200" dirty="0">
              <a:solidFill>
                <a:schemeClr val="tx1"/>
              </a:solidFill>
              <a:effectLst/>
              <a:latin typeface="+mn-lt"/>
              <a:ea typeface="+mn-ea"/>
              <a:cs typeface="+mn-cs"/>
            </a:endParaRPr>
          </a:p>
          <a:p>
            <a:pPr marL="228600" indent="-228600">
              <a:buFont typeface="+mj-lt"/>
              <a:buAutoNum type="arabicPeriod"/>
            </a:pPr>
            <a:r>
              <a:rPr lang="en-CA" sz="1200" kern="1200" dirty="0">
                <a:solidFill>
                  <a:schemeClr val="tx1"/>
                </a:solidFill>
                <a:effectLst/>
                <a:latin typeface="+mn-lt"/>
                <a:ea typeface="+mn-ea"/>
                <a:cs typeface="+mn-cs"/>
              </a:rPr>
              <a:t>Have team members place sticky notes one per row, in </a:t>
            </a:r>
            <a:r>
              <a:rPr lang="en-CA" sz="1200" i="1" kern="1200" dirty="0">
                <a:solidFill>
                  <a:schemeClr val="tx1"/>
                </a:solidFill>
                <a:effectLst/>
                <a:latin typeface="+mn-lt"/>
                <a:ea typeface="+mn-ea"/>
                <a:cs typeface="+mn-cs"/>
              </a:rPr>
              <a:t>one of</a:t>
            </a:r>
            <a:r>
              <a:rPr lang="en-CA" sz="1200" kern="1200" dirty="0">
                <a:solidFill>
                  <a:schemeClr val="tx1"/>
                </a:solidFill>
                <a:effectLst/>
                <a:latin typeface="+mn-lt"/>
                <a:ea typeface="+mn-ea"/>
                <a:cs typeface="+mn-cs"/>
              </a:rPr>
              <a:t> the “must stay," "can be done by another team member,” or “remove completely” column. leave “recommendations for improvement” empty at this stage.</a:t>
            </a:r>
          </a:p>
          <a:p>
            <a:pPr marL="228600" indent="-228600">
              <a:buFont typeface="+mj-lt"/>
              <a:buAutoNum type="arabicPeriod"/>
            </a:pPr>
            <a:r>
              <a:rPr lang="en-CA" sz="1200" b="0" kern="1200" dirty="0">
                <a:solidFill>
                  <a:schemeClr val="tx1"/>
                </a:solidFill>
                <a:effectLst/>
                <a:latin typeface="+mn-lt"/>
                <a:ea typeface="+mn-ea"/>
                <a:cs typeface="+mn-cs"/>
              </a:rPr>
              <a:t>R</a:t>
            </a:r>
            <a:r>
              <a:rPr lang="en-CA" sz="1200" kern="1200" dirty="0">
                <a:solidFill>
                  <a:schemeClr val="tx1"/>
                </a:solidFill>
                <a:effectLst/>
                <a:latin typeface="+mn-lt"/>
                <a:ea typeface="+mn-ea"/>
                <a:cs typeface="+mn-cs"/>
              </a:rPr>
              <a:t>eview as a group. </a:t>
            </a:r>
          </a:p>
          <a:p>
            <a:pPr marL="628650" lvl="1" indent="-171450">
              <a:buFont typeface="Arial" panose="020B0604020202020204" pitchFamily="34" charset="0"/>
              <a:buChar char="•"/>
            </a:pPr>
            <a:r>
              <a:rPr lang="en-CA" sz="1200" i="0" kern="1200" dirty="0">
                <a:solidFill>
                  <a:schemeClr val="tx1"/>
                </a:solidFill>
                <a:effectLst/>
                <a:latin typeface="+mn-lt"/>
                <a:ea typeface="+mn-ea"/>
                <a:cs typeface="+mn-cs"/>
              </a:rPr>
              <a:t>For all tasks under “must stay with me,” think about any recommended changes that can be made to improve the process and list under the “recommended for improvement” column. </a:t>
            </a:r>
          </a:p>
          <a:p>
            <a:pPr marL="628650" lvl="1" indent="-171450">
              <a:buFont typeface="Arial" panose="020B0604020202020204" pitchFamily="34" charset="0"/>
              <a:buChar char="•"/>
            </a:pPr>
            <a:r>
              <a:rPr lang="en-CA" sz="1200" i="0" kern="1200" dirty="0">
                <a:solidFill>
                  <a:schemeClr val="tx1"/>
                </a:solidFill>
                <a:effectLst/>
                <a:latin typeface="+mn-lt"/>
                <a:ea typeface="+mn-ea"/>
                <a:cs typeface="+mn-cs"/>
              </a:rPr>
              <a:t>For tasks under “can be done by another team member,” discuss the impact of making the change. See if there are tasks that other team members are willing to take on. Employees may decide to trade with another team member.</a:t>
            </a:r>
          </a:p>
          <a:p>
            <a:pPr marL="628650" lvl="1" indent="-171450">
              <a:buFont typeface="Arial" panose="020B0604020202020204" pitchFamily="34" charset="0"/>
              <a:buChar char="•"/>
            </a:pPr>
            <a:r>
              <a:rPr lang="en-CA" sz="1200" i="0" kern="1200" dirty="0">
                <a:solidFill>
                  <a:schemeClr val="tx1"/>
                </a:solidFill>
                <a:effectLst/>
                <a:latin typeface="+mn-lt"/>
                <a:ea typeface="+mn-ea"/>
                <a:cs typeface="+mn-cs"/>
              </a:rPr>
              <a:t>For tasks listed under “remove completely,” discuss the impact of removing the task and if it’s feasible to do so. If It can’t be removed, then discuss changes that might make the task a little easier.</a:t>
            </a:r>
          </a:p>
          <a:p>
            <a:pPr marL="228600" lvl="0" indent="-228600">
              <a:buFont typeface="+mj-lt"/>
              <a:buAutoNum type="arabicPeriod" startAt="5"/>
            </a:pPr>
            <a:r>
              <a:rPr lang="en-CA" sz="1200" b="0" kern="1200" dirty="0">
                <a:solidFill>
                  <a:schemeClr val="tx1"/>
                </a:solidFill>
                <a:effectLst/>
                <a:latin typeface="+mn-lt"/>
                <a:ea typeface="+mn-ea"/>
                <a:cs typeface="+mn-cs"/>
              </a:rPr>
              <a:t>Decide when and how any changes will be applied. </a:t>
            </a:r>
            <a:endParaRPr lang="en-CA" sz="1200" i="1" kern="1200" dirty="0">
              <a:solidFill>
                <a:schemeClr val="tx1"/>
              </a:solidFill>
              <a:effectLst/>
              <a:latin typeface="+mn-lt"/>
              <a:ea typeface="+mn-ea"/>
              <a:cs typeface="+mn-cs"/>
            </a:endParaRPr>
          </a:p>
          <a:p>
            <a:endParaRPr lang="en-CA" baseline="0" dirty="0"/>
          </a:p>
          <a:p>
            <a:r>
              <a:rPr lang="en-CA" b="1" baseline="0" dirty="0"/>
              <a:t>As a one-on-one discussion, discuss:</a:t>
            </a:r>
          </a:p>
          <a:p>
            <a:pPr marL="171450" indent="-171450">
              <a:buFont typeface="Arial" panose="020B0604020202020204" pitchFamily="34" charset="0"/>
              <a:buChar char="•"/>
            </a:pPr>
            <a:r>
              <a:rPr lang="en-CA" baseline="0" dirty="0"/>
              <a:t>What specifically the team members do not like about the task.</a:t>
            </a:r>
          </a:p>
          <a:p>
            <a:pPr marL="171450" indent="-171450">
              <a:buFont typeface="Arial" panose="020B0604020202020204" pitchFamily="34" charset="0"/>
              <a:buChar char="•"/>
            </a:pPr>
            <a:r>
              <a:rPr lang="en-CA" baseline="0" dirty="0"/>
              <a:t>What suggestions the team members have to change or improve the task.</a:t>
            </a:r>
          </a:p>
          <a:p>
            <a:pPr marL="171450" indent="-171450">
              <a:buFont typeface="Arial" panose="020B0604020202020204" pitchFamily="34" charset="0"/>
              <a:buChar char="•"/>
            </a:pPr>
            <a:r>
              <a:rPr lang="en-CA" baseline="0" dirty="0"/>
              <a:t>What is the willingness of the team members to trade or take on new tasks.</a:t>
            </a:r>
          </a:p>
          <a:p>
            <a:pPr marL="171450" indent="-171450">
              <a:buFont typeface="Arial" panose="020B0604020202020204" pitchFamily="34" charset="0"/>
              <a:buChar char="•"/>
            </a:pPr>
            <a:r>
              <a:rPr lang="en-CA" i="1" baseline="0" dirty="0"/>
              <a:t>If the task will be reassigned to someone else, ensure you have a conversation with the other team member.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861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1" i="1" dirty="0"/>
              <a:t>Facilitator Notes:</a:t>
            </a:r>
          </a:p>
          <a:p>
            <a:pPr marL="180000" indent="-180000" fontAlgn="base">
              <a:spcBef>
                <a:spcPts val="600"/>
              </a:spcBef>
              <a:spcAft>
                <a:spcPct val="0"/>
              </a:spcAft>
              <a:buFont typeface="Arial" panose="020B0604020202020204" pitchFamily="34" charset="0"/>
              <a:buChar char="•"/>
            </a:pPr>
            <a:r>
              <a:rPr lang="en-CA" sz="1200" i="1" dirty="0"/>
              <a:t>The goal of this portion of the meeting is to understand and</a:t>
            </a:r>
            <a:r>
              <a:rPr lang="en-CA" sz="1200" i="1" baseline="0" dirty="0"/>
              <a:t> identify the activities you can do as a manager to improve your team’s engagement. </a:t>
            </a:r>
          </a:p>
          <a:p>
            <a:pPr marL="180000" indent="-180000" fontAlgn="base">
              <a:spcBef>
                <a:spcPts val="600"/>
              </a:spcBef>
              <a:spcAft>
                <a:spcPct val="0"/>
              </a:spcAft>
              <a:buFont typeface="Arial" panose="020B0604020202020204" pitchFamily="34" charset="0"/>
              <a:buChar char="•"/>
            </a:pPr>
            <a:r>
              <a:rPr lang="en-CA" sz="1200" i="1" dirty="0"/>
              <a:t>Be open to all feedback. </a:t>
            </a:r>
          </a:p>
          <a:p>
            <a:pPr marL="180000" indent="-180000" fontAlgn="base">
              <a:spcBef>
                <a:spcPts val="600"/>
              </a:spcBef>
              <a:spcAft>
                <a:spcPct val="0"/>
              </a:spcAft>
              <a:buFont typeface="Arial" panose="020B0604020202020204" pitchFamily="34" charset="0"/>
              <a:buChar char="•"/>
            </a:pPr>
            <a:r>
              <a:rPr lang="en-CA" sz="1200" i="1" dirty="0"/>
              <a:t>If you’re unclear on something, ask for clarification, an example, or more information. </a:t>
            </a:r>
          </a:p>
          <a:p>
            <a:pPr marL="180000" indent="-180000" fontAlgn="base">
              <a:spcBef>
                <a:spcPts val="600"/>
              </a:spcBef>
              <a:spcAft>
                <a:spcPct val="0"/>
              </a:spcAft>
              <a:buFont typeface="Arial" panose="020B0604020202020204" pitchFamily="34" charset="0"/>
              <a:buChar char="•"/>
            </a:pPr>
            <a:r>
              <a:rPr lang="en-CA" sz="1200" i="1" dirty="0"/>
              <a:t>Take notes or ask an employee to take notes to be shared with the team if needed. </a:t>
            </a:r>
          </a:p>
          <a:p>
            <a:pPr fontAlgn="base">
              <a:spcBef>
                <a:spcPts val="600"/>
              </a:spcBef>
              <a:spcAft>
                <a:spcPct val="0"/>
              </a:spcAft>
            </a:pPr>
            <a:endParaRPr lang="en-US" sz="1200" b="0" i="1" dirty="0">
              <a:solidFill>
                <a:srgbClr val="333333"/>
              </a:solidFill>
            </a:endParaRPr>
          </a:p>
          <a:p>
            <a:pPr fontAlgn="base">
              <a:spcBef>
                <a:spcPts val="600"/>
              </a:spcBef>
              <a:spcAft>
                <a:spcPct val="0"/>
              </a:spcAft>
            </a:pPr>
            <a:r>
              <a:rPr lang="en-US" sz="1200" b="0" i="1" dirty="0">
                <a:solidFill>
                  <a:srgbClr val="333333"/>
                </a:solidFill>
              </a:rPr>
              <a:t>Materials</a:t>
            </a:r>
            <a:r>
              <a:rPr lang="en-US" sz="1200" b="0" i="1" baseline="0" dirty="0">
                <a:solidFill>
                  <a:srgbClr val="333333"/>
                </a:solidFill>
              </a:rPr>
              <a:t> Required: </a:t>
            </a:r>
            <a:endParaRPr lang="en-US" sz="1200" b="0" i="1" dirty="0">
              <a:solidFill>
                <a:srgbClr val="333333"/>
              </a:solidFill>
            </a:endParaRPr>
          </a:p>
          <a:p>
            <a:pPr marL="180000" indent="-180000" fontAlgn="base">
              <a:spcBef>
                <a:spcPct val="0"/>
              </a:spcBef>
              <a:spcAft>
                <a:spcPct val="0"/>
              </a:spcAft>
              <a:buFont typeface="Arial" panose="020B0604020202020204" pitchFamily="34" charset="0"/>
              <a:buChar char="•"/>
            </a:pPr>
            <a:r>
              <a:rPr lang="en-US" sz="1200" i="1" dirty="0">
                <a:solidFill>
                  <a:srgbClr val="333333"/>
                </a:solidFill>
              </a:rPr>
              <a:t>Whiteboard,</a:t>
            </a:r>
            <a:r>
              <a:rPr lang="en-US" sz="1200" i="1" baseline="0" dirty="0">
                <a:solidFill>
                  <a:srgbClr val="333333"/>
                </a:solidFill>
              </a:rPr>
              <a:t> flip chart or paper, pen and markers for note taking </a:t>
            </a:r>
            <a:endParaRPr lang="en-US" sz="1200" i="1" dirty="0">
              <a:solidFill>
                <a:srgbClr val="333333"/>
              </a:solidFill>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Speaker’s</a:t>
            </a:r>
            <a:r>
              <a:rPr lang="en-US" b="1" baseline="0" dirty="0"/>
              <a:t> Notes: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I’d like to focus on what I personally can do to improve the team and move us closer to our ideal. Specifically, I’d like focus on what you’d like to be informed about, how we can improve our interaction or how I can get to know you better, and finally, what sorts of things you want to be involved in.</a:t>
            </a:r>
            <a:endParaRPr lang="en-US" dirty="0"/>
          </a:p>
          <a:p>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1ACBD-245E-4A24-AC78-063168A886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9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46</a:t>
            </a:fld>
            <a:endParaRPr lang="en-US" dirty="0"/>
          </a:p>
        </p:txBody>
      </p:sp>
    </p:spTree>
    <p:extLst>
      <p:ext uri="{BB962C8B-B14F-4D97-AF65-F5344CB8AC3E}">
        <p14:creationId xmlns:p14="http://schemas.microsoft.com/office/powerpoint/2010/main" val="173391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77513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a:t>
            </a:fld>
            <a:endParaRPr lang="en-US" dirty="0"/>
          </a:p>
        </p:txBody>
      </p:sp>
    </p:spTree>
    <p:extLst>
      <p:ext uri="{BB962C8B-B14F-4D97-AF65-F5344CB8AC3E}">
        <p14:creationId xmlns:p14="http://schemas.microsoft.com/office/powerpoint/2010/main" val="3482339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306226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11484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86108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18</a:t>
            </a:fld>
            <a:endParaRPr lang="en-US" dirty="0"/>
          </a:p>
        </p:txBody>
      </p:sp>
    </p:spTree>
    <p:extLst>
      <p:ext uri="{BB962C8B-B14F-4D97-AF65-F5344CB8AC3E}">
        <p14:creationId xmlns:p14="http://schemas.microsoft.com/office/powerpoint/2010/main" val="25465593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10000"/>
              </a:lnSpc>
              <a:defRPr lang="en-US" sz="2800" b="0" i="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Sidebar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5874" y="0"/>
            <a:ext cx="4116387" cy="6858000"/>
          </a:xfrm>
          <a:prstGeom prst="rect">
            <a:avLst/>
          </a:prstGeom>
          <a:gradFill>
            <a:gsLst>
              <a:gs pos="19000">
                <a:srgbClr val="41439A">
                  <a:alpha val="54000"/>
                </a:srgbClr>
              </a:gs>
              <a:gs pos="99000">
                <a:srgbClr val="4B4FA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endParaRPr lang="en-US" sz="4000" b="1" i="0" spc="-30" dirty="0">
              <a:solidFill>
                <a:schemeClr val="bg1"/>
              </a:solidFill>
              <a:latin typeface="Montserrat SemiBold" pitchFamily="2" charset="77"/>
              <a:cs typeface="Arial Narrow"/>
            </a:endParaRPr>
          </a:p>
        </p:txBody>
      </p:sp>
      <p:sp>
        <p:nvSpPr>
          <p:cNvPr id="9" name="Title 9">
            <a:extLst>
              <a:ext uri="{FF2B5EF4-FFF2-40B4-BE49-F238E27FC236}">
                <a16:creationId xmlns:a16="http://schemas.microsoft.com/office/drawing/2014/main" id="{9BAAE306-3204-4CC5-884C-3D462803ACD2}"/>
              </a:ext>
            </a:extLst>
          </p:cNvPr>
          <p:cNvSpPr>
            <a:spLocks noGrp="1"/>
          </p:cNvSpPr>
          <p:nvPr>
            <p:ph type="title"/>
          </p:nvPr>
        </p:nvSpPr>
        <p:spPr>
          <a:xfrm>
            <a:off x="354107" y="530021"/>
            <a:ext cx="3176338" cy="1130188"/>
          </a:xfrm>
        </p:spPr>
        <p:txBody>
          <a:bodyPr>
            <a:noAutofit/>
          </a:bodyPr>
          <a:lstStyle>
            <a:lvl1pPr>
              <a:lnSpc>
                <a:spcPct val="90000"/>
              </a:lnSpc>
              <a:defRPr b="0" i="0">
                <a:solidFill>
                  <a:schemeClr val="bg1"/>
                </a:solidFill>
              </a:defRPr>
            </a:lvl1pPr>
          </a:lstStyle>
          <a:p>
            <a:r>
              <a:rPr lang="en-US"/>
              <a:t>Click to edit Master title style</a:t>
            </a:r>
          </a:p>
        </p:txBody>
      </p:sp>
    </p:spTree>
    <p:extLst>
      <p:ext uri="{BB962C8B-B14F-4D97-AF65-F5344CB8AC3E}">
        <p14:creationId xmlns:p14="http://schemas.microsoft.com/office/powerpoint/2010/main" val="1160330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eneral Slide - New Content - Grey Outlin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80143" y="375558"/>
            <a:ext cx="10836627" cy="863600"/>
          </a:xfrm>
          <a:prstGeom prst="rect">
            <a:avLst/>
          </a:prstGeom>
        </p:spPr>
        <p:txBody>
          <a:bodyPr/>
          <a:lstStyle>
            <a:lvl1pPr marL="0" indent="0">
              <a:buNone/>
              <a:defRPr sz="2400" b="1">
                <a:latin typeface="Arial Black" panose="020B0A04020102020204" pitchFamily="34" charset="0"/>
              </a:defRPr>
            </a:lvl1pPr>
          </a:lstStyle>
          <a:p>
            <a:pPr lvl="0"/>
            <a:endParaRPr lang="en-CA"/>
          </a:p>
        </p:txBody>
      </p:sp>
    </p:spTree>
    <p:extLst>
      <p:ext uri="{BB962C8B-B14F-4D97-AF65-F5344CB8AC3E}">
        <p14:creationId xmlns:p14="http://schemas.microsoft.com/office/powerpoint/2010/main" val="417204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ep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8597245" y="0"/>
            <a:ext cx="3596341" cy="6858000"/>
          </a:xfrm>
          <a:prstGeom prst="rect">
            <a:avLst/>
          </a:prstGeom>
          <a:gradFill>
            <a:gsLst>
              <a:gs pos="19000">
                <a:srgbClr val="41439A"/>
              </a:gs>
              <a:gs pos="99000">
                <a:srgbClr val="7F80B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464708"/>
            <a:ext cx="7715238" cy="519691"/>
          </a:xfrm>
        </p:spPr>
        <p:txBody>
          <a:bodyPr>
            <a:noAutofit/>
          </a:bodyPr>
          <a:lstStyle>
            <a:lvl1pPr>
              <a:lnSpc>
                <a:spcPct val="11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202108" y="724553"/>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BCF31929-89BD-E543-96C2-360156E5945B}"/>
              </a:ext>
            </a:extLst>
          </p:cNvPr>
          <p:cNvSpPr txBox="1"/>
          <p:nvPr userDrawn="1"/>
        </p:nvSpPr>
        <p:spPr>
          <a:xfrm>
            <a:off x="9824720" y="6441440"/>
            <a:ext cx="2072640" cy="182880"/>
          </a:xfrm>
          <a:prstGeom prst="rect">
            <a:avLst/>
          </a:prstGeom>
        </p:spPr>
        <p:txBody>
          <a:bodyPr wrap="square" lIns="0" tIns="0" rIns="0" bIns="0" numCol="1" spcCol="360000" rtlCol="0">
            <a:no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92" rtl="0" eaLnBrk="1" fontAlgn="auto" latinLnBrk="0" hangingPunct="1">
                <a:lnSpc>
                  <a:spcPct val="110000"/>
                </a:lnSpc>
                <a:spcBef>
                  <a:spcPts val="0"/>
                </a:spcBef>
                <a:spcAft>
                  <a:spcPts val="0"/>
                </a:spcAft>
                <a:buClrTx/>
                <a:buSzTx/>
                <a:buFontTx/>
                <a:buNone/>
                <a:tabLst/>
                <a:defRPr/>
              </a:pPr>
              <a:t>‹#›</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62990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5" y="530021"/>
            <a:ext cx="11119027" cy="1130188"/>
          </a:xfrm>
        </p:spPr>
        <p:txBody>
          <a:bodyPr>
            <a:noAutofit/>
          </a:bodyPr>
          <a:lstStyle>
            <a:lvl1pPr>
              <a:lnSpc>
                <a:spcPct val="90000"/>
              </a:lnSpc>
              <a:defRPr b="0" i="0">
                <a:solidFill>
                  <a:srgbClr val="717272"/>
                </a:solidFill>
              </a:defRPr>
            </a:lvl1pPr>
          </a:lstStyle>
          <a:p>
            <a:r>
              <a:rPr lang="en-US"/>
              <a:t>Click to edit Master title style</a:t>
            </a:r>
          </a:p>
        </p:txBody>
      </p:sp>
    </p:spTree>
    <p:extLst>
      <p:ext uri="{BB962C8B-B14F-4D97-AF65-F5344CB8AC3E}">
        <p14:creationId xmlns:p14="http://schemas.microsoft.com/office/powerpoint/2010/main" val="300541940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ddle Accent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59755C-3BFD-4A29-BEFA-E1183A443848}"/>
              </a:ext>
            </a:extLst>
          </p:cNvPr>
          <p:cNvSpPr/>
          <p:nvPr userDrawn="1"/>
        </p:nvSpPr>
        <p:spPr>
          <a:xfrm>
            <a:off x="0" y="1410346"/>
            <a:ext cx="12193588" cy="4804717"/>
          </a:xfrm>
          <a:prstGeom prst="rect">
            <a:avLst/>
          </a:prstGeom>
          <a:gradFill>
            <a:gsLst>
              <a:gs pos="15000">
                <a:schemeClr val="bg1"/>
              </a:gs>
              <a:gs pos="85000">
                <a:schemeClr val="bg1">
                  <a:lumMod val="85000"/>
                  <a:alpha val="6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10808475"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3869856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ver-Light-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10000"/>
              </a:lnSpc>
              <a:defRPr lang="en-US" sz="2800" b="0" i="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355497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ckCover-Ligh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McLean &amp; Company Logo">
            <a:extLst>
              <a:ext uri="{FF2B5EF4-FFF2-40B4-BE49-F238E27FC236}">
                <a16:creationId xmlns:a16="http://schemas.microsoft.com/office/drawing/2014/main" id="{0751F286-34DA-43E9-9CD5-4D3D3BBC41E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82823" y="3051987"/>
            <a:ext cx="1827941"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398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eneral Slide - New Content - Grey Outline">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680144" y="375558"/>
            <a:ext cx="10836627" cy="863600"/>
          </a:xfrm>
          <a:prstGeom prst="rect">
            <a:avLst/>
          </a:prstGeom>
        </p:spPr>
        <p:txBody>
          <a:bodyPr/>
          <a:lstStyle>
            <a:lvl1pPr marL="0" indent="0">
              <a:buNone/>
              <a:defRPr sz="2400" b="1">
                <a:latin typeface="Arial Black" panose="020B0A04020102020204" pitchFamily="34" charset="0"/>
              </a:defRPr>
            </a:lvl1pPr>
          </a:lstStyle>
          <a:p>
            <a:pPr lvl="0"/>
            <a:endParaRPr lang="en-CA"/>
          </a:p>
        </p:txBody>
      </p:sp>
    </p:spTree>
    <p:extLst>
      <p:ext uri="{BB962C8B-B14F-4D97-AF65-F5344CB8AC3E}">
        <p14:creationId xmlns:p14="http://schemas.microsoft.com/office/powerpoint/2010/main" val="4181373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over-Light-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5" y="1391732"/>
            <a:ext cx="7385845"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2"/>
            <a:ext cx="5703626" cy="1893887"/>
          </a:xfrm>
          <a:prstGeom prst="rect">
            <a:avLst/>
          </a:prstGeom>
        </p:spPr>
        <p:txBody>
          <a:bodyPr/>
          <a:lstStyle>
            <a:lvl1pPr>
              <a:lnSpc>
                <a:spcPct val="110000"/>
              </a:lnSpc>
              <a:defRPr lang="en-US" sz="2800" b="0" i="0" dirty="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4219239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500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ackCover-Light-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McLean &amp; Company Logo">
            <a:extLst>
              <a:ext uri="{FF2B5EF4-FFF2-40B4-BE49-F238E27FC236}">
                <a16:creationId xmlns:a16="http://schemas.microsoft.com/office/drawing/2014/main" id="{B4B173D5-E774-463B-A9CA-1D4245D8A2C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82823" y="3051987"/>
            <a:ext cx="1827941"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61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ep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8597245" y="0"/>
            <a:ext cx="3596341" cy="6858000"/>
          </a:xfrm>
          <a:prstGeom prst="rect">
            <a:avLst/>
          </a:prstGeom>
          <a:gradFill>
            <a:gsLst>
              <a:gs pos="19000">
                <a:srgbClr val="41439A"/>
              </a:gs>
              <a:gs pos="99000">
                <a:srgbClr val="7F80B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464708"/>
            <a:ext cx="7715238" cy="519691"/>
          </a:xfrm>
        </p:spPr>
        <p:txBody>
          <a:bodyPr>
            <a:noAutofit/>
          </a:bodyPr>
          <a:lstStyle>
            <a:lvl1pPr>
              <a:lnSpc>
                <a:spcPct val="110000"/>
              </a:lnSpc>
              <a:defRPr b="0" i="0">
                <a:solidFill>
                  <a:srgbClr val="717171"/>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848585"/>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202108" y="724553"/>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Box 10">
            <a:extLst>
              <a:ext uri="{FF2B5EF4-FFF2-40B4-BE49-F238E27FC236}">
                <a16:creationId xmlns:a16="http://schemas.microsoft.com/office/drawing/2014/main" id="{BCF31929-89BD-E543-96C2-360156E5945B}"/>
              </a:ext>
            </a:extLst>
          </p:cNvPr>
          <p:cNvSpPr txBox="1"/>
          <p:nvPr userDrawn="1"/>
        </p:nvSpPr>
        <p:spPr>
          <a:xfrm>
            <a:off x="9824720" y="6441440"/>
            <a:ext cx="2072640" cy="182880"/>
          </a:xfrm>
          <a:prstGeom prst="rect">
            <a:avLst/>
          </a:prstGeom>
        </p:spPr>
        <p:txBody>
          <a:bodyPr wrap="square" lIns="0" tIns="0" rIns="0" bIns="0" numCol="1" spcCol="360000" rtlCol="0">
            <a:no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lang="en-CA" sz="800" b="0" i="0" dirty="0">
                <a:solidFill>
                  <a:schemeClr val="bg1"/>
                </a:solidFill>
                <a:latin typeface="Exo" panose="02000503000000000000" pitchFamily="2" charset="77"/>
              </a:rPr>
              <a:t>McLean &amp; Company   |   </a:t>
            </a:r>
            <a:fld id="{81D60167-4931-47E6-BA6A-407CBD079E47}" type="slidenum">
              <a:rPr sz="800" b="0" i="0" smtClean="0">
                <a:solidFill>
                  <a:schemeClr val="bg1"/>
                </a:solidFill>
                <a:latin typeface="Exo" panose="02000503000000000000" pitchFamily="2" charset="77"/>
                <a:cs typeface="Arial" panose="020B0604020202020204" pitchFamily="34" charset="0"/>
              </a:rPr>
              <a:pPr marL="0" marR="0" lvl="0" indent="0" algn="r" defTabSz="554492" rtl="0" eaLnBrk="1" fontAlgn="auto" latinLnBrk="0" hangingPunct="1">
                <a:lnSpc>
                  <a:spcPct val="110000"/>
                </a:lnSpc>
                <a:spcBef>
                  <a:spcPts val="0"/>
                </a:spcBef>
                <a:spcAft>
                  <a:spcPts val="0"/>
                </a:spcAft>
                <a:buClrTx/>
                <a:buSzTx/>
                <a:buFontTx/>
                <a:buNone/>
                <a:tabLst/>
                <a:defRPr/>
              </a:pPr>
              <a:t>‹#›</a:t>
            </a:fld>
            <a:endParaRPr sz="800" b="0" i="0"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80871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41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Light-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10000"/>
              </a:lnSpc>
              <a:defRPr lang="en-US" sz="2800" b="0" i="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205712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Light-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41439A"/>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10000"/>
              </a:lnSpc>
              <a:defRPr lang="en-US" sz="2800" b="0" i="0">
                <a:solidFill>
                  <a:srgbClr val="858585"/>
                </a:solidFill>
                <a:latin typeface="Roboto Condensed Light" panose="02000000000000000000" pitchFamily="2" charset="0"/>
                <a:ea typeface="Roboto Condensed Light" panose="02000000000000000000" pitchFamily="2" charset="0"/>
                <a:cs typeface="+mn-cs"/>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marL="0" lvl="0">
              <a:lnSpc>
                <a:spcPct val="110000"/>
              </a:lnSpc>
            </a:pPr>
            <a:r>
              <a:rPr lang="en-US"/>
              <a:t>Keep track of a transformational technology as it evolves.</a:t>
            </a:r>
          </a:p>
        </p:txBody>
      </p:sp>
    </p:spTree>
    <p:extLst>
      <p:ext uri="{BB962C8B-B14F-4D97-AF65-F5344CB8AC3E}">
        <p14:creationId xmlns:p14="http://schemas.microsoft.com/office/powerpoint/2010/main" val="2169945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McLean &amp; Company Logo">
            <a:extLst>
              <a:ext uri="{FF2B5EF4-FFF2-40B4-BE49-F238E27FC236}">
                <a16:creationId xmlns:a16="http://schemas.microsoft.com/office/drawing/2014/main" id="{18143E29-3263-4454-9C59-137FB859D9E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82823" y="3051987"/>
            <a:ext cx="1827941"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3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ackCover-Light-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McLean &amp; Company Logo">
            <a:extLst>
              <a:ext uri="{FF2B5EF4-FFF2-40B4-BE49-F238E27FC236}">
                <a16:creationId xmlns:a16="http://schemas.microsoft.com/office/drawing/2014/main" id="{949086C8-E5A3-41D5-A85F-428D27CC3E3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82823" y="3051987"/>
            <a:ext cx="1827941"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2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blank">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5" y="530021"/>
            <a:ext cx="11119027" cy="1130188"/>
          </a:xfrm>
        </p:spPr>
        <p:txBody>
          <a:bodyPr>
            <a:noAutofit/>
          </a:bodyPr>
          <a:lstStyle>
            <a:lvl1pPr>
              <a:lnSpc>
                <a:spcPct val="90000"/>
              </a:lnSpc>
              <a:defRPr b="0" i="0">
                <a:solidFill>
                  <a:srgbClr val="717272"/>
                </a:solidFill>
              </a:defRPr>
            </a:lvl1pPr>
          </a:lstStyle>
          <a:p>
            <a:r>
              <a:rPr lang="en-US"/>
              <a:t>Click to edit Master title style</a:t>
            </a:r>
          </a:p>
        </p:txBody>
      </p:sp>
    </p:spTree>
    <p:extLst>
      <p:ext uri="{BB962C8B-B14F-4D97-AF65-F5344CB8AC3E}">
        <p14:creationId xmlns:p14="http://schemas.microsoft.com/office/powerpoint/2010/main" val="243138190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6112042" y="6040551"/>
            <a:ext cx="3074774" cy="502469"/>
          </a:xfrm>
          <a:prstGeom prst="rect">
            <a:avLst/>
          </a:prstGeom>
        </p:spPr>
        <p:txBody>
          <a:bodyPr vert="horz" wrap="square" lIns="0" tIns="2310" rIns="0" bIns="0" rtlCol="0">
            <a:noAutofit/>
          </a:bodyPr>
          <a:lstStyle/>
          <a:p>
            <a:pPr marL="7701" marR="3081" indent="33886" algn="r">
              <a:lnSpc>
                <a:spcPts val="958"/>
              </a:lnSpc>
              <a:spcBef>
                <a:spcPts val="18"/>
              </a:spcBef>
            </a:pPr>
            <a:r>
              <a:rPr lang="en-US" sz="788" b="0" i="0" spc="-6" dirty="0">
                <a:solidFill>
                  <a:srgbClr val="000000"/>
                </a:solidFill>
                <a:latin typeface="Roboto Condensed Light" panose="02000000000000000000" pitchFamily="2" charset="0"/>
                <a:ea typeface="Roboto Condensed Light" panose="02000000000000000000" pitchFamily="2" charset="0"/>
                <a:cs typeface="Arial"/>
              </a:rPr>
              <a:t>McLean &amp; Company is a research and advisory firm that provides practical solutions to human resources challenges with executable research, tools, and advice that will have a clear and measurable impact on your business.</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000000"/>
                </a:solidFill>
                <a:latin typeface="Roboto Condensed Light" panose="02000000000000000000" pitchFamily="2" charset="0"/>
                <a:ea typeface="Roboto Condensed Light" panose="02000000000000000000" pitchFamily="2" charset="0"/>
                <a:cs typeface="Arial"/>
              </a:rPr>
              <a:t>20 McLean &amp; Company is a division of</a:t>
            </a:r>
            <a:r>
              <a:rPr sz="788" b="0" i="0" spc="3" dirty="0">
                <a:solidFill>
                  <a:srgbClr val="000000"/>
                </a:solidFill>
                <a:latin typeface="Roboto Condensed Light" panose="02000000000000000000" pitchFamily="2" charset="0"/>
                <a:ea typeface="Roboto Condensed Light" panose="02000000000000000000" pitchFamily="2" charset="0"/>
                <a:cs typeface="Arial"/>
              </a:rPr>
              <a:t> </a:t>
            </a:r>
            <a:r>
              <a:rPr sz="788" b="0" i="0" spc="-6" dirty="0">
                <a:solidFill>
                  <a:srgbClr val="000000"/>
                </a:solidFill>
                <a:latin typeface="Roboto Condensed Light" panose="02000000000000000000" pitchFamily="2" charset="0"/>
                <a:ea typeface="Roboto Condensed Light" panose="02000000000000000000" pitchFamily="2" charset="0"/>
                <a:cs typeface="Arial"/>
              </a:rPr>
              <a:t>Info-Tech </a:t>
            </a:r>
            <a:r>
              <a:rPr sz="788" b="0" i="0" spc="3" dirty="0">
                <a:solidFill>
                  <a:srgbClr val="000000"/>
                </a:solidFill>
                <a:latin typeface="Roboto Condensed Light" panose="02000000000000000000" pitchFamily="2" charset="0"/>
                <a:ea typeface="Roboto Condensed Light" panose="02000000000000000000" pitchFamily="2" charset="0"/>
                <a:cs typeface="Arial"/>
              </a:rPr>
              <a:t>Research </a:t>
            </a:r>
            <a:r>
              <a:rPr sz="788" b="0" i="0" spc="6" dirty="0">
                <a:solidFill>
                  <a:srgbClr val="000000"/>
                </a:solidFill>
                <a:latin typeface="Roboto Condensed Light" panose="02000000000000000000" pitchFamily="2" charset="0"/>
                <a:ea typeface="Roboto Condensed Light" panose="02000000000000000000" pitchFamily="2" charset="0"/>
                <a:cs typeface="Arial"/>
              </a:rPr>
              <a:t>Group</a:t>
            </a:r>
            <a:r>
              <a:rPr sz="788" b="0" i="0" spc="-27"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Inc.</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p:txBody>
      </p:sp>
      <p:pic>
        <p:nvPicPr>
          <p:cNvPr id="5" name="Picture 2" descr="McLean &amp; Company Logo">
            <a:extLst>
              <a:ext uri="{FF2B5EF4-FFF2-40B4-BE49-F238E27FC236}">
                <a16:creationId xmlns:a16="http://schemas.microsoft.com/office/drawing/2014/main" id="{2C34031E-BA4E-47FF-942E-116C376A405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09001" y="5932963"/>
            <a:ext cx="1827941"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5" r:id="rId1"/>
    <p:sldLayoutId id="2147483738" r:id="rId2"/>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10911992"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4720" y="6441440"/>
            <a:ext cx="2072640" cy="182880"/>
          </a:xfrm>
          <a:prstGeom prst="rect">
            <a:avLst/>
          </a:prstGeom>
        </p:spPr>
        <p:txBody>
          <a:bodyPr wrap="square" lIns="0" tIns="0" rIns="0" bIns="0" numCol="1" spcCol="360000" rtlCol="0">
            <a:no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92"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57" r:id="rId1"/>
    <p:sldLayoutId id="2147483815" r:id="rId2"/>
  </p:sldLayoutIdLst>
  <p:hf hdr="0" ftr="0" dt="0"/>
  <p:txStyles>
    <p:titleStyle>
      <a:lvl1pPr algn="l" defTabSz="914400"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6112042" y="6040551"/>
            <a:ext cx="3074774" cy="502469"/>
          </a:xfrm>
          <a:prstGeom prst="rect">
            <a:avLst/>
          </a:prstGeom>
        </p:spPr>
        <p:txBody>
          <a:bodyPr vert="horz" wrap="square" lIns="0" tIns="2310" rIns="0" bIns="0" rtlCol="0">
            <a:noAutofit/>
          </a:bodyPr>
          <a:lstStyle/>
          <a:p>
            <a:pPr marL="7701" marR="3081" indent="33886" algn="r">
              <a:lnSpc>
                <a:spcPts val="958"/>
              </a:lnSpc>
              <a:spcBef>
                <a:spcPts val="18"/>
              </a:spcBef>
            </a:pPr>
            <a:r>
              <a:rPr lang="en-US" sz="788" b="0" i="0" spc="-6" dirty="0">
                <a:solidFill>
                  <a:srgbClr val="000000"/>
                </a:solidFill>
                <a:latin typeface="Roboto Condensed Light" panose="02000000000000000000" pitchFamily="2" charset="0"/>
                <a:ea typeface="Roboto Condensed Light" panose="02000000000000000000" pitchFamily="2" charset="0"/>
                <a:cs typeface="Arial"/>
              </a:rPr>
              <a:t>McLean &amp; Company is a research and advisory firm that provides practical solutions to human resources challenges with executable research, tools, and advice that will have a clear and measurable impact on your business.</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1997-20</a:t>
            </a:r>
            <a:r>
              <a:rPr lang="en-US" sz="788" b="0" i="0" spc="3" dirty="0">
                <a:solidFill>
                  <a:srgbClr val="000000"/>
                </a:solidFill>
                <a:latin typeface="Roboto Condensed Light" panose="02000000000000000000" pitchFamily="2" charset="0"/>
                <a:ea typeface="Roboto Condensed Light" panose="02000000000000000000" pitchFamily="2" charset="0"/>
                <a:cs typeface="Arial"/>
              </a:rPr>
              <a:t>20 McLean &amp; Company is a division of</a:t>
            </a:r>
            <a:r>
              <a:rPr sz="788" b="0" i="0" spc="3" dirty="0">
                <a:solidFill>
                  <a:srgbClr val="000000"/>
                </a:solidFill>
                <a:latin typeface="Roboto Condensed Light" panose="02000000000000000000" pitchFamily="2" charset="0"/>
                <a:ea typeface="Roboto Condensed Light" panose="02000000000000000000" pitchFamily="2" charset="0"/>
                <a:cs typeface="Arial"/>
              </a:rPr>
              <a:t> </a:t>
            </a:r>
            <a:r>
              <a:rPr sz="788" b="0" i="0" spc="-6" dirty="0">
                <a:solidFill>
                  <a:srgbClr val="000000"/>
                </a:solidFill>
                <a:latin typeface="Roboto Condensed Light" panose="02000000000000000000" pitchFamily="2" charset="0"/>
                <a:ea typeface="Roboto Condensed Light" panose="02000000000000000000" pitchFamily="2" charset="0"/>
                <a:cs typeface="Arial"/>
              </a:rPr>
              <a:t>Info-Tech </a:t>
            </a:r>
            <a:r>
              <a:rPr sz="788" b="0" i="0" spc="3" dirty="0">
                <a:solidFill>
                  <a:srgbClr val="000000"/>
                </a:solidFill>
                <a:latin typeface="Roboto Condensed Light" panose="02000000000000000000" pitchFamily="2" charset="0"/>
                <a:ea typeface="Roboto Condensed Light" panose="02000000000000000000" pitchFamily="2" charset="0"/>
                <a:cs typeface="Arial"/>
              </a:rPr>
              <a:t>Research </a:t>
            </a:r>
            <a:r>
              <a:rPr sz="788" b="0" i="0" spc="6" dirty="0">
                <a:solidFill>
                  <a:srgbClr val="000000"/>
                </a:solidFill>
                <a:latin typeface="Roboto Condensed Light" panose="02000000000000000000" pitchFamily="2" charset="0"/>
                <a:ea typeface="Roboto Condensed Light" panose="02000000000000000000" pitchFamily="2" charset="0"/>
                <a:cs typeface="Arial"/>
              </a:rPr>
              <a:t>Group</a:t>
            </a:r>
            <a:r>
              <a:rPr sz="788" b="0" i="0" spc="-27" dirty="0">
                <a:solidFill>
                  <a:srgbClr val="000000"/>
                </a:solidFill>
                <a:latin typeface="Roboto Condensed Light" panose="02000000000000000000" pitchFamily="2" charset="0"/>
                <a:ea typeface="Roboto Condensed Light" panose="02000000000000000000" pitchFamily="2" charset="0"/>
                <a:cs typeface="Arial"/>
              </a:rPr>
              <a:t> </a:t>
            </a:r>
            <a:r>
              <a:rPr sz="788" b="0" i="0" spc="3" dirty="0">
                <a:solidFill>
                  <a:srgbClr val="000000"/>
                </a:solidFill>
                <a:latin typeface="Roboto Condensed Light" panose="02000000000000000000" pitchFamily="2" charset="0"/>
                <a:ea typeface="Roboto Condensed Light" panose="02000000000000000000" pitchFamily="2" charset="0"/>
                <a:cs typeface="Arial"/>
              </a:rPr>
              <a:t>Inc.</a:t>
            </a:r>
            <a:endParaRPr sz="788" b="0" i="0" dirty="0">
              <a:solidFill>
                <a:srgbClr val="000000"/>
              </a:solidFill>
              <a:latin typeface="Roboto Condensed Light" panose="02000000000000000000" pitchFamily="2" charset="0"/>
              <a:ea typeface="Roboto Condensed Light" panose="02000000000000000000" pitchFamily="2" charset="0"/>
              <a:cs typeface="Arial"/>
            </a:endParaRPr>
          </a:p>
        </p:txBody>
      </p:sp>
      <p:pic>
        <p:nvPicPr>
          <p:cNvPr id="5" name="Picture 2" descr="McLean &amp; Company Logo">
            <a:extLst>
              <a:ext uri="{FF2B5EF4-FFF2-40B4-BE49-F238E27FC236}">
                <a16:creationId xmlns:a16="http://schemas.microsoft.com/office/drawing/2014/main" id="{2C34031E-BA4E-47FF-942E-116C376A4053}"/>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809001" y="5932963"/>
            <a:ext cx="1827941" cy="75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890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72" r:id="rId3"/>
    <p:sldLayoutId id="2147483774"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10911992"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4720" y="6441440"/>
            <a:ext cx="2072640" cy="182880"/>
          </a:xfrm>
          <a:prstGeom prst="rect">
            <a:avLst/>
          </a:prstGeom>
        </p:spPr>
        <p:txBody>
          <a:bodyPr wrap="square" lIns="0" tIns="0" rIns="0" bIns="0" numCol="1" spcCol="360000" rtlCol="0">
            <a:no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92"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75919210"/>
      </p:ext>
    </p:extLst>
  </p:cSld>
  <p:clrMap bg1="lt1" tx1="dk1" bg2="lt2" tx2="dk2" accent1="accent1" accent2="accent2" accent3="accent3" accent4="accent4" accent5="accent5" accent6="accent6" hlink="hlink" folHlink="folHlink"/>
  <p:sldLayoutIdLst>
    <p:sldLayoutId id="2147483778" r:id="rId1"/>
    <p:sldLayoutId id="2147483780" r:id="rId2"/>
    <p:sldLayoutId id="2147483786" r:id="rId3"/>
    <p:sldLayoutId id="2147483816" r:id="rId4"/>
  </p:sldLayoutIdLst>
  <p:hf hdr="0" ftr="0" dt="0"/>
  <p:txStyles>
    <p:titleStyle>
      <a:lvl1pPr algn="l" defTabSz="914400"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10911992" cy="1130188"/>
          </a:xfrm>
          <a:prstGeom prst="rect">
            <a:avLst/>
          </a:prstGeom>
        </p:spPr>
        <p:txBody>
          <a:bodyPr vert="horz" lIns="0" tIns="0" rIns="0" bIns="0" rtlCol="0" anchor="t" anchorCtr="0">
            <a:noAutofit/>
          </a:bodyPr>
          <a:lstStyle/>
          <a:p>
            <a:r>
              <a:rPr lang="en-US"/>
              <a:t>Click to edit Master title style</a:t>
            </a:r>
          </a:p>
        </p:txBody>
      </p:sp>
      <p:sp>
        <p:nvSpPr>
          <p:cNvPr id="6" name="TextBox 5">
            <a:extLst>
              <a:ext uri="{FF2B5EF4-FFF2-40B4-BE49-F238E27FC236}">
                <a16:creationId xmlns:a16="http://schemas.microsoft.com/office/drawing/2014/main" id="{D157BAA2-9957-9B4B-9ED3-4CE35C755129}"/>
              </a:ext>
            </a:extLst>
          </p:cNvPr>
          <p:cNvSpPr txBox="1"/>
          <p:nvPr userDrawn="1"/>
        </p:nvSpPr>
        <p:spPr>
          <a:xfrm>
            <a:off x="9824720" y="6441440"/>
            <a:ext cx="2072640" cy="182880"/>
          </a:xfrm>
          <a:prstGeom prst="rect">
            <a:avLst/>
          </a:prstGeom>
        </p:spPr>
        <p:txBody>
          <a:bodyPr wrap="square" lIns="0" tIns="0" rIns="0" bIns="0" numCol="1" spcCol="360000" rtlCol="0">
            <a:no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92"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3227706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8" r:id="rId3"/>
    <p:sldLayoutId id="2147483799" r:id="rId4"/>
  </p:sldLayoutIdLst>
  <p:hf hdr="0" ftr="0" dt="0"/>
  <p:txStyles>
    <p:titleStyle>
      <a:lvl1pPr algn="l" defTabSz="914400" rtl="0" eaLnBrk="1" latinLnBrk="0" hangingPunct="1">
        <a:lnSpc>
          <a:spcPts val="4000"/>
        </a:lnSpc>
        <a:spcBef>
          <a:spcPct val="0"/>
        </a:spcBef>
        <a:buNone/>
        <a:defRPr sz="32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30">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46">
          <p15:clr>
            <a:srgbClr val="F26B43"/>
          </p15:clr>
        </p15:guide>
        <p15:guide id="14" pos="6267">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5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B2C47-2D58-4A82-A295-AEC4BE35E7A0}"/>
              </a:ext>
            </a:extLst>
          </p:cNvPr>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51B319-2D1A-4CEA-B3AA-4AA99BB21E42}"/>
              </a:ext>
            </a:extLst>
          </p:cNvPr>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FC8BC5A-D4A3-4F86-842F-DAFE14B6FD56}"/>
              </a:ext>
            </a:extLst>
          </p:cNvPr>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185C8D-0BA0-4501-85D7-A981344D6370}" type="datetimeFigureOut">
              <a:rPr lang="en-CA" smtClean="0"/>
              <a:t>1/12/22</a:t>
            </a:fld>
            <a:endParaRPr lang="en-CA" dirty="0"/>
          </a:p>
        </p:txBody>
      </p:sp>
      <p:sp>
        <p:nvSpPr>
          <p:cNvPr id="5" name="Footer Placeholder 4">
            <a:extLst>
              <a:ext uri="{FF2B5EF4-FFF2-40B4-BE49-F238E27FC236}">
                <a16:creationId xmlns:a16="http://schemas.microsoft.com/office/drawing/2014/main" id="{6CE576E1-07EE-4878-8D74-5459E6CEDA1F}"/>
              </a:ext>
            </a:extLst>
          </p:cNvPr>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FC0FC4B-00D0-4313-A294-8A3F42BE9D07}"/>
              </a:ext>
            </a:extLst>
          </p:cNvPr>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E99316-DB80-426A-B63A-0A5AA3D997AB}" type="slidenum">
              <a:rPr lang="en-CA" smtClean="0"/>
              <a:t>‹#›</a:t>
            </a:fld>
            <a:endParaRPr lang="en-CA" dirty="0"/>
          </a:p>
        </p:txBody>
      </p:sp>
    </p:spTree>
    <p:extLst>
      <p:ext uri="{BB962C8B-B14F-4D97-AF65-F5344CB8AC3E}">
        <p14:creationId xmlns:p14="http://schemas.microsoft.com/office/powerpoint/2010/main" val="2274851432"/>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4" name="TextBox 3">
            <a:extLst>
              <a:ext uri="{FF2B5EF4-FFF2-40B4-BE49-F238E27FC236}">
                <a16:creationId xmlns:a16="http://schemas.microsoft.com/office/drawing/2014/main" id="{20B2AB20-A2CB-7B44-B3C6-296C1F838B36}"/>
              </a:ext>
            </a:extLst>
          </p:cNvPr>
          <p:cNvSpPr txBox="1"/>
          <p:nvPr userDrawn="1"/>
        </p:nvSpPr>
        <p:spPr>
          <a:xfrm>
            <a:off x="9824720" y="6441440"/>
            <a:ext cx="2072640" cy="182880"/>
          </a:xfrm>
          <a:prstGeom prst="rect">
            <a:avLst/>
          </a:prstGeom>
        </p:spPr>
        <p:txBody>
          <a:bodyPr wrap="square" lIns="0" tIns="0" rIns="0" bIns="0" numCol="1" spcCol="360000" rtlCol="0">
            <a:noAutofit/>
          </a:bodyPr>
          <a:lstStyle/>
          <a:p>
            <a:pPr marL="0" marR="0" lvl="0" indent="0" algn="r" defTabSz="554492" rtl="0" eaLnBrk="1" fontAlgn="auto" latinLnBrk="0" hangingPunct="1">
              <a:lnSpc>
                <a:spcPct val="110000"/>
              </a:lnSpc>
              <a:spcBef>
                <a:spcPts val="0"/>
              </a:spcBef>
              <a:spcAft>
                <a:spcPts val="0"/>
              </a:spcAft>
              <a:buClrTx/>
              <a:buSzTx/>
              <a:buFontTx/>
              <a:buNone/>
              <a:tabLst/>
              <a:defRPr/>
            </a:pPr>
            <a:r>
              <a:rPr lang="en-CA" sz="800" b="0" i="0" dirty="0">
                <a:latin typeface="Exo" panose="02000503000000000000" pitchFamily="2" charset="77"/>
              </a:rPr>
              <a:t>McLean &amp; Company   |   </a:t>
            </a:r>
            <a:fld id="{81D60167-4931-47E6-BA6A-407CBD079E47}" type="slidenum">
              <a:rPr sz="800" b="0" i="0" smtClean="0">
                <a:latin typeface="Exo" panose="02000503000000000000" pitchFamily="2" charset="77"/>
                <a:cs typeface="Arial" panose="020B0604020202020204" pitchFamily="34" charset="0"/>
              </a:rPr>
              <a:pPr marL="0" marR="0" lvl="0" indent="0" algn="r" defTabSz="554492" rtl="0" eaLnBrk="1" fontAlgn="auto" latinLnBrk="0" hangingPunct="1">
                <a:lnSpc>
                  <a:spcPct val="110000"/>
                </a:lnSpc>
                <a:spcBef>
                  <a:spcPts val="0"/>
                </a:spcBef>
                <a:spcAft>
                  <a:spcPts val="0"/>
                </a:spcAft>
                <a:buClrTx/>
                <a:buSzTx/>
                <a:buFontTx/>
                <a:buNone/>
                <a:tabLst/>
                <a:defRPr/>
              </a:pPr>
              <a:t>‹#›</a:t>
            </a:fld>
            <a:endParaRPr sz="800" b="0" i="0" dirty="0">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34750258"/>
      </p:ext>
    </p:extLst>
  </p:cSld>
  <p:clrMap bg1="lt1" tx1="dk1" bg2="lt2" tx2="dk2" accent1="accent1" accent2="accent2" accent3="accent3" accent4="accent4" accent5="accent5" accent6="accent6" hlink="hlink" folHlink="folHlink"/>
  <p:sldLayoutIdLst>
    <p:sldLayoutId id="2147483819" r:id="rId1"/>
  </p:sldLayoutIdLst>
  <p:hf hdr="0" ftr="0" dt="0"/>
  <p:txStyles>
    <p:title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slideLayout" Target="../slideLayouts/slideLayout11.xml"/><Relationship Id="rId4"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hyperlink" Target="http://www.theworldcafe.com/" TargetMode="Externa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slideLayout" Target="../slideLayouts/slideLayout11.xml"/><Relationship Id="rId4"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p:txBody>
          <a:bodyPr/>
          <a:lstStyle/>
          <a:p>
            <a:r>
              <a:rPr lang="en-US" dirty="0"/>
              <a:t>Engagement Action Planning </a:t>
            </a:r>
            <a:endParaRPr lang="en-CA" dirty="0"/>
          </a:p>
        </p:txBody>
      </p:sp>
      <p:sp>
        <p:nvSpPr>
          <p:cNvPr id="3" name="Text Placeholder 2">
            <a:extLst>
              <a:ext uri="{FF2B5EF4-FFF2-40B4-BE49-F238E27FC236}">
                <a16:creationId xmlns:a16="http://schemas.microsoft.com/office/drawing/2014/main" id="{F47965F4-C849-4B40-AF07-31D445D98CC2}"/>
              </a:ext>
            </a:extLst>
          </p:cNvPr>
          <p:cNvSpPr>
            <a:spLocks noGrp="1"/>
          </p:cNvSpPr>
          <p:nvPr>
            <p:ph type="body" sz="quarter" idx="11"/>
          </p:nvPr>
        </p:nvSpPr>
        <p:spPr/>
        <p:txBody>
          <a:bodyPr/>
          <a:lstStyle/>
          <a:p>
            <a:r>
              <a:rPr lang="en-US" dirty="0"/>
              <a:t>Manager Toolkit</a:t>
            </a:r>
            <a:endParaRPr lang="en-CA" dirty="0"/>
          </a:p>
        </p:txBody>
      </p:sp>
    </p:spTree>
    <p:extLst>
      <p:ext uri="{BB962C8B-B14F-4D97-AF65-F5344CB8AC3E}">
        <p14:creationId xmlns:p14="http://schemas.microsoft.com/office/powerpoint/2010/main" val="1228010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10;&#10;Description automatically generated">
            <a:extLst>
              <a:ext uri="{FF2B5EF4-FFF2-40B4-BE49-F238E27FC236}">
                <a16:creationId xmlns:a16="http://schemas.microsoft.com/office/drawing/2014/main" id="{C71D017D-97E8-4F98-A1A3-AC38AAE88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861" y="577856"/>
            <a:ext cx="7398836" cy="5702288"/>
          </a:xfrm>
          <a:prstGeom prst="rect">
            <a:avLst/>
          </a:prstGeom>
        </p:spPr>
      </p:pic>
      <p:sp>
        <p:nvSpPr>
          <p:cNvPr id="15" name="Title 14">
            <a:extLst>
              <a:ext uri="{FF2B5EF4-FFF2-40B4-BE49-F238E27FC236}">
                <a16:creationId xmlns:a16="http://schemas.microsoft.com/office/drawing/2014/main" id="{82990D3E-5303-4375-A8E8-85FD48B9BDA5}"/>
              </a:ext>
            </a:extLst>
          </p:cNvPr>
          <p:cNvSpPr>
            <a:spLocks noGrp="1"/>
          </p:cNvSpPr>
          <p:nvPr>
            <p:ph type="title"/>
          </p:nvPr>
        </p:nvSpPr>
        <p:spPr>
          <a:xfrm>
            <a:off x="138896" y="3123008"/>
            <a:ext cx="4062714" cy="1130188"/>
          </a:xfrm>
        </p:spPr>
        <p:txBody>
          <a:bodyPr/>
          <a:lstStyle/>
          <a:p>
            <a:pPr algn="ctr"/>
            <a:r>
              <a:rPr lang="en-US" sz="2800" dirty="0"/>
              <a:t>Driver Scores</a:t>
            </a:r>
            <a:endParaRPr lang="en-CA" sz="2800" dirty="0"/>
          </a:p>
        </p:txBody>
      </p:sp>
      <p:sp>
        <p:nvSpPr>
          <p:cNvPr id="7" name="Rectangle 6">
            <a:extLst>
              <a:ext uri="{FF2B5EF4-FFF2-40B4-BE49-F238E27FC236}">
                <a16:creationId xmlns:a16="http://schemas.microsoft.com/office/drawing/2014/main" id="{4FDFD2B6-872C-4EA3-B7B1-29A64A606BB7}"/>
              </a:ext>
            </a:extLst>
          </p:cNvPr>
          <p:cNvSpPr/>
          <p:nvPr/>
        </p:nvSpPr>
        <p:spPr>
          <a:xfrm>
            <a:off x="8101781" y="1257844"/>
            <a:ext cx="3737470" cy="5022299"/>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13CB8B1D-05EC-4000-8721-BDA8C473E169}"/>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9" name="TextBox 8">
            <a:extLst>
              <a:ext uri="{FF2B5EF4-FFF2-40B4-BE49-F238E27FC236}">
                <a16:creationId xmlns:a16="http://schemas.microsoft.com/office/drawing/2014/main" id="{BFF09F5B-DE37-4FA5-B2AE-96D5387F8492}"/>
              </a:ext>
            </a:extLst>
          </p:cNvPr>
          <p:cNvSpPr txBox="1"/>
          <p:nvPr/>
        </p:nvSpPr>
        <p:spPr>
          <a:xfrm>
            <a:off x="11314755" y="288354"/>
            <a:ext cx="409087"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2</a:t>
            </a:r>
          </a:p>
        </p:txBody>
      </p:sp>
    </p:spTree>
    <p:extLst>
      <p:ext uri="{BB962C8B-B14F-4D97-AF65-F5344CB8AC3E}">
        <p14:creationId xmlns:p14="http://schemas.microsoft.com/office/powerpoint/2010/main" val="637138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C5040F-C218-455F-8949-4CA0F82394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973813" y="0"/>
            <a:ext cx="4214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344129" y="375558"/>
            <a:ext cx="7236787" cy="863600"/>
          </a:xfrm>
        </p:spPr>
        <p:txBody>
          <a:bodyPr/>
          <a:lstStyle/>
          <a:p>
            <a:r>
              <a:rPr lang="en-CA" sz="3200" dirty="0">
                <a:solidFill>
                  <a:srgbClr val="636363"/>
                </a:solidFill>
                <a:latin typeface="+mj-lt"/>
              </a:rPr>
              <a:t>Analyze the results for each statement within the drivers</a:t>
            </a:r>
          </a:p>
          <a:p>
            <a:r>
              <a:rPr lang="en-CA" sz="3200" dirty="0">
                <a:solidFill>
                  <a:srgbClr val="636363"/>
                </a:solidFill>
                <a:latin typeface="+mj-lt"/>
              </a:rPr>
              <a:t> </a:t>
            </a:r>
          </a:p>
        </p:txBody>
      </p:sp>
      <p:cxnSp>
        <p:nvCxnSpPr>
          <p:cNvPr id="8" name="Straight Connector 7"/>
          <p:cNvCxnSpPr>
            <a:cxnSpLocks/>
          </p:cNvCxnSpPr>
          <p:nvPr/>
        </p:nvCxnSpPr>
        <p:spPr>
          <a:xfrm>
            <a:off x="1127188" y="4843220"/>
            <a:ext cx="556797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C7F61D9-F97A-4C44-ABF4-85A4E0F9AD25}"/>
              </a:ext>
            </a:extLst>
          </p:cNvPr>
          <p:cNvGrpSpPr/>
          <p:nvPr/>
        </p:nvGrpSpPr>
        <p:grpSpPr>
          <a:xfrm>
            <a:off x="344129" y="4103393"/>
            <a:ext cx="7236787" cy="2107932"/>
            <a:chOff x="2032341" y="3891638"/>
            <a:chExt cx="7236787" cy="2107932"/>
          </a:xfrm>
        </p:grpSpPr>
        <p:sp>
          <p:nvSpPr>
            <p:cNvPr id="7" name="TextBox 6"/>
            <p:cNvSpPr txBox="1"/>
            <p:nvPr/>
          </p:nvSpPr>
          <p:spPr>
            <a:xfrm>
              <a:off x="2727432" y="4650313"/>
              <a:ext cx="5944930" cy="307777"/>
            </a:xfrm>
            <a:prstGeom prst="rect">
              <a:avLst/>
            </a:prstGeom>
            <a:noFill/>
          </p:spPr>
          <p:txBody>
            <a:bodyPr wrap="square">
              <a:spAutoFit/>
            </a:bodyPr>
            <a:lstStyle/>
            <a:p>
              <a:pPr marL="0" marR="0" lvl="0" indent="0" algn="l"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1		2		3		4		5		6</a:t>
              </a:r>
            </a:p>
          </p:txBody>
        </p:sp>
        <p:sp>
          <p:nvSpPr>
            <p:cNvPr id="9" name="TextBox 8"/>
            <p:cNvSpPr txBox="1"/>
            <p:nvPr/>
          </p:nvSpPr>
          <p:spPr>
            <a:xfrm>
              <a:off x="2032341" y="4293735"/>
              <a:ext cx="2083554" cy="307777"/>
            </a:xfrm>
            <a:prstGeom prst="rect">
              <a:avLst/>
            </a:prstGeom>
            <a:noFill/>
          </p:spPr>
          <p:txBody>
            <a:bodyPr wrap="square">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1= Strongly Disagree</a:t>
              </a:r>
            </a:p>
          </p:txBody>
        </p:sp>
        <p:sp>
          <p:nvSpPr>
            <p:cNvPr id="10" name="TextBox 9"/>
            <p:cNvSpPr txBox="1"/>
            <p:nvPr/>
          </p:nvSpPr>
          <p:spPr>
            <a:xfrm>
              <a:off x="7430703" y="4264418"/>
              <a:ext cx="1580424" cy="307777"/>
            </a:xfrm>
            <a:prstGeom prst="rect">
              <a:avLst/>
            </a:prstGeom>
            <a:noFill/>
          </p:spPr>
          <p:txBody>
            <a:bodyPr wrap="square">
              <a:spAutoFit/>
            </a:bodyPr>
            <a:lstStyle/>
            <a:p>
              <a:pPr marL="0" marR="0" lvl="0" indent="0" algn="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6= Strongly Agree</a:t>
              </a:r>
            </a:p>
          </p:txBody>
        </p:sp>
        <p:sp>
          <p:nvSpPr>
            <p:cNvPr id="11" name="Left Brace 10"/>
            <p:cNvSpPr/>
            <p:nvPr/>
          </p:nvSpPr>
          <p:spPr>
            <a:xfrm rot="16200000" flipV="1">
              <a:off x="3302927" y="4279656"/>
              <a:ext cx="461550" cy="1793447"/>
            </a:xfrm>
            <a:prstGeom prst="leftBrace">
              <a:avLst>
                <a:gd name="adj1" fmla="val 63402"/>
                <a:gd name="adj2"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55449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12" name="TextBox 11"/>
            <p:cNvSpPr txBox="1"/>
            <p:nvPr/>
          </p:nvSpPr>
          <p:spPr>
            <a:xfrm>
              <a:off x="2815400" y="5479004"/>
              <a:ext cx="1448263" cy="307777"/>
            </a:xfrm>
            <a:prstGeom prst="rect">
              <a:avLst/>
            </a:prstGeom>
            <a:noFill/>
          </p:spPr>
          <p:txBody>
            <a:bodyPr wrap="square">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Bottom Box</a:t>
              </a:r>
            </a:p>
          </p:txBody>
        </p:sp>
        <p:sp>
          <p:nvSpPr>
            <p:cNvPr id="13" name="TextBox 12"/>
            <p:cNvSpPr txBox="1"/>
            <p:nvPr/>
          </p:nvSpPr>
          <p:spPr>
            <a:xfrm>
              <a:off x="7381667" y="5525364"/>
              <a:ext cx="1096520" cy="307777"/>
            </a:xfrm>
            <a:prstGeom prst="rect">
              <a:avLst/>
            </a:prstGeom>
            <a:noFill/>
          </p:spPr>
          <p:txBody>
            <a:bodyPr wrap="square">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Top Box</a:t>
              </a:r>
            </a:p>
          </p:txBody>
        </p:sp>
        <p:sp>
          <p:nvSpPr>
            <p:cNvPr id="14" name="Left Brace 13"/>
            <p:cNvSpPr/>
            <p:nvPr/>
          </p:nvSpPr>
          <p:spPr>
            <a:xfrm rot="16200000" flipV="1">
              <a:off x="7708462" y="4279656"/>
              <a:ext cx="461550" cy="1793447"/>
            </a:xfrm>
            <a:prstGeom prst="leftBrace">
              <a:avLst>
                <a:gd name="adj1" fmla="val 63402"/>
                <a:gd name="adj2"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55449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18" name="Rectangle 17"/>
            <p:cNvSpPr/>
            <p:nvPr/>
          </p:nvSpPr>
          <p:spPr>
            <a:xfrm>
              <a:off x="2032341" y="3891638"/>
              <a:ext cx="7236787" cy="2107932"/>
            </a:xfrm>
            <a:prstGeom prst="rect">
              <a:avLst/>
            </a:prstGeom>
            <a:noFill/>
            <a:ln w="9525">
              <a:solidFill>
                <a:srgbClr val="2576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000000"/>
                </a:solidFill>
                <a:effectLst/>
                <a:uLnTx/>
                <a:uFillTx/>
                <a:latin typeface="Roboto Condensed Light"/>
                <a:ea typeface="+mn-ea"/>
                <a:cs typeface="+mn-cs"/>
              </a:endParaRPr>
            </a:p>
          </p:txBody>
        </p:sp>
      </p:grpSp>
      <p:sp>
        <p:nvSpPr>
          <p:cNvPr id="19" name="Rectangle 18">
            <a:extLst>
              <a:ext uri="{FF2B5EF4-FFF2-40B4-BE49-F238E27FC236}">
                <a16:creationId xmlns:a16="http://schemas.microsoft.com/office/drawing/2014/main" id="{A4197DE6-0244-42F4-A3C6-236A7C96FF09}"/>
              </a:ext>
            </a:extLst>
          </p:cNvPr>
          <p:cNvSpPr/>
          <p:nvPr/>
        </p:nvSpPr>
        <p:spPr>
          <a:xfrm>
            <a:off x="344129" y="1541584"/>
            <a:ext cx="7375332" cy="163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In analyzing specific engagement drivers, look at how individual questions were answered. </a:t>
            </a:r>
          </a:p>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Questions are presented as statements. For example, “I trust my leader.”</a:t>
            </a:r>
          </a:p>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Respondents indicate their level of agreement to a statement by selecting one of six points on the scale.</a:t>
            </a:r>
          </a:p>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Each question then receives a top-box score – the percentage of employees who scored it five or six. For example, if the question “I trust my leader” has a score of 40%, 40% of employees agreed or strongly agreed with this statement.</a:t>
            </a:r>
          </a:p>
        </p:txBody>
      </p:sp>
      <p:sp>
        <p:nvSpPr>
          <p:cNvPr id="21" name="Oval 20">
            <a:extLst>
              <a:ext uri="{FF2B5EF4-FFF2-40B4-BE49-F238E27FC236}">
                <a16:creationId xmlns:a16="http://schemas.microsoft.com/office/drawing/2014/main" id="{DD1D20A0-13DA-499D-BC42-AA801C5E1819}"/>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2" name="TextBox 21">
            <a:extLst>
              <a:ext uri="{FF2B5EF4-FFF2-40B4-BE49-F238E27FC236}">
                <a16:creationId xmlns:a16="http://schemas.microsoft.com/office/drawing/2014/main" id="{28DA1F30-6BDC-408B-9DAC-BA6865E782CC}"/>
              </a:ext>
            </a:extLst>
          </p:cNvPr>
          <p:cNvSpPr txBox="1"/>
          <p:nvPr/>
        </p:nvSpPr>
        <p:spPr>
          <a:xfrm>
            <a:off x="11314755" y="288354"/>
            <a:ext cx="409087"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3</a:t>
            </a:r>
          </a:p>
        </p:txBody>
      </p:sp>
    </p:spTree>
    <p:extLst>
      <p:ext uri="{BB962C8B-B14F-4D97-AF65-F5344CB8AC3E}">
        <p14:creationId xmlns:p14="http://schemas.microsoft.com/office/powerpoint/2010/main" val="35576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2990D3E-5303-4375-A8E8-85FD48B9BDA5}"/>
              </a:ext>
            </a:extLst>
          </p:cNvPr>
          <p:cNvSpPr>
            <a:spLocks noGrp="1"/>
          </p:cNvSpPr>
          <p:nvPr>
            <p:ph type="title"/>
          </p:nvPr>
        </p:nvSpPr>
        <p:spPr>
          <a:xfrm>
            <a:off x="731520" y="2293219"/>
            <a:ext cx="2281187" cy="1493135"/>
          </a:xfrm>
        </p:spPr>
        <p:txBody>
          <a:bodyPr/>
          <a:lstStyle/>
          <a:p>
            <a:pPr algn="ctr"/>
            <a:r>
              <a:rPr lang="en-US" sz="2200" dirty="0"/>
              <a:t>Statement Top Box Scores</a:t>
            </a:r>
            <a:endParaRPr lang="en-CA" sz="2200" dirty="0"/>
          </a:p>
        </p:txBody>
      </p:sp>
      <p:pic>
        <p:nvPicPr>
          <p:cNvPr id="3" name="Picture 2" descr="A picture containing chart&#10;&#10;Description automatically generated">
            <a:extLst>
              <a:ext uri="{FF2B5EF4-FFF2-40B4-BE49-F238E27FC236}">
                <a16:creationId xmlns:a16="http://schemas.microsoft.com/office/drawing/2014/main" id="{2C7CFE1A-A6EC-41BD-B479-5C20954C4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463" y="277423"/>
            <a:ext cx="4797516" cy="3709555"/>
          </a:xfrm>
          <a:prstGeom prst="rect">
            <a:avLst/>
          </a:prstGeom>
          <a:effectLst>
            <a:outerShdw blurRad="50800" dist="38100" dir="2700000" algn="tl" rotWithShape="0">
              <a:prstClr val="black">
                <a:alpha val="40000"/>
              </a:prstClr>
            </a:outerShdw>
          </a:effectLst>
        </p:spPr>
      </p:pic>
      <p:pic>
        <p:nvPicPr>
          <p:cNvPr id="6" name="Picture 5" descr="Chart&#10;&#10;Description automatically generated">
            <a:extLst>
              <a:ext uri="{FF2B5EF4-FFF2-40B4-BE49-F238E27FC236}">
                <a16:creationId xmlns:a16="http://schemas.microsoft.com/office/drawing/2014/main" id="{F2527993-5D3A-420D-A6FC-E15D14955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794" y="1574222"/>
            <a:ext cx="4797516" cy="3709555"/>
          </a:xfrm>
          <a:prstGeom prst="rect">
            <a:avLst/>
          </a:prstGeom>
          <a:effectLst>
            <a:outerShdw blurRad="50800" dist="38100" dir="2700000" algn="tl" rotWithShape="0">
              <a:prstClr val="black">
                <a:alpha val="40000"/>
              </a:prstClr>
            </a:outerShdw>
          </a:effectLst>
        </p:spPr>
      </p:pic>
      <p:pic>
        <p:nvPicPr>
          <p:cNvPr id="10" name="Picture 9" descr="Chart&#10;&#10;Description automatically generated">
            <a:extLst>
              <a:ext uri="{FF2B5EF4-FFF2-40B4-BE49-F238E27FC236}">
                <a16:creationId xmlns:a16="http://schemas.microsoft.com/office/drawing/2014/main" id="{C71E3846-F9E2-4F77-9FAE-B973887AE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6988" y="3039786"/>
            <a:ext cx="4797516" cy="3705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5325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7259" y="273884"/>
            <a:ext cx="11244045" cy="863600"/>
          </a:xfrm>
        </p:spPr>
        <p:txBody>
          <a:bodyPr/>
          <a:lstStyle/>
          <a:p>
            <a:r>
              <a:rPr lang="en-US" sz="3200" dirty="0">
                <a:solidFill>
                  <a:srgbClr val="636363"/>
                </a:solidFill>
                <a:latin typeface="+mj-lt"/>
              </a:rPr>
              <a:t>Don’t let your reaction color your next steps!</a:t>
            </a:r>
            <a:endParaRPr lang="en-CA" sz="3200" dirty="0">
              <a:solidFill>
                <a:srgbClr val="636363"/>
              </a:solidFill>
              <a:latin typeface="+mj-lt"/>
            </a:endParaRPr>
          </a:p>
        </p:txBody>
      </p:sp>
      <p:sp>
        <p:nvSpPr>
          <p:cNvPr id="3" name="Text Placeholder 3"/>
          <p:cNvSpPr txBox="1">
            <a:spLocks/>
          </p:cNvSpPr>
          <p:nvPr/>
        </p:nvSpPr>
        <p:spPr>
          <a:xfrm>
            <a:off x="327258" y="983494"/>
            <a:ext cx="9492729" cy="65722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000000"/>
              </a:buClr>
              <a:buSzPct val="120000"/>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Whether positive or negative, your next steps present an opportunity for growth and improvement. </a:t>
            </a:r>
          </a:p>
        </p:txBody>
      </p:sp>
      <p:sp>
        <p:nvSpPr>
          <p:cNvPr id="6" name="Rectangle 5"/>
          <p:cNvSpPr/>
          <p:nvPr/>
        </p:nvSpPr>
        <p:spPr>
          <a:xfrm>
            <a:off x="327258" y="1708784"/>
            <a:ext cx="3360467" cy="2448000"/>
          </a:xfrm>
          <a:prstGeom prst="rect">
            <a:avLst/>
          </a:prstGeom>
          <a:solidFill>
            <a:schemeClr val="accent1">
              <a:lumMod val="50000"/>
            </a:schemeClr>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92" rtl="0" eaLnBrk="1" fontAlgn="auto" latinLnBrk="0" hangingPunct="1">
              <a:lnSpc>
                <a:spcPct val="100000"/>
              </a:lnSpc>
              <a:spcBef>
                <a:spcPts val="600"/>
              </a:spcBef>
              <a:spcAft>
                <a:spcPts val="0"/>
              </a:spcAft>
              <a:buClr>
                <a:srgbClr val="333333"/>
              </a:buClr>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a:ea typeface="+mn-ea"/>
                <a:cs typeface="+mn-cs"/>
              </a:rPr>
              <a:t>If you have strong results:</a:t>
            </a:r>
          </a:p>
          <a:p>
            <a:pPr marL="171450" marR="0" lvl="0" indent="-171450" algn="l" defTabSz="554492" rtl="0" eaLnBrk="1" fontAlgn="auto" latinLnBrk="0" hangingPunct="1">
              <a:lnSpc>
                <a:spcPct val="100000"/>
              </a:lnSpc>
              <a:spcBef>
                <a:spcPts val="600"/>
              </a:spcBef>
              <a:spcAft>
                <a:spcPts val="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Find out what’s working so that you can keep doing it.</a:t>
            </a:r>
          </a:p>
          <a:p>
            <a:pPr marL="171450" marR="0" lvl="0" indent="-171450" algn="l" defTabSz="554492" rtl="0" eaLnBrk="1" fontAlgn="auto" latinLnBrk="0" hangingPunct="1">
              <a:lnSpc>
                <a:spcPct val="100000"/>
              </a:lnSpc>
              <a:spcBef>
                <a:spcPts val="600"/>
              </a:spcBef>
              <a:spcAft>
                <a:spcPts val="0"/>
              </a:spcAft>
              <a:buClr>
                <a:srgbClr val="FFFFFF"/>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Remember that there is always room for improvement, and as a manager, you should be constantly looking for opportunities to continue engaging your team.</a:t>
            </a:r>
          </a:p>
        </p:txBody>
      </p:sp>
      <p:sp>
        <p:nvSpPr>
          <p:cNvPr id="7" name="Rectangle 6"/>
          <p:cNvSpPr/>
          <p:nvPr/>
        </p:nvSpPr>
        <p:spPr>
          <a:xfrm>
            <a:off x="4375579" y="1708784"/>
            <a:ext cx="3360467" cy="2448000"/>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92" rtl="0" eaLnBrk="1" fontAlgn="base" latinLnBrk="0" hangingPunct="1">
              <a:lnSpc>
                <a:spcPct val="100000"/>
              </a:lnSpc>
              <a:spcBef>
                <a:spcPts val="12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Roboto Condensed Light"/>
                <a:ea typeface="+mn-ea"/>
                <a:cs typeface="+mn-cs"/>
              </a:rPr>
              <a:t>If you are new to the team and are faced with interpreting and acting on your predecessor’s results: </a:t>
            </a:r>
          </a:p>
          <a:p>
            <a:pPr marL="285750" marR="0" lvl="0" indent="-285750" algn="l" defTabSz="554492"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Use the results as an opportunity to build your relationship with the team. </a:t>
            </a:r>
          </a:p>
          <a:p>
            <a:pPr marL="285750" marR="0" lvl="0" indent="-285750" algn="l" defTabSz="554492"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Roboto Condensed Light"/>
                <a:ea typeface="+mn-ea"/>
                <a:cs typeface="+mn-cs"/>
              </a:rPr>
              <a:t>Don’t fall into the trap of thinking the results are irrelevant or that they can be ignored. It’s your starting point.</a:t>
            </a:r>
          </a:p>
        </p:txBody>
      </p:sp>
      <p:sp>
        <p:nvSpPr>
          <p:cNvPr id="9" name="Rectangle 8"/>
          <p:cNvSpPr/>
          <p:nvPr/>
        </p:nvSpPr>
        <p:spPr>
          <a:xfrm>
            <a:off x="8423900" y="1712704"/>
            <a:ext cx="3360467" cy="4585871"/>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txBody>
          <a:bodyPr wrap="square">
            <a:spAutoFit/>
          </a:bodyPr>
          <a:lstStyle/>
          <a:p>
            <a:pPr marL="0" marR="0" lvl="1" indent="0" algn="l" defTabSz="554492" rtl="0" eaLnBrk="1" fontAlgn="base" latinLnBrk="0" hangingPunct="1">
              <a:lnSpc>
                <a:spcPct val="100000"/>
              </a:lnSpc>
              <a:spcBef>
                <a:spcPts val="60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If you have poor results:</a:t>
            </a:r>
          </a:p>
          <a:p>
            <a:pPr marL="339725" marR="0" lvl="1" indent="-285750" algn="l" defTabSz="554492"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Interpret your results as objectively and impartially as possible. Take some time to cool down if needed.</a:t>
            </a:r>
          </a:p>
          <a:p>
            <a:pPr marL="339725" marR="0" lvl="1" indent="-285750" algn="l" defTabSz="554492"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While you may not agree with the results, it is the perception of those who work for you.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Perception is the reality here.</a:t>
            </a:r>
          </a:p>
          <a:p>
            <a:pPr marL="339725" marR="0" lvl="1" indent="-285750" algn="l" defTabSz="554492"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Even if there are circumstances outside of your control, you can still make improvements in how you deal with them. </a:t>
            </a:r>
          </a:p>
          <a:p>
            <a:pPr marL="339725" marR="0" lvl="1" indent="-285750" algn="l" defTabSz="554492"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Step back from the results and understand that this is a starting point to make things better – not a medium to criticize. Look at it as a development opportunity.</a:t>
            </a:r>
          </a:p>
        </p:txBody>
      </p:sp>
    </p:spTree>
    <p:extLst>
      <p:ext uri="{BB962C8B-B14F-4D97-AF65-F5344CB8AC3E}">
        <p14:creationId xmlns:p14="http://schemas.microsoft.com/office/powerpoint/2010/main" val="623187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285348-F399-0849-92E4-5BD3541498E2}"/>
              </a:ext>
            </a:extLst>
          </p:cNvPr>
          <p:cNvSpPr txBox="1"/>
          <p:nvPr/>
        </p:nvSpPr>
        <p:spPr>
          <a:xfrm>
            <a:off x="6124353" y="3444949"/>
            <a:ext cx="184731" cy="260392"/>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prstClr val="black"/>
              </a:solidFill>
              <a:effectLst/>
              <a:uLnTx/>
              <a:uFillTx/>
              <a:latin typeface="Roboto Condensed Light"/>
              <a:ea typeface="+mn-ea"/>
              <a:cs typeface="+mn-cs"/>
            </a:endParaRPr>
          </a:p>
        </p:txBody>
      </p:sp>
    </p:spTree>
    <p:extLst>
      <p:ext uri="{BB962C8B-B14F-4D97-AF65-F5344CB8AC3E}">
        <p14:creationId xmlns:p14="http://schemas.microsoft.com/office/powerpoint/2010/main" val="1683652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a:xfrm>
            <a:off x="650874" y="1391732"/>
            <a:ext cx="7385845" cy="1306512"/>
          </a:xfrm>
        </p:spPr>
        <p:txBody>
          <a:bodyPr>
            <a:normAutofit fontScale="85000" lnSpcReduction="10000"/>
          </a:bodyPr>
          <a:lstStyle/>
          <a:p>
            <a:pPr>
              <a:spcAft>
                <a:spcPts val="600"/>
              </a:spcAft>
            </a:pPr>
            <a:r>
              <a:rPr lang="en-US" dirty="0"/>
              <a:t>Interpreting the Department Scorecard – Manager Guide</a:t>
            </a:r>
            <a:endParaRPr lang="en-CA" dirty="0"/>
          </a:p>
        </p:txBody>
      </p:sp>
    </p:spTree>
    <p:extLst>
      <p:ext uri="{BB962C8B-B14F-4D97-AF65-F5344CB8AC3E}">
        <p14:creationId xmlns:p14="http://schemas.microsoft.com/office/powerpoint/2010/main" val="2312818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686" y="448475"/>
            <a:ext cx="11149532" cy="863600"/>
          </a:xfrm>
        </p:spPr>
        <p:txBody>
          <a:bodyPr/>
          <a:lstStyle/>
          <a:p>
            <a:r>
              <a:rPr lang="en-US" sz="3200" b="0" dirty="0">
                <a:solidFill>
                  <a:srgbClr val="717272"/>
                </a:solidFill>
                <a:latin typeface="Montserrat SemiBold" pitchFamily="2" charset="77"/>
                <a:ea typeface="+mj-ea"/>
                <a:cs typeface="Arial" panose="020B0604020202020204" pitchFamily="34" charset="0"/>
              </a:rPr>
              <a:t>Analyze your results and identify strengths, weaknesses, and focus areas for team discussions</a:t>
            </a:r>
            <a:endParaRPr lang="en-CA" sz="3200" b="0" dirty="0">
              <a:solidFill>
                <a:srgbClr val="717272"/>
              </a:solidFill>
              <a:latin typeface="Montserrat SemiBold" pitchFamily="2" charset="77"/>
              <a:ea typeface="+mj-ea"/>
              <a:cs typeface="Arial" panose="020B0604020202020204" pitchFamily="34" charset="0"/>
            </a:endParaRPr>
          </a:p>
        </p:txBody>
      </p:sp>
      <p:sp>
        <p:nvSpPr>
          <p:cNvPr id="4" name="Text Placeholder 1"/>
          <p:cNvSpPr txBox="1">
            <a:spLocks/>
          </p:cNvSpPr>
          <p:nvPr/>
        </p:nvSpPr>
        <p:spPr>
          <a:xfrm>
            <a:off x="523151" y="1558685"/>
            <a:ext cx="10831389" cy="65722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000000"/>
              </a:buClr>
              <a:buSzPct val="120000"/>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Roboto Condensed Light"/>
                <a:ea typeface="+mn-ea"/>
                <a:cs typeface="+mn-cs"/>
              </a:rPr>
              <a:t>First analyze overall engagement levels, then look at driver scores, and lastly, individual questions to get an informed picture of engagement in your team.</a:t>
            </a:r>
          </a:p>
        </p:txBody>
      </p:sp>
      <p:sp>
        <p:nvSpPr>
          <p:cNvPr id="8" name="TextBox 7"/>
          <p:cNvSpPr txBox="1"/>
          <p:nvPr/>
        </p:nvSpPr>
        <p:spPr>
          <a:xfrm>
            <a:off x="6950989" y="2566645"/>
            <a:ext cx="184731" cy="260392"/>
          </a:xfrm>
          <a:prstGeom prst="rect">
            <a:avLst/>
          </a:prstGeom>
          <a:noFill/>
        </p:spPr>
        <p:txBody>
          <a:bodyPr wrap="none" rtlCol="0">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endParaRPr kumimoji="0" lang="en-US" sz="1092" b="0"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14" name="TextBox 13"/>
          <p:cNvSpPr txBox="1"/>
          <p:nvPr/>
        </p:nvSpPr>
        <p:spPr>
          <a:xfrm rot="-2520000">
            <a:off x="3235170" y="5893431"/>
            <a:ext cx="1447800" cy="307777"/>
          </a:xfrm>
          <a:prstGeom prst="rect">
            <a:avLst/>
          </a:prstGeom>
          <a:noFill/>
        </p:spPr>
        <p:txBody>
          <a:bodyPr wrap="square" rtlCol="0">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Roboto Condensed Light"/>
                <a:ea typeface="+mn-ea"/>
                <a:cs typeface="+mn-cs"/>
              </a:rPr>
              <a:t>Retention Drivers</a:t>
            </a:r>
          </a:p>
        </p:txBody>
      </p:sp>
      <p:sp>
        <p:nvSpPr>
          <p:cNvPr id="17" name="TextBox 16"/>
          <p:cNvSpPr txBox="1"/>
          <p:nvPr/>
        </p:nvSpPr>
        <p:spPr>
          <a:xfrm rot="-2520000">
            <a:off x="4922505" y="4328593"/>
            <a:ext cx="2179895" cy="307777"/>
          </a:xfrm>
          <a:prstGeom prst="rect">
            <a:avLst/>
          </a:prstGeom>
          <a:noFill/>
        </p:spPr>
        <p:txBody>
          <a:bodyPr wrap="square" rtlCol="0">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Roboto Condensed Light"/>
                <a:ea typeface="+mn-ea"/>
                <a:cs typeface="+mn-cs"/>
              </a:rPr>
              <a:t>Engagement Drivers</a:t>
            </a:r>
          </a:p>
        </p:txBody>
      </p:sp>
      <p:sp>
        <p:nvSpPr>
          <p:cNvPr id="16" name="Oval 15">
            <a:extLst>
              <a:ext uri="{FF2B5EF4-FFF2-40B4-BE49-F238E27FC236}">
                <a16:creationId xmlns:a16="http://schemas.microsoft.com/office/drawing/2014/main" id="{0248CC12-79AF-4CF5-B7EB-55FE53F3F1DF}"/>
              </a:ext>
            </a:extLst>
          </p:cNvPr>
          <p:cNvSpPr/>
          <p:nvPr/>
        </p:nvSpPr>
        <p:spPr>
          <a:xfrm>
            <a:off x="620041" y="2612574"/>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7E6E0F00-57E2-4B68-A8B6-C5E35F6AED8D}"/>
              </a:ext>
            </a:extLst>
          </p:cNvPr>
          <p:cNvSpPr txBox="1"/>
          <p:nvPr/>
        </p:nvSpPr>
        <p:spPr>
          <a:xfrm>
            <a:off x="887256" y="2768061"/>
            <a:ext cx="330540"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1</a:t>
            </a:r>
          </a:p>
        </p:txBody>
      </p:sp>
      <p:sp>
        <p:nvSpPr>
          <p:cNvPr id="19" name="TextBox 18">
            <a:extLst>
              <a:ext uri="{FF2B5EF4-FFF2-40B4-BE49-F238E27FC236}">
                <a16:creationId xmlns:a16="http://schemas.microsoft.com/office/drawing/2014/main" id="{BC62BCA5-820B-447E-8887-B85B2A299DB5}"/>
              </a:ext>
            </a:extLst>
          </p:cNvPr>
          <p:cNvSpPr txBox="1"/>
          <p:nvPr/>
        </p:nvSpPr>
        <p:spPr>
          <a:xfrm>
            <a:off x="1666602" y="2910175"/>
            <a:ext cx="2045432"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A4A"/>
                </a:solidFill>
                <a:effectLst/>
                <a:uLnTx/>
                <a:uFillTx/>
                <a:latin typeface="Montserrat SemiBold" pitchFamily="2" charset="77"/>
                <a:ea typeface="League Spartan" charset="0"/>
                <a:cs typeface="Poppins" pitchFamily="2" charset="77"/>
              </a:rPr>
              <a:t>Engagement levels</a:t>
            </a:r>
          </a:p>
        </p:txBody>
      </p:sp>
      <p:sp>
        <p:nvSpPr>
          <p:cNvPr id="21" name="Oval 20">
            <a:extLst>
              <a:ext uri="{FF2B5EF4-FFF2-40B4-BE49-F238E27FC236}">
                <a16:creationId xmlns:a16="http://schemas.microsoft.com/office/drawing/2014/main" id="{87A1D5AA-891B-4F53-A3F6-26D56A0D66CA}"/>
              </a:ext>
            </a:extLst>
          </p:cNvPr>
          <p:cNvSpPr/>
          <p:nvPr/>
        </p:nvSpPr>
        <p:spPr>
          <a:xfrm>
            <a:off x="620041" y="3595612"/>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3997E286-9E1D-4A4E-93BD-E8342AEC0230}"/>
              </a:ext>
            </a:extLst>
          </p:cNvPr>
          <p:cNvSpPr txBox="1"/>
          <p:nvPr/>
        </p:nvSpPr>
        <p:spPr>
          <a:xfrm>
            <a:off x="847982" y="3751099"/>
            <a:ext cx="409087"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2</a:t>
            </a:r>
          </a:p>
        </p:txBody>
      </p:sp>
      <p:sp>
        <p:nvSpPr>
          <p:cNvPr id="23" name="TextBox 22">
            <a:extLst>
              <a:ext uri="{FF2B5EF4-FFF2-40B4-BE49-F238E27FC236}">
                <a16:creationId xmlns:a16="http://schemas.microsoft.com/office/drawing/2014/main" id="{998A5085-37A1-435C-9DBF-0EFBF3AACFA8}"/>
              </a:ext>
            </a:extLst>
          </p:cNvPr>
          <p:cNvSpPr txBox="1"/>
          <p:nvPr/>
        </p:nvSpPr>
        <p:spPr>
          <a:xfrm>
            <a:off x="1666602" y="3893213"/>
            <a:ext cx="1383392"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A4A"/>
                </a:solidFill>
                <a:effectLst/>
                <a:uLnTx/>
                <a:uFillTx/>
                <a:latin typeface="Montserrat SemiBold" pitchFamily="2" charset="77"/>
                <a:ea typeface="League Spartan" charset="0"/>
                <a:cs typeface="Poppins" pitchFamily="2" charset="77"/>
              </a:rPr>
              <a:t>Driver scores</a:t>
            </a:r>
          </a:p>
        </p:txBody>
      </p:sp>
      <p:sp>
        <p:nvSpPr>
          <p:cNvPr id="25" name="Oval 24">
            <a:extLst>
              <a:ext uri="{FF2B5EF4-FFF2-40B4-BE49-F238E27FC236}">
                <a16:creationId xmlns:a16="http://schemas.microsoft.com/office/drawing/2014/main" id="{81EB29F5-E767-4714-A423-05909AD15986}"/>
              </a:ext>
            </a:extLst>
          </p:cNvPr>
          <p:cNvSpPr/>
          <p:nvPr/>
        </p:nvSpPr>
        <p:spPr>
          <a:xfrm>
            <a:off x="620041" y="4578650"/>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8238765B-AC5B-47EB-AA9E-CDAE1F7F3DC1}"/>
              </a:ext>
            </a:extLst>
          </p:cNvPr>
          <p:cNvSpPr txBox="1"/>
          <p:nvPr/>
        </p:nvSpPr>
        <p:spPr>
          <a:xfrm>
            <a:off x="847982" y="4734137"/>
            <a:ext cx="409087"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3</a:t>
            </a:r>
          </a:p>
        </p:txBody>
      </p:sp>
      <p:sp>
        <p:nvSpPr>
          <p:cNvPr id="27" name="TextBox 26">
            <a:extLst>
              <a:ext uri="{FF2B5EF4-FFF2-40B4-BE49-F238E27FC236}">
                <a16:creationId xmlns:a16="http://schemas.microsoft.com/office/drawing/2014/main" id="{ED77B6DD-8703-4159-A332-F5DC331AEAA6}"/>
              </a:ext>
            </a:extLst>
          </p:cNvPr>
          <p:cNvSpPr txBox="1"/>
          <p:nvPr/>
        </p:nvSpPr>
        <p:spPr>
          <a:xfrm>
            <a:off x="1666602" y="4876251"/>
            <a:ext cx="1700787" cy="246221"/>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A4A"/>
                </a:solidFill>
                <a:effectLst/>
                <a:uLnTx/>
                <a:uFillTx/>
                <a:latin typeface="Montserrat SemiBold" pitchFamily="2" charset="77"/>
                <a:ea typeface="League Spartan" charset="0"/>
                <a:cs typeface="Poppins" pitchFamily="2" charset="77"/>
              </a:rPr>
              <a:t>Question scores</a:t>
            </a:r>
          </a:p>
        </p:txBody>
      </p:sp>
      <p:pic>
        <p:nvPicPr>
          <p:cNvPr id="20" name="Picture 19" descr="Diagram&#10;&#10;Description automatically generated">
            <a:extLst>
              <a:ext uri="{FF2B5EF4-FFF2-40B4-BE49-F238E27FC236}">
                <a16:creationId xmlns:a16="http://schemas.microsoft.com/office/drawing/2014/main" id="{156DCA80-BBFB-4D3B-85E5-6F448107E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126" y="1853789"/>
            <a:ext cx="5992387" cy="46183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6664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1EBDAE-5AF6-495C-803F-951069CA90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95303" y="0"/>
            <a:ext cx="4298286" cy="6857999"/>
          </a:xfrm>
          <a:prstGeom prst="rect">
            <a:avLst/>
          </a:prstGeom>
        </p:spPr>
      </p:pic>
      <p:sp>
        <p:nvSpPr>
          <p:cNvPr id="2" name="Title 1">
            <a:extLst>
              <a:ext uri="{FF2B5EF4-FFF2-40B4-BE49-F238E27FC236}">
                <a16:creationId xmlns:a16="http://schemas.microsoft.com/office/drawing/2014/main" id="{B0A27E23-2135-4034-AF47-78915D5F4FB6}"/>
              </a:ext>
            </a:extLst>
          </p:cNvPr>
          <p:cNvSpPr>
            <a:spLocks noGrp="1"/>
          </p:cNvSpPr>
          <p:nvPr>
            <p:ph type="title"/>
          </p:nvPr>
        </p:nvSpPr>
        <p:spPr>
          <a:xfrm>
            <a:off x="406401" y="421866"/>
            <a:ext cx="7292258" cy="1130188"/>
          </a:xfrm>
        </p:spPr>
        <p:txBody>
          <a:bodyPr/>
          <a:lstStyle/>
          <a:p>
            <a:r>
              <a:rPr lang="en-US" dirty="0"/>
              <a:t>Start interpreting your engagement results by analyzing your department’s overall engagement levels</a:t>
            </a:r>
            <a:endParaRPr lang="en-CA" dirty="0"/>
          </a:p>
        </p:txBody>
      </p:sp>
      <p:sp>
        <p:nvSpPr>
          <p:cNvPr id="3" name="Rectangle 2">
            <a:extLst>
              <a:ext uri="{FF2B5EF4-FFF2-40B4-BE49-F238E27FC236}">
                <a16:creationId xmlns:a16="http://schemas.microsoft.com/office/drawing/2014/main" id="{62AD2F14-AEAC-455C-8AA1-BA6F1DA51B61}"/>
              </a:ext>
            </a:extLst>
          </p:cNvPr>
          <p:cNvSpPr/>
          <p:nvPr/>
        </p:nvSpPr>
        <p:spPr>
          <a:xfrm>
            <a:off x="308748" y="2364137"/>
            <a:ext cx="7073296" cy="2600712"/>
          </a:xfrm>
          <a:prstGeom prst="rect">
            <a:avLst/>
          </a:prstGeom>
        </p:spPr>
        <p:txBody>
          <a:bodyPr wrap="square">
            <a:spAutoFit/>
          </a:bodyPr>
          <a:lstStyle/>
          <a:p>
            <a:pPr marL="0" marR="0" lvl="0" indent="0" algn="l" defTabSz="554492" rtl="0" eaLnBrk="1" fontAlgn="base" latinLnBrk="0" hangingPunct="1">
              <a:lnSpc>
                <a:spcPct val="100000"/>
              </a:lnSpc>
              <a:spcBef>
                <a:spcPts val="1200"/>
              </a:spcBef>
              <a:spcAft>
                <a:spcPct val="0"/>
              </a:spcAft>
              <a:buClr>
                <a:srgbClr val="333333"/>
              </a:buClr>
              <a:buSzPct val="120000"/>
              <a:buFontTx/>
              <a:buNone/>
              <a:tabLst/>
              <a:defRPr/>
            </a:pPr>
            <a:endParaRPr kumimoji="0" lang="en-US" sz="1100" b="0" i="0" u="none" strike="noStrike" kern="1200" cap="none" spc="0" normalizeH="0" baseline="0" noProof="0" dirty="0">
              <a:ln>
                <a:noFill/>
              </a:ln>
              <a:solidFill>
                <a:srgbClr val="333333"/>
              </a:solidFill>
              <a:effectLst/>
              <a:uLnTx/>
              <a:uFillTx/>
              <a:latin typeface="Roboto Condensed Light"/>
              <a:ea typeface="+mn-ea"/>
              <a:cs typeface="+mn-cs"/>
            </a:endParaRPr>
          </a:p>
          <a:p>
            <a:pPr marL="0" marR="0" lvl="0" indent="0" algn="l" defTabSz="554492" rtl="0" eaLnBrk="1" fontAlgn="base" latinLnBrk="0" hangingPunct="1">
              <a:lnSpc>
                <a:spcPct val="100000"/>
              </a:lnSpc>
              <a:spcBef>
                <a:spcPts val="1200"/>
              </a:spcBef>
              <a:spcAft>
                <a:spcPct val="0"/>
              </a:spcAft>
              <a:buClr>
                <a:srgbClr val="333333"/>
              </a:buClr>
              <a:buSzPct val="120000"/>
              <a:buFontTx/>
              <a:buNone/>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Reviewing your team’s overall engagement results is the first step in determining how engaged your team is: </a:t>
            </a:r>
          </a:p>
          <a:p>
            <a:pPr marL="285750" marR="0" lvl="0" indent="-285750" algn="l" defTabSz="554492" rtl="0" eaLnBrk="1" fontAlgn="base" latinLnBrk="0" hangingPunct="1">
              <a:lnSpc>
                <a:spcPct val="100000"/>
              </a:lnSpc>
              <a:spcBef>
                <a:spcPts val="1200"/>
              </a:spcBef>
              <a:spcAft>
                <a:spcPct val="0"/>
              </a:spcAft>
              <a:buClr>
                <a:srgbClr val="3333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Identify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how engaged your team is relative to the whole organization’s engagement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by comparing your team’s and the organization’s results. </a:t>
            </a:r>
          </a:p>
          <a:p>
            <a:pPr marL="285750" marR="0" lvl="0" indent="-285750" algn="l" defTabSz="554492" rtl="0" eaLnBrk="1" fontAlgn="base" latinLnBrk="0" hangingPunct="1">
              <a:lnSpc>
                <a:spcPct val="100000"/>
              </a:lnSpc>
              <a:spcBef>
                <a:spcPts val="1200"/>
              </a:spcBef>
              <a:spcAft>
                <a:spcPct val="0"/>
              </a:spcAft>
              <a:buClr>
                <a:srgbClr val="3333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Review your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Employee Experience Monitor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score and how it compares to the organizational average. </a:t>
            </a:r>
          </a:p>
          <a:p>
            <a:pPr marL="285750" marR="0" lvl="0" indent="-285750" algn="l" defTabSz="554492" rtl="0" eaLnBrk="1" fontAlgn="base" latinLnBrk="0" hangingPunct="1">
              <a:lnSpc>
                <a:spcPct val="100000"/>
              </a:lnSpc>
              <a:spcBef>
                <a:spcPts val="1200"/>
              </a:spcBef>
              <a:spcAft>
                <a:spcPct val="0"/>
              </a:spcAft>
              <a:buClr>
                <a:srgbClr val="3333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Notice how engagement has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trended from the previous year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(if applicable).</a:t>
            </a:r>
          </a:p>
        </p:txBody>
      </p:sp>
      <p:sp>
        <p:nvSpPr>
          <p:cNvPr id="6" name="Oval 5">
            <a:extLst>
              <a:ext uri="{FF2B5EF4-FFF2-40B4-BE49-F238E27FC236}">
                <a16:creationId xmlns:a16="http://schemas.microsoft.com/office/drawing/2014/main" id="{D7C57491-50AD-4D8A-8A3B-86BE61DC9578}"/>
              </a:ext>
            </a:extLst>
          </p:cNvPr>
          <p:cNvSpPr/>
          <p:nvPr/>
        </p:nvSpPr>
        <p:spPr>
          <a:xfrm>
            <a:off x="11042426" y="100194"/>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7" name="TextBox 6">
            <a:extLst>
              <a:ext uri="{FF2B5EF4-FFF2-40B4-BE49-F238E27FC236}">
                <a16:creationId xmlns:a16="http://schemas.microsoft.com/office/drawing/2014/main" id="{26ACDD0B-647D-4527-8128-B2C1D19FA16A}"/>
              </a:ext>
            </a:extLst>
          </p:cNvPr>
          <p:cNvSpPr txBox="1"/>
          <p:nvPr/>
        </p:nvSpPr>
        <p:spPr>
          <a:xfrm>
            <a:off x="11309641" y="255681"/>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spTree>
    <p:extLst>
      <p:ext uri="{BB962C8B-B14F-4D97-AF65-F5344CB8AC3E}">
        <p14:creationId xmlns:p14="http://schemas.microsoft.com/office/powerpoint/2010/main" val="307907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225A7F9C-1CFB-497C-BDF4-2A2C936AE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230" y="796523"/>
            <a:ext cx="7067629" cy="5451987"/>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C036EB84-F9BF-4084-886F-F23F987EB44A}"/>
              </a:ext>
            </a:extLst>
          </p:cNvPr>
          <p:cNvSpPr>
            <a:spLocks noGrp="1"/>
          </p:cNvSpPr>
          <p:nvPr>
            <p:ph type="title"/>
          </p:nvPr>
        </p:nvSpPr>
        <p:spPr>
          <a:xfrm>
            <a:off x="581045" y="2484917"/>
            <a:ext cx="3176338" cy="1130188"/>
          </a:xfrm>
        </p:spPr>
        <p:txBody>
          <a:bodyPr/>
          <a:lstStyle/>
          <a:p>
            <a:r>
              <a:rPr lang="en-US" dirty="0"/>
              <a:t>Engagement Levels</a:t>
            </a:r>
            <a:endParaRPr lang="en-CA" dirty="0"/>
          </a:p>
        </p:txBody>
      </p:sp>
      <p:sp>
        <p:nvSpPr>
          <p:cNvPr id="5" name="Rectangle 4">
            <a:extLst>
              <a:ext uri="{FF2B5EF4-FFF2-40B4-BE49-F238E27FC236}">
                <a16:creationId xmlns:a16="http://schemas.microsoft.com/office/drawing/2014/main" id="{48BEE9A2-6076-41EC-ABCD-F54DE04CCF6E}"/>
              </a:ext>
            </a:extLst>
          </p:cNvPr>
          <p:cNvSpPr/>
          <p:nvPr/>
        </p:nvSpPr>
        <p:spPr>
          <a:xfrm>
            <a:off x="4659390" y="998692"/>
            <a:ext cx="3417489" cy="5249818"/>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608786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8235" y="468080"/>
            <a:ext cx="10836627" cy="863600"/>
          </a:xfrm>
        </p:spPr>
        <p:txBody>
          <a:bodyPr/>
          <a:lstStyle/>
          <a:p>
            <a:r>
              <a:rPr lang="en-US" sz="3200" dirty="0">
                <a:solidFill>
                  <a:srgbClr val="636363"/>
                </a:solidFill>
                <a:latin typeface="+mj-lt"/>
              </a:rPr>
              <a:t>The four levels of engagement</a:t>
            </a:r>
            <a:endParaRPr lang="en-CA" sz="3200" dirty="0">
              <a:solidFill>
                <a:srgbClr val="636363"/>
              </a:solidFill>
              <a:latin typeface="+mj-lt"/>
            </a:endParaRPr>
          </a:p>
        </p:txBody>
      </p:sp>
      <p:sp>
        <p:nvSpPr>
          <p:cNvPr id="4" name="Line Callout 1 3"/>
          <p:cNvSpPr/>
          <p:nvPr>
            <p:custDataLst>
              <p:tags r:id="rId1"/>
            </p:custDataLst>
          </p:nvPr>
        </p:nvSpPr>
        <p:spPr>
          <a:xfrm>
            <a:off x="6953148" y="5104004"/>
            <a:ext cx="4766903" cy="1188642"/>
          </a:xfrm>
          <a:prstGeom prst="borderCallout1">
            <a:avLst>
              <a:gd name="adj1" fmla="val 16418"/>
              <a:gd name="adj2" fmla="val -1552"/>
              <a:gd name="adj3" fmla="val 17393"/>
              <a:gd name="adj4" fmla="val -20736"/>
            </a:avLst>
          </a:prstGeom>
          <a:solidFill>
            <a:schemeClr val="bg1"/>
          </a:solidFill>
          <a:ln w="127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Disengaged.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May not openly show dissatisfaction, but their attitude is negative, affecting work and peers. </a:t>
            </a:r>
          </a:p>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Does not meet requirements. </a:t>
            </a:r>
          </a:p>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Appears “checked out.” Complains often.</a:t>
            </a:r>
          </a:p>
        </p:txBody>
      </p:sp>
      <p:sp>
        <p:nvSpPr>
          <p:cNvPr id="5" name="Line Callout 1 4"/>
          <p:cNvSpPr/>
          <p:nvPr>
            <p:custDataLst>
              <p:tags r:id="rId2"/>
            </p:custDataLst>
          </p:nvPr>
        </p:nvSpPr>
        <p:spPr>
          <a:xfrm>
            <a:off x="6953149" y="3753699"/>
            <a:ext cx="4766903" cy="1107043"/>
          </a:xfrm>
          <a:prstGeom prst="borderCallout1">
            <a:avLst>
              <a:gd name="adj1" fmla="val 103509"/>
              <a:gd name="adj2" fmla="val -22202"/>
              <a:gd name="adj3" fmla="val 52429"/>
              <a:gd name="adj4" fmla="val -1715"/>
            </a:avLst>
          </a:prstGeom>
          <a:solidFill>
            <a:schemeClr val="bg1"/>
          </a:solidFill>
          <a:ln w="127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base"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Indifferent: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Satisfied employees that do not feel a sense of purpose or pride in their work – it’s “just a job.” </a:t>
            </a:r>
          </a:p>
          <a:p>
            <a:pPr marL="182880" marR="0" lvl="0" indent="-182880" algn="l" defTabSz="912813" rtl="0" eaLnBrk="1" fontAlgn="base" latinLnBrk="0" hangingPunct="1">
              <a:lnSpc>
                <a:spcPct val="100000"/>
              </a:lnSpc>
              <a:spcBef>
                <a:spcPts val="25"/>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Puts in time to meet minimum requirements. </a:t>
            </a:r>
          </a:p>
        </p:txBody>
      </p:sp>
      <p:sp>
        <p:nvSpPr>
          <p:cNvPr id="6" name="Line Callout 1 5"/>
          <p:cNvSpPr/>
          <p:nvPr>
            <p:custDataLst>
              <p:tags r:id="rId3"/>
            </p:custDataLst>
          </p:nvPr>
        </p:nvSpPr>
        <p:spPr>
          <a:xfrm>
            <a:off x="6953150" y="2480368"/>
            <a:ext cx="4766902" cy="988965"/>
          </a:xfrm>
          <a:prstGeom prst="borderCallout1">
            <a:avLst>
              <a:gd name="adj1" fmla="val 60196"/>
              <a:gd name="adj2" fmla="val -874"/>
              <a:gd name="adj3" fmla="val 193454"/>
              <a:gd name="adj4" fmla="val -21341"/>
            </a:avLst>
          </a:prstGeom>
          <a:solidFill>
            <a:schemeClr val="bg1"/>
          </a:solidFill>
          <a:ln w="1270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Almost engaged: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Employees feels a sense of satisfaction and commitment to the organization and are often motivated to go the extra mile.</a:t>
            </a:r>
          </a:p>
        </p:txBody>
      </p:sp>
      <p:sp>
        <p:nvSpPr>
          <p:cNvPr id="7" name="Line Callout 1 6"/>
          <p:cNvSpPr/>
          <p:nvPr>
            <p:custDataLst>
              <p:tags r:id="rId4"/>
            </p:custDataLst>
          </p:nvPr>
        </p:nvSpPr>
        <p:spPr>
          <a:xfrm>
            <a:off x="6953150" y="1235746"/>
            <a:ext cx="4766903" cy="988965"/>
          </a:xfrm>
          <a:prstGeom prst="borderCallout1">
            <a:avLst>
              <a:gd name="adj1" fmla="val 52647"/>
              <a:gd name="adj2" fmla="val -1213"/>
              <a:gd name="adj3" fmla="val 166895"/>
              <a:gd name="adj4" fmla="val -22033"/>
            </a:avLst>
          </a:prstGeom>
          <a:solidFill>
            <a:schemeClr val="bg1"/>
          </a:solidFill>
          <a:ln w="127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base"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Engaged: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Employees are organization ambassadors: they have a sense of ownership, passion, purpose, and pride in the organization. </a:t>
            </a:r>
          </a:p>
        </p:txBody>
      </p:sp>
      <p:sp>
        <p:nvSpPr>
          <p:cNvPr id="9" name="Oval 8">
            <a:extLst>
              <a:ext uri="{FF2B5EF4-FFF2-40B4-BE49-F238E27FC236}">
                <a16:creationId xmlns:a16="http://schemas.microsoft.com/office/drawing/2014/main" id="{3396E6AB-66CD-460E-9ACC-FD74C30E5463}"/>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0" name="TextBox 9">
            <a:extLst>
              <a:ext uri="{FF2B5EF4-FFF2-40B4-BE49-F238E27FC236}">
                <a16:creationId xmlns:a16="http://schemas.microsoft.com/office/drawing/2014/main" id="{A20BD359-76DC-4976-8936-26CEB8AF66FD}"/>
              </a:ext>
            </a:extLst>
          </p:cNvPr>
          <p:cNvSpPr txBox="1"/>
          <p:nvPr/>
        </p:nvSpPr>
        <p:spPr>
          <a:xfrm>
            <a:off x="11354029" y="288354"/>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pic>
        <p:nvPicPr>
          <p:cNvPr id="13" name="Picture 12" descr="Chart, bar chart&#10;&#10;Description automatically generated">
            <a:extLst>
              <a:ext uri="{FF2B5EF4-FFF2-40B4-BE49-F238E27FC236}">
                <a16:creationId xmlns:a16="http://schemas.microsoft.com/office/drawing/2014/main" id="{891E2679-86B6-4275-AD1E-2E50AE243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90" y="1952720"/>
            <a:ext cx="5713451" cy="3601958"/>
          </a:xfrm>
          <a:prstGeom prst="rect">
            <a:avLst/>
          </a:prstGeom>
        </p:spPr>
      </p:pic>
    </p:spTree>
    <p:extLst>
      <p:ext uri="{BB962C8B-B14F-4D97-AF65-F5344CB8AC3E}">
        <p14:creationId xmlns:p14="http://schemas.microsoft.com/office/powerpoint/2010/main" val="1726080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84B8513-100D-40BF-9D04-A82AE043FBD7}"/>
              </a:ext>
            </a:extLst>
          </p:cNvPr>
          <p:cNvSpPr>
            <a:spLocks noGrp="1"/>
          </p:cNvSpPr>
          <p:nvPr>
            <p:ph type="title"/>
          </p:nvPr>
        </p:nvSpPr>
        <p:spPr>
          <a:xfrm>
            <a:off x="4975406" y="408580"/>
            <a:ext cx="7160645" cy="490768"/>
          </a:xfrm>
        </p:spPr>
        <p:txBody>
          <a:bodyPr>
            <a:normAutofit fontScale="90000"/>
          </a:bodyPr>
          <a:lstStyle/>
          <a:p>
            <a:r>
              <a:rPr lang="en-US" dirty="0"/>
              <a:t>Instructions for HR</a:t>
            </a:r>
          </a:p>
        </p:txBody>
      </p:sp>
      <p:sp>
        <p:nvSpPr>
          <p:cNvPr id="5" name="Text Placeholder 1">
            <a:extLst>
              <a:ext uri="{FF2B5EF4-FFF2-40B4-BE49-F238E27FC236}">
                <a16:creationId xmlns:a16="http://schemas.microsoft.com/office/drawing/2014/main" id="{D4A009AD-426D-47A1-BBC0-398EF7C6BF91}"/>
              </a:ext>
            </a:extLst>
          </p:cNvPr>
          <p:cNvSpPr txBox="1">
            <a:spLocks/>
          </p:cNvSpPr>
          <p:nvPr/>
        </p:nvSpPr>
        <p:spPr>
          <a:xfrm>
            <a:off x="4922139" y="880047"/>
            <a:ext cx="6610895" cy="932210"/>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000000"/>
              </a:buClr>
              <a:buSzPct val="120000"/>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This toolkit includes guides and templates for managers to interpret and act on their employee engagement survey results. You can remove, customize, and distribute specific guides within this toolkit or provide the toolkit in its entirety.</a:t>
            </a:r>
          </a:p>
          <a:p>
            <a:pPr marL="0" marR="0" lvl="0" indent="0" algn="l" defTabSz="554492" rtl="0" eaLnBrk="1" fontAlgn="base" latinLnBrk="0" hangingPunct="1">
              <a:lnSpc>
                <a:spcPct val="100000"/>
              </a:lnSpc>
              <a:spcBef>
                <a:spcPct val="20000"/>
              </a:spcBef>
              <a:spcAft>
                <a:spcPct val="0"/>
              </a:spcAft>
              <a:buClr>
                <a:srgbClr val="000000"/>
              </a:buClr>
              <a:buSzPct val="120000"/>
              <a:buFont typeface="Arial" pitchFamily="34" charset="0"/>
              <a:buNone/>
              <a:tabLst/>
              <a:defRPr/>
            </a:pPr>
            <a:endParaRPr lang="en-US" sz="1600" dirty="0">
              <a:solidFill>
                <a:srgbClr val="000000"/>
              </a:solidFill>
              <a:latin typeface="Roboto Condensed Light"/>
            </a:endParaRPr>
          </a:p>
          <a:p>
            <a:pPr marL="0" marR="0" lvl="0" indent="0" algn="l" defTabSz="554492" rtl="0" eaLnBrk="1" fontAlgn="base" latinLnBrk="0" hangingPunct="1">
              <a:lnSpc>
                <a:spcPct val="100000"/>
              </a:lnSpc>
              <a:spcBef>
                <a:spcPct val="20000"/>
              </a:spcBef>
              <a:spcAft>
                <a:spcPct val="0"/>
              </a:spcAft>
              <a:buClr>
                <a:srgbClr val="000000"/>
              </a:buClr>
              <a:buSzPct val="120000"/>
              <a:buFont typeface="Arial" pitchFamily="34" charset="0"/>
              <a:buNone/>
              <a:tabLst/>
              <a:defRPr/>
            </a:pPr>
            <a:endParaRPr kumimoji="0" lang="en-US" sz="1600" b="0" i="0" u="none" strike="noStrike" kern="1200" cap="none" spc="0" normalizeH="0" baseline="0" noProof="0" dirty="0">
              <a:ln>
                <a:noFill/>
              </a:ln>
              <a:solidFill>
                <a:srgbClr val="000000"/>
              </a:solidFill>
              <a:effectLst/>
              <a:uLnTx/>
              <a:uFillTx/>
              <a:latin typeface="Roboto Condensed Light"/>
              <a:ea typeface="+mn-ea"/>
              <a:cs typeface="+mn-cs"/>
            </a:endParaRPr>
          </a:p>
        </p:txBody>
      </p:sp>
      <p:sp>
        <p:nvSpPr>
          <p:cNvPr id="6" name="Oval 5">
            <a:extLst>
              <a:ext uri="{FF2B5EF4-FFF2-40B4-BE49-F238E27FC236}">
                <a16:creationId xmlns:a16="http://schemas.microsoft.com/office/drawing/2014/main" id="{C91CF00D-1098-471F-A1B0-23072DD78108}"/>
              </a:ext>
            </a:extLst>
          </p:cNvPr>
          <p:cNvSpPr/>
          <p:nvPr/>
        </p:nvSpPr>
        <p:spPr>
          <a:xfrm>
            <a:off x="4975407" y="3300104"/>
            <a:ext cx="723275" cy="7232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7" name="Oval 6">
            <a:extLst>
              <a:ext uri="{FF2B5EF4-FFF2-40B4-BE49-F238E27FC236}">
                <a16:creationId xmlns:a16="http://schemas.microsoft.com/office/drawing/2014/main" id="{4FF9E3B6-E7C2-413D-836A-E9A5F0CC8E69}"/>
              </a:ext>
            </a:extLst>
          </p:cNvPr>
          <p:cNvSpPr/>
          <p:nvPr/>
        </p:nvSpPr>
        <p:spPr>
          <a:xfrm>
            <a:off x="4975407" y="5412503"/>
            <a:ext cx="723275" cy="7232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8" name="Oval 7">
            <a:extLst>
              <a:ext uri="{FF2B5EF4-FFF2-40B4-BE49-F238E27FC236}">
                <a16:creationId xmlns:a16="http://schemas.microsoft.com/office/drawing/2014/main" id="{A58DC9E0-E8AA-47C0-9557-C697428196FC}"/>
              </a:ext>
            </a:extLst>
          </p:cNvPr>
          <p:cNvSpPr/>
          <p:nvPr/>
        </p:nvSpPr>
        <p:spPr>
          <a:xfrm>
            <a:off x="4975407" y="4387631"/>
            <a:ext cx="723275" cy="7232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9" name="TextBox 8">
            <a:extLst>
              <a:ext uri="{FF2B5EF4-FFF2-40B4-BE49-F238E27FC236}">
                <a16:creationId xmlns:a16="http://schemas.microsoft.com/office/drawing/2014/main" id="{D85EF521-7C06-4C48-9BD2-7BC7C6CFD68A}"/>
              </a:ext>
            </a:extLst>
          </p:cNvPr>
          <p:cNvSpPr txBox="1"/>
          <p:nvPr/>
        </p:nvSpPr>
        <p:spPr>
          <a:xfrm>
            <a:off x="5964133" y="3319591"/>
            <a:ext cx="5568901" cy="524631"/>
          </a:xfrm>
          <a:prstGeom prst="rect">
            <a:avLst/>
          </a:prstGeom>
          <a:noFill/>
        </p:spPr>
        <p:txBody>
          <a:bodyPr wrap="square" lIns="0" tIns="0" rIns="0" bIns="0" rtlCol="0" anchor="ctr" anchorCtr="0">
            <a:spAutoFit/>
          </a:bodyPr>
          <a:lstStyle/>
          <a:p>
            <a:pPr>
              <a:lnSpc>
                <a:spcPct val="110000"/>
              </a:lnSpc>
            </a:pPr>
            <a:r>
              <a:rPr lang="en-US" sz="1600" b="1" dirty="0">
                <a:solidFill>
                  <a:srgbClr val="717171"/>
                </a:solidFill>
                <a:latin typeface="Montserrat SemiBold" pitchFamily="2" charset="77"/>
                <a:ea typeface="League Spartan" charset="0"/>
                <a:cs typeface="Poppins" pitchFamily="2" charset="77"/>
              </a:rPr>
              <a:t>Interpreting the Department Scorecard – Manager Guide</a:t>
            </a:r>
          </a:p>
        </p:txBody>
      </p:sp>
      <p:sp>
        <p:nvSpPr>
          <p:cNvPr id="10" name="TextBox 9">
            <a:extLst>
              <a:ext uri="{FF2B5EF4-FFF2-40B4-BE49-F238E27FC236}">
                <a16:creationId xmlns:a16="http://schemas.microsoft.com/office/drawing/2014/main" id="{45F5FB9E-2137-46F3-AA7A-F9C812EABAF7}"/>
              </a:ext>
            </a:extLst>
          </p:cNvPr>
          <p:cNvSpPr txBox="1"/>
          <p:nvPr/>
        </p:nvSpPr>
        <p:spPr>
          <a:xfrm>
            <a:off x="5964133" y="4622374"/>
            <a:ext cx="5568903" cy="253787"/>
          </a:xfrm>
          <a:prstGeom prst="rect">
            <a:avLst/>
          </a:prstGeom>
          <a:noFill/>
        </p:spPr>
        <p:txBody>
          <a:bodyPr wrap="square" lIns="0" tIns="0" rIns="0" bIns="0" rtlCol="0" anchor="ctr" anchorCtr="0">
            <a:spAutoFit/>
          </a:bodyPr>
          <a:lstStyle/>
          <a:p>
            <a:pPr>
              <a:lnSpc>
                <a:spcPct val="110000"/>
              </a:lnSpc>
            </a:pPr>
            <a:r>
              <a:rPr lang="en-US" sz="1600" b="1" dirty="0">
                <a:solidFill>
                  <a:srgbClr val="717171"/>
                </a:solidFill>
                <a:latin typeface="Montserrat SemiBold" pitchFamily="2" charset="77"/>
                <a:ea typeface="League Spartan" charset="0"/>
                <a:cs typeface="Poppins" pitchFamily="2" charset="77"/>
              </a:rPr>
              <a:t>Engagement Results – Debrief Template</a:t>
            </a:r>
          </a:p>
        </p:txBody>
      </p:sp>
      <p:sp>
        <p:nvSpPr>
          <p:cNvPr id="11" name="TextBox 10">
            <a:extLst>
              <a:ext uri="{FF2B5EF4-FFF2-40B4-BE49-F238E27FC236}">
                <a16:creationId xmlns:a16="http://schemas.microsoft.com/office/drawing/2014/main" id="{5F0F0AEB-BB33-4625-BD44-1FC89A00795D}"/>
              </a:ext>
            </a:extLst>
          </p:cNvPr>
          <p:cNvSpPr txBox="1"/>
          <p:nvPr/>
        </p:nvSpPr>
        <p:spPr>
          <a:xfrm>
            <a:off x="5964133" y="5656460"/>
            <a:ext cx="5568901" cy="253787"/>
          </a:xfrm>
          <a:prstGeom prst="rect">
            <a:avLst/>
          </a:prstGeom>
          <a:noFill/>
        </p:spPr>
        <p:txBody>
          <a:bodyPr wrap="square" lIns="0" tIns="0" rIns="0" bIns="0" rtlCol="0" anchor="ctr" anchorCtr="0">
            <a:spAutoFit/>
          </a:bodyPr>
          <a:lstStyle/>
          <a:p>
            <a:pPr>
              <a:lnSpc>
                <a:spcPct val="110000"/>
              </a:lnSpc>
            </a:pPr>
            <a:r>
              <a:rPr lang="en-US" sz="1600" b="1" dirty="0">
                <a:solidFill>
                  <a:srgbClr val="717171"/>
                </a:solidFill>
                <a:latin typeface="Montserrat SemiBold" pitchFamily="2" charset="77"/>
                <a:ea typeface="League Spartan" charset="0"/>
                <a:cs typeface="Poppins" pitchFamily="2" charset="77"/>
              </a:rPr>
              <a:t>Team Engagement Activities – Manager Guide</a:t>
            </a:r>
          </a:p>
        </p:txBody>
      </p:sp>
      <p:sp>
        <p:nvSpPr>
          <p:cNvPr id="12" name="Oval 11">
            <a:extLst>
              <a:ext uri="{FF2B5EF4-FFF2-40B4-BE49-F238E27FC236}">
                <a16:creationId xmlns:a16="http://schemas.microsoft.com/office/drawing/2014/main" id="{58472B72-703E-4D70-8375-89520C6BF5A2}"/>
              </a:ext>
            </a:extLst>
          </p:cNvPr>
          <p:cNvSpPr/>
          <p:nvPr/>
        </p:nvSpPr>
        <p:spPr>
          <a:xfrm>
            <a:off x="5002041" y="2195330"/>
            <a:ext cx="723275" cy="723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13" name="TextBox 12">
            <a:extLst>
              <a:ext uri="{FF2B5EF4-FFF2-40B4-BE49-F238E27FC236}">
                <a16:creationId xmlns:a16="http://schemas.microsoft.com/office/drawing/2014/main" id="{9A941F3C-2077-4E92-8DF6-C875AE0921C9}"/>
              </a:ext>
            </a:extLst>
          </p:cNvPr>
          <p:cNvSpPr txBox="1"/>
          <p:nvPr/>
        </p:nvSpPr>
        <p:spPr>
          <a:xfrm>
            <a:off x="5964133" y="2278855"/>
            <a:ext cx="5568901" cy="524631"/>
          </a:xfrm>
          <a:prstGeom prst="rect">
            <a:avLst/>
          </a:prstGeom>
          <a:noFill/>
        </p:spPr>
        <p:txBody>
          <a:bodyPr wrap="square" lIns="0" tIns="0" rIns="0" bIns="0" rtlCol="0" anchor="ctr" anchorCtr="0">
            <a:spAutoFit/>
          </a:bodyPr>
          <a:lstStyle/>
          <a:p>
            <a:pPr>
              <a:lnSpc>
                <a:spcPct val="110000"/>
              </a:lnSpc>
            </a:pPr>
            <a:r>
              <a:rPr lang="en-US" sz="1600" b="1" dirty="0">
                <a:solidFill>
                  <a:srgbClr val="717171"/>
                </a:solidFill>
                <a:latin typeface="Montserrat SemiBold" pitchFamily="2" charset="77"/>
                <a:ea typeface="League Spartan" charset="0"/>
                <a:cs typeface="Poppins" pitchFamily="2" charset="77"/>
              </a:rPr>
              <a:t>Interpreting the Manager Scorecard – Manager Guide</a:t>
            </a:r>
          </a:p>
        </p:txBody>
      </p:sp>
      <p:sp>
        <p:nvSpPr>
          <p:cNvPr id="14" name="TextBox 13">
            <a:extLst>
              <a:ext uri="{FF2B5EF4-FFF2-40B4-BE49-F238E27FC236}">
                <a16:creationId xmlns:a16="http://schemas.microsoft.com/office/drawing/2014/main" id="{D4CEA744-E38F-4129-A264-9728D9F8271A}"/>
              </a:ext>
            </a:extLst>
          </p:cNvPr>
          <p:cNvSpPr txBox="1"/>
          <p:nvPr/>
        </p:nvSpPr>
        <p:spPr>
          <a:xfrm>
            <a:off x="5002040" y="2398439"/>
            <a:ext cx="723275" cy="338554"/>
          </a:xfrm>
          <a:prstGeom prst="rect">
            <a:avLst/>
          </a:prstGeom>
        </p:spPr>
        <p:txBody>
          <a:bodyPr wrap="square" rtlCol="0">
            <a:spAutoFit/>
          </a:bodyPr>
          <a:lstStyle/>
          <a:p>
            <a:pPr algn="ctr"/>
            <a:r>
              <a:rPr lang="en-US" sz="1600" b="0" dirty="0">
                <a:solidFill>
                  <a:schemeClr val="bg1"/>
                </a:solidFill>
              </a:rPr>
              <a:t>Slide 3</a:t>
            </a:r>
            <a:endParaRPr lang="en-CA" sz="1600" b="0" dirty="0">
              <a:solidFill>
                <a:schemeClr val="bg1"/>
              </a:solidFill>
            </a:endParaRPr>
          </a:p>
        </p:txBody>
      </p:sp>
      <p:sp>
        <p:nvSpPr>
          <p:cNvPr id="15" name="TextBox 14">
            <a:extLst>
              <a:ext uri="{FF2B5EF4-FFF2-40B4-BE49-F238E27FC236}">
                <a16:creationId xmlns:a16="http://schemas.microsoft.com/office/drawing/2014/main" id="{A0F5ACE0-4D97-4184-9553-41075F8957E9}"/>
              </a:ext>
            </a:extLst>
          </p:cNvPr>
          <p:cNvSpPr txBox="1"/>
          <p:nvPr/>
        </p:nvSpPr>
        <p:spPr>
          <a:xfrm>
            <a:off x="4925693" y="3483811"/>
            <a:ext cx="808499" cy="338554"/>
          </a:xfrm>
          <a:prstGeom prst="rect">
            <a:avLst/>
          </a:prstGeom>
        </p:spPr>
        <p:txBody>
          <a:bodyPr wrap="square" rtlCol="0">
            <a:spAutoFit/>
          </a:bodyPr>
          <a:lstStyle/>
          <a:p>
            <a:pPr algn="ctr"/>
            <a:r>
              <a:rPr lang="en-US" sz="1600" b="0" dirty="0">
                <a:solidFill>
                  <a:schemeClr val="bg1"/>
                </a:solidFill>
              </a:rPr>
              <a:t>Slide 15</a:t>
            </a:r>
            <a:endParaRPr lang="en-CA" sz="1600" b="0" dirty="0">
              <a:solidFill>
                <a:schemeClr val="bg1"/>
              </a:solidFill>
            </a:endParaRPr>
          </a:p>
        </p:txBody>
      </p:sp>
      <p:sp>
        <p:nvSpPr>
          <p:cNvPr id="16" name="TextBox 15">
            <a:extLst>
              <a:ext uri="{FF2B5EF4-FFF2-40B4-BE49-F238E27FC236}">
                <a16:creationId xmlns:a16="http://schemas.microsoft.com/office/drawing/2014/main" id="{5DD6D7EB-43A1-4ACA-B1B3-03E47585EDAB}"/>
              </a:ext>
            </a:extLst>
          </p:cNvPr>
          <p:cNvSpPr txBox="1"/>
          <p:nvPr/>
        </p:nvSpPr>
        <p:spPr>
          <a:xfrm>
            <a:off x="4922138" y="4568382"/>
            <a:ext cx="808499" cy="338554"/>
          </a:xfrm>
          <a:prstGeom prst="rect">
            <a:avLst/>
          </a:prstGeom>
        </p:spPr>
        <p:txBody>
          <a:bodyPr wrap="square" rtlCol="0">
            <a:spAutoFit/>
          </a:bodyPr>
          <a:lstStyle/>
          <a:p>
            <a:pPr algn="ctr"/>
            <a:r>
              <a:rPr lang="en-US" sz="1600" b="0" dirty="0">
                <a:solidFill>
                  <a:schemeClr val="bg1"/>
                </a:solidFill>
              </a:rPr>
              <a:t>Slide 26</a:t>
            </a:r>
            <a:endParaRPr lang="en-CA" sz="1600" b="0" dirty="0">
              <a:solidFill>
                <a:schemeClr val="bg1"/>
              </a:solidFill>
            </a:endParaRPr>
          </a:p>
        </p:txBody>
      </p:sp>
      <p:sp>
        <p:nvSpPr>
          <p:cNvPr id="17" name="TextBox 16">
            <a:extLst>
              <a:ext uri="{FF2B5EF4-FFF2-40B4-BE49-F238E27FC236}">
                <a16:creationId xmlns:a16="http://schemas.microsoft.com/office/drawing/2014/main" id="{1AB025C3-BC6A-4C50-B22C-EEF6157B2C94}"/>
              </a:ext>
            </a:extLst>
          </p:cNvPr>
          <p:cNvSpPr txBox="1"/>
          <p:nvPr/>
        </p:nvSpPr>
        <p:spPr>
          <a:xfrm>
            <a:off x="4939894" y="5595635"/>
            <a:ext cx="808499" cy="338554"/>
          </a:xfrm>
          <a:prstGeom prst="rect">
            <a:avLst/>
          </a:prstGeom>
        </p:spPr>
        <p:txBody>
          <a:bodyPr wrap="square" rtlCol="0">
            <a:spAutoFit/>
          </a:bodyPr>
          <a:lstStyle/>
          <a:p>
            <a:pPr algn="ctr"/>
            <a:r>
              <a:rPr lang="en-US" sz="1600" b="0" dirty="0">
                <a:solidFill>
                  <a:schemeClr val="bg1"/>
                </a:solidFill>
              </a:rPr>
              <a:t>Slide 35</a:t>
            </a:r>
            <a:endParaRPr lang="en-CA" sz="1600" b="0" dirty="0">
              <a:solidFill>
                <a:schemeClr val="bg1"/>
              </a:solidFill>
            </a:endParaRPr>
          </a:p>
        </p:txBody>
      </p:sp>
      <p:pic>
        <p:nvPicPr>
          <p:cNvPr id="1036" name="Picture 12">
            <a:extLst>
              <a:ext uri="{FF2B5EF4-FFF2-40B4-BE49-F238E27FC236}">
                <a16:creationId xmlns:a16="http://schemas.microsoft.com/office/drawing/2014/main" id="{556B36A3-E858-487D-AC8A-87CC3342C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57" y="0"/>
            <a:ext cx="4575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8B87F9C-A2F7-47AE-BD51-73198E6558A4}"/>
              </a:ext>
            </a:extLst>
          </p:cNvPr>
          <p:cNvSpPr txBox="1"/>
          <p:nvPr/>
        </p:nvSpPr>
        <p:spPr>
          <a:xfrm>
            <a:off x="5520919" y="6328859"/>
            <a:ext cx="4913998" cy="338554"/>
          </a:xfrm>
          <a:prstGeom prst="rect">
            <a:avLst/>
          </a:prstGeom>
          <a:solidFill>
            <a:srgbClr val="8A0000"/>
          </a:solidFill>
        </p:spPr>
        <p:txBody>
          <a:bodyPr wrap="square" rtlCol="0" anchor="ctr">
            <a:spAutoFit/>
          </a:bodyPr>
          <a:lstStyle/>
          <a:p>
            <a:pPr algn="ctr"/>
            <a:r>
              <a:rPr lang="en-CA" sz="1600" b="1" dirty="0">
                <a:solidFill>
                  <a:schemeClr val="bg1"/>
                </a:solidFill>
              </a:rPr>
              <a:t>Delete this slide before distributing.</a:t>
            </a:r>
          </a:p>
        </p:txBody>
      </p:sp>
    </p:spTree>
    <p:extLst>
      <p:ext uri="{BB962C8B-B14F-4D97-AF65-F5344CB8AC3E}">
        <p14:creationId xmlns:p14="http://schemas.microsoft.com/office/powerpoint/2010/main" val="3395274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D274B356-4BC5-4C89-8DE2-D4B13B179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13" y="1922367"/>
            <a:ext cx="5355831" cy="4107480"/>
          </a:xfrm>
          <a:prstGeom prst="rect">
            <a:avLst/>
          </a:prstGeom>
          <a:effectLst>
            <a:outerShdw blurRad="50800" dist="38100" dir="2700000" algn="tl" rotWithShape="0">
              <a:prstClr val="black">
                <a:alpha val="40000"/>
              </a:prstClr>
            </a:outerShdw>
          </a:effectLst>
        </p:spPr>
      </p:pic>
      <p:sp>
        <p:nvSpPr>
          <p:cNvPr id="5" name="Line Callout 1 4"/>
          <p:cNvSpPr/>
          <p:nvPr/>
        </p:nvSpPr>
        <p:spPr>
          <a:xfrm>
            <a:off x="7415747" y="2576066"/>
            <a:ext cx="2359005" cy="1037422"/>
          </a:xfrm>
          <a:prstGeom prst="borderCallout1">
            <a:avLst>
              <a:gd name="adj1" fmla="val 44862"/>
              <a:gd name="adj2" fmla="val -4485"/>
              <a:gd name="adj3" fmla="val 91980"/>
              <a:gd name="adj4" fmla="val -23718"/>
            </a:avLst>
          </a:prstGeom>
          <a:solidFill>
            <a:schemeClr val="bg1"/>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Your Team’s Employee Experience Score</a:t>
            </a:r>
          </a:p>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Roboto Condensed Light"/>
                <a:ea typeface="+mn-ea"/>
                <a:cs typeface="+mn-cs"/>
              </a:rPr>
              <a:t>Supporters – Detractors = Employee Experience Score </a:t>
            </a:r>
          </a:p>
        </p:txBody>
      </p:sp>
      <p:sp>
        <p:nvSpPr>
          <p:cNvPr id="6" name="Line Callout 1 5"/>
          <p:cNvSpPr/>
          <p:nvPr/>
        </p:nvSpPr>
        <p:spPr>
          <a:xfrm>
            <a:off x="7415747" y="4192845"/>
            <a:ext cx="2359005" cy="1037422"/>
          </a:xfrm>
          <a:prstGeom prst="borderCallout1">
            <a:avLst>
              <a:gd name="adj1" fmla="val 44862"/>
              <a:gd name="adj2" fmla="val -4485"/>
              <a:gd name="adj3" fmla="val 54460"/>
              <a:gd name="adj4" fmla="val -23573"/>
            </a:avLst>
          </a:prstGeom>
          <a:solidFill>
            <a:schemeClr val="bg1"/>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Organization</a:t>
            </a:r>
          </a:p>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Employee Experience Score</a:t>
            </a:r>
          </a:p>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Roboto Condensed Light"/>
                <a:ea typeface="+mn-ea"/>
                <a:cs typeface="+mn-cs"/>
              </a:rPr>
              <a:t>Supporters – Detractors = Employee Experience Score </a:t>
            </a:r>
          </a:p>
        </p:txBody>
      </p:sp>
      <p:sp>
        <p:nvSpPr>
          <p:cNvPr id="2" name="Text Placeholder 1"/>
          <p:cNvSpPr>
            <a:spLocks noGrp="1"/>
          </p:cNvSpPr>
          <p:nvPr>
            <p:ph type="body" sz="quarter" idx="10"/>
          </p:nvPr>
        </p:nvSpPr>
        <p:spPr>
          <a:xfrm>
            <a:off x="383459" y="375558"/>
            <a:ext cx="11133312" cy="863600"/>
          </a:xfrm>
        </p:spPr>
        <p:txBody>
          <a:bodyPr/>
          <a:lstStyle/>
          <a:p>
            <a:r>
              <a:rPr lang="en-US" sz="3200" dirty="0">
                <a:solidFill>
                  <a:srgbClr val="636363"/>
                </a:solidFill>
                <a:latin typeface="+mj-lt"/>
              </a:rPr>
              <a:t>McLean Employee Experience Monitor</a:t>
            </a:r>
            <a:endParaRPr lang="en-CA" sz="3200" dirty="0">
              <a:solidFill>
                <a:srgbClr val="636363"/>
              </a:solidFill>
              <a:latin typeface="+mj-lt"/>
            </a:endParaRPr>
          </a:p>
        </p:txBody>
      </p:sp>
      <p:sp>
        <p:nvSpPr>
          <p:cNvPr id="12" name="Rectangle 11">
            <a:extLst>
              <a:ext uri="{FF2B5EF4-FFF2-40B4-BE49-F238E27FC236}">
                <a16:creationId xmlns:a16="http://schemas.microsoft.com/office/drawing/2014/main" id="{370529D6-0791-4CBB-BAC6-783A9EA7DB44}"/>
              </a:ext>
            </a:extLst>
          </p:cNvPr>
          <p:cNvSpPr/>
          <p:nvPr/>
        </p:nvSpPr>
        <p:spPr>
          <a:xfrm>
            <a:off x="6619374" y="5913476"/>
            <a:ext cx="1773242" cy="261610"/>
          </a:xfrm>
          <a:prstGeom prst="rect">
            <a:avLst/>
          </a:prstGeom>
        </p:spPr>
        <p:txBody>
          <a:bodyPr wrap="none">
            <a:spAutoFit/>
          </a:bodyPr>
          <a:lstStyle/>
          <a:p>
            <a:pPr marL="0" marR="0" lvl="0" indent="0" algn="l" defTabSz="554492" rtl="0" eaLnBrk="1" fontAlgn="auto"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Roboto Condensed Light"/>
                <a:ea typeface="Roboto Condensed Light"/>
                <a:cs typeface="+mn-cs"/>
              </a:rPr>
              <a:t>(N= 141683 , 157 companies)</a:t>
            </a:r>
          </a:p>
        </p:txBody>
      </p:sp>
      <p:sp>
        <p:nvSpPr>
          <p:cNvPr id="17" name="TextBox 16">
            <a:extLst>
              <a:ext uri="{FF2B5EF4-FFF2-40B4-BE49-F238E27FC236}">
                <a16:creationId xmlns:a16="http://schemas.microsoft.com/office/drawing/2014/main" id="{02FCF13F-C1BF-4582-8AE1-1EB9146C975E}"/>
              </a:ext>
            </a:extLst>
          </p:cNvPr>
          <p:cNvSpPr txBox="1"/>
          <p:nvPr/>
        </p:nvSpPr>
        <p:spPr>
          <a:xfrm>
            <a:off x="329202" y="1098864"/>
            <a:ext cx="10183465" cy="338554"/>
          </a:xfrm>
          <a:prstGeom prst="rect">
            <a:avLst/>
          </a:prstGeom>
          <a:noFill/>
        </p:spPr>
        <p:txBody>
          <a:bodyPr wrap="square">
            <a:spAutoFit/>
          </a:bodyPr>
          <a:lstStyle/>
          <a:p>
            <a:r>
              <a:rPr lang="en-CA" sz="1600" dirty="0"/>
              <a:t>The </a:t>
            </a:r>
            <a:r>
              <a:rPr lang="en-CA" sz="1600" b="1" dirty="0"/>
              <a:t>Employee Experience Monitor </a:t>
            </a:r>
            <a:r>
              <a:rPr lang="en-CA" sz="1600" dirty="0"/>
              <a:t>is a single question that delivers powerful feedback correlated to employee engagement.  </a:t>
            </a:r>
          </a:p>
        </p:txBody>
      </p:sp>
      <p:sp>
        <p:nvSpPr>
          <p:cNvPr id="10" name="Oval 9">
            <a:extLst>
              <a:ext uri="{FF2B5EF4-FFF2-40B4-BE49-F238E27FC236}">
                <a16:creationId xmlns:a16="http://schemas.microsoft.com/office/drawing/2014/main" id="{5D3BBC88-3831-4AC1-911C-93B5F81F8506}"/>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1" name="TextBox 10">
            <a:extLst>
              <a:ext uri="{FF2B5EF4-FFF2-40B4-BE49-F238E27FC236}">
                <a16:creationId xmlns:a16="http://schemas.microsoft.com/office/drawing/2014/main" id="{CEA79323-35F1-4AFA-A967-F5470BD05B0A}"/>
              </a:ext>
            </a:extLst>
          </p:cNvPr>
          <p:cNvSpPr txBox="1"/>
          <p:nvPr/>
        </p:nvSpPr>
        <p:spPr>
          <a:xfrm>
            <a:off x="11354029" y="288354"/>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spTree>
    <p:extLst>
      <p:ext uri="{BB962C8B-B14F-4D97-AF65-F5344CB8AC3E}">
        <p14:creationId xmlns:p14="http://schemas.microsoft.com/office/powerpoint/2010/main" val="1342266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A9EB671C-0F6A-CF42-8E3C-8155D709DD51}"/>
              </a:ext>
            </a:extLst>
          </p:cNvPr>
          <p:cNvSpPr>
            <a:spLocks noGrp="1"/>
          </p:cNvSpPr>
          <p:nvPr>
            <p:ph type="title"/>
          </p:nvPr>
        </p:nvSpPr>
        <p:spPr/>
        <p:txBody>
          <a:bodyPr/>
          <a:lstStyle/>
          <a:p>
            <a:pPr>
              <a:lnSpc>
                <a:spcPct val="90000"/>
              </a:lnSpc>
              <a:spcBef>
                <a:spcPts val="1000"/>
              </a:spcBef>
            </a:pPr>
            <a:r>
              <a:rPr lang="en-US" b="1" dirty="0">
                <a:solidFill>
                  <a:srgbClr val="636363"/>
                </a:solidFill>
                <a:latin typeface="+mj-lt"/>
                <a:ea typeface="+mn-ea"/>
                <a:cs typeface="+mn-cs"/>
              </a:rPr>
              <a:t>Review driver scores to identify strengths and weaknesses</a:t>
            </a:r>
            <a:endParaRPr lang="en-CA" b="1" dirty="0">
              <a:solidFill>
                <a:srgbClr val="636363"/>
              </a:solidFill>
              <a:latin typeface="+mj-lt"/>
              <a:ea typeface="+mn-ea"/>
              <a:cs typeface="+mn-cs"/>
            </a:endParaRPr>
          </a:p>
        </p:txBody>
      </p:sp>
      <p:sp>
        <p:nvSpPr>
          <p:cNvPr id="35" name="Text Placeholder 34">
            <a:extLst>
              <a:ext uri="{FF2B5EF4-FFF2-40B4-BE49-F238E27FC236}">
                <a16:creationId xmlns:a16="http://schemas.microsoft.com/office/drawing/2014/main" id="{D6A2E0DB-D0BF-D74B-A302-4C7BF3EAAAE8}"/>
              </a:ext>
            </a:extLst>
          </p:cNvPr>
          <p:cNvSpPr>
            <a:spLocks noGrp="1"/>
          </p:cNvSpPr>
          <p:nvPr>
            <p:ph type="body" sz="quarter" idx="12"/>
          </p:nvPr>
        </p:nvSpPr>
        <p:spPr>
          <a:xfrm>
            <a:off x="9027195" y="1739178"/>
            <a:ext cx="2727745" cy="2138505"/>
          </a:xfrm>
          <a:prstGeom prst="rect">
            <a:avLst/>
          </a:prstGeom>
        </p:spPr>
        <p:txBody>
          <a:bodyPr numCol="1"/>
          <a:lstStyle/>
          <a:p>
            <a:pPr marL="0" marR="0" lvl="0" indent="0" algn="ctr" defTabSz="554492" rtl="0" eaLnBrk="1" fontAlgn="base" latinLnBrk="0" hangingPunct="1">
              <a:lnSpc>
                <a:spcPct val="100000"/>
              </a:lnSpc>
              <a:spcBef>
                <a:spcPts val="300"/>
              </a:spcBef>
              <a:spcAft>
                <a:spcPts val="0"/>
              </a:spcAft>
              <a:buClr>
                <a:srgbClr val="333333"/>
              </a:buClr>
              <a:buSzPct val="120000"/>
              <a:buFontTx/>
              <a:buNone/>
              <a:tabLst/>
              <a:defRPr/>
            </a:pPr>
            <a:r>
              <a:rPr kumimoji="0" lang="en-US" sz="1800" b="0" i="0" u="none" strike="noStrike" kern="1200" cap="none" spc="0" normalizeH="0" baseline="0" noProof="0" dirty="0">
                <a:ln>
                  <a:noFill/>
                </a:ln>
                <a:effectLst/>
                <a:uLnTx/>
                <a:uFillTx/>
                <a:latin typeface="+mj-lt"/>
                <a:ea typeface="+mn-ea"/>
                <a:cs typeface="+mn-cs"/>
              </a:rPr>
              <a:t>Examining driver scores will help determine which areas you should leverage and where you need to make improvements.</a:t>
            </a:r>
          </a:p>
        </p:txBody>
      </p:sp>
      <p:sp>
        <p:nvSpPr>
          <p:cNvPr id="2" name="TextBox 1">
            <a:extLst>
              <a:ext uri="{FF2B5EF4-FFF2-40B4-BE49-F238E27FC236}">
                <a16:creationId xmlns:a16="http://schemas.microsoft.com/office/drawing/2014/main" id="{D661BA9A-682A-CC44-B9E3-FAFB1B17B086}"/>
              </a:ext>
            </a:extLst>
          </p:cNvPr>
          <p:cNvSpPr txBox="1"/>
          <p:nvPr/>
        </p:nvSpPr>
        <p:spPr>
          <a:xfrm>
            <a:off x="10542494" y="4616824"/>
            <a:ext cx="0" cy="0"/>
          </a:xfrm>
          <a:prstGeom prst="rect">
            <a:avLst/>
          </a:prstGeom>
        </p:spPr>
        <p:txBody>
          <a:bodyPr wrap="none" lIns="0" tIns="0" rIns="0" bIns="0" numCol="1" spcCol="360000" rtlCol="0">
            <a:noAutofit/>
          </a:bodyPr>
          <a:lstStyle/>
          <a:p>
            <a:pPr marL="0" indent="0" algn="l">
              <a:lnSpc>
                <a:spcPct val="110000"/>
              </a:lnSpc>
              <a:buNone/>
            </a:pPr>
            <a:endParaRPr lang="en-US" sz="1400" dirty="0">
              <a:latin typeface="Roboto Condensed Light" panose="02000000000000000000" pitchFamily="2" charset="0"/>
              <a:ea typeface="Roboto Condensed Light" panose="02000000000000000000" pitchFamily="2" charset="0"/>
            </a:endParaRPr>
          </a:p>
        </p:txBody>
      </p:sp>
      <p:sp>
        <p:nvSpPr>
          <p:cNvPr id="18" name="Rectangle 17">
            <a:extLst>
              <a:ext uri="{FF2B5EF4-FFF2-40B4-BE49-F238E27FC236}">
                <a16:creationId xmlns:a16="http://schemas.microsoft.com/office/drawing/2014/main" id="{D832C651-2213-4A8C-BEF0-FF9717112FD3}"/>
              </a:ext>
            </a:extLst>
          </p:cNvPr>
          <p:cNvSpPr/>
          <p:nvPr/>
        </p:nvSpPr>
        <p:spPr>
          <a:xfrm>
            <a:off x="244836" y="1739178"/>
            <a:ext cx="7715239" cy="65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92" rtl="0" eaLnBrk="1" fontAlgn="base" latinLnBrk="0" hangingPunct="1">
              <a:lnSpc>
                <a:spcPct val="100000"/>
              </a:lnSpc>
              <a:spcBef>
                <a:spcPts val="600"/>
              </a:spcBef>
              <a:spcAft>
                <a:spcPts val="0"/>
              </a:spcAft>
              <a:buClr>
                <a:srgbClr val="333333"/>
              </a:buClr>
              <a:buSzPct val="120000"/>
              <a:buFontTx/>
              <a:buNone/>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There are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ten engagement drivers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and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four retention drivers.</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 Each driver’s score is calculated by averaging the scores for questions grouped under that driver. </a:t>
            </a:r>
          </a:p>
        </p:txBody>
      </p:sp>
      <p:sp>
        <p:nvSpPr>
          <p:cNvPr id="19" name="TextBox 18">
            <a:extLst>
              <a:ext uri="{FF2B5EF4-FFF2-40B4-BE49-F238E27FC236}">
                <a16:creationId xmlns:a16="http://schemas.microsoft.com/office/drawing/2014/main" id="{7D3FD5C4-DAB8-410F-AE37-8FDC337DA294}"/>
              </a:ext>
            </a:extLst>
          </p:cNvPr>
          <p:cNvSpPr txBox="1"/>
          <p:nvPr/>
        </p:nvSpPr>
        <p:spPr>
          <a:xfrm>
            <a:off x="354088" y="2813607"/>
            <a:ext cx="7605987" cy="2785378"/>
          </a:xfrm>
          <a:prstGeom prst="rect">
            <a:avLst/>
          </a:prstGeom>
          <a:noFill/>
          <a:ln>
            <a:solidFill>
              <a:schemeClr val="accent1"/>
            </a:solidFill>
            <a:prstDash val="dash"/>
          </a:ln>
        </p:spPr>
        <p:txBody>
          <a:bodyPr wrap="square" rtlCol="0" anchor="ctr">
            <a:spAutoFit/>
          </a:bodyPr>
          <a:lstStyle/>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What are the top three highest- and lowest-scoring drivers? </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Is this list similar to the top highest- and lowest-scoring drivers for the organization? </a:t>
            </a:r>
          </a:p>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When you compare the organization score for each driver versus your department’s score for each driver,</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 what three drivers have the largest positive difference and the largest negative difference? </a:t>
            </a:r>
          </a:p>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Those drivers with scores </a:t>
            </a: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low relative to other drivers, and that have a large negative gap </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between your department’s score and the organization score, are your priority.</a:t>
            </a:r>
          </a:p>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Ask yourself “What’s important to employees’ engagement?” </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Run a Priority Matrix for your department using the McLean Connect Dashboard to determine what drivers have the biggest impact on your employees’ engagement.</a:t>
            </a:r>
            <a:endParaRPr kumimoji="0" lang="en-US" sz="1600" b="1"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9" name="Oval 8">
            <a:extLst>
              <a:ext uri="{FF2B5EF4-FFF2-40B4-BE49-F238E27FC236}">
                <a16:creationId xmlns:a16="http://schemas.microsoft.com/office/drawing/2014/main" id="{BB854692-43E6-47BD-B209-9D9EB72EA802}"/>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0" name="TextBox 9">
            <a:extLst>
              <a:ext uri="{FF2B5EF4-FFF2-40B4-BE49-F238E27FC236}">
                <a16:creationId xmlns:a16="http://schemas.microsoft.com/office/drawing/2014/main" id="{AA644B26-0049-4375-AF06-090CCCF71E62}"/>
              </a:ext>
            </a:extLst>
          </p:cNvPr>
          <p:cNvSpPr txBox="1"/>
          <p:nvPr/>
        </p:nvSpPr>
        <p:spPr>
          <a:xfrm>
            <a:off x="11314755" y="288354"/>
            <a:ext cx="409087" cy="553998"/>
          </a:xfrm>
          <a:prstGeom prst="rect">
            <a:avLst/>
          </a:prstGeom>
          <a:noFill/>
        </p:spPr>
        <p:txBody>
          <a:bodyPr wrap="none" rtlCol="0" anchor="ctr" anchorCtr="0">
            <a:spAutoFit/>
          </a:bodyPr>
          <a:lstStyle/>
          <a:p>
            <a:pPr algn="ctr"/>
            <a:r>
              <a:rPr lang="en-US" sz="3000" b="1">
                <a:solidFill>
                  <a:schemeClr val="bg1"/>
                </a:solidFill>
                <a:latin typeface="Montserrat SemiBold" pitchFamily="2" charset="77"/>
                <a:ea typeface="League Spartan" charset="0"/>
                <a:cs typeface="Poppins" pitchFamily="2" charset="77"/>
              </a:rPr>
              <a:t>2</a:t>
            </a:r>
            <a:endParaRPr lang="en-US" sz="3000" b="1" dirty="0">
              <a:solidFill>
                <a:schemeClr val="bg1"/>
              </a:solidFill>
              <a:latin typeface="Montserrat SemiBold" pitchFamily="2" charset="77"/>
              <a:ea typeface="League Spartan" charset="0"/>
              <a:cs typeface="Poppins" pitchFamily="2" charset="77"/>
            </a:endParaRPr>
          </a:p>
        </p:txBody>
      </p:sp>
    </p:spTree>
    <p:extLst>
      <p:ext uri="{BB962C8B-B14F-4D97-AF65-F5344CB8AC3E}">
        <p14:creationId xmlns:p14="http://schemas.microsoft.com/office/powerpoint/2010/main" val="3505568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FA0EF87E-2BDE-402B-96D4-2C92F23F3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301" y="492346"/>
            <a:ext cx="4331065" cy="5873307"/>
          </a:xfrm>
          <a:prstGeom prst="rect">
            <a:avLst/>
          </a:prstGeom>
          <a:effectLst>
            <a:outerShdw blurRad="50800" dist="38100" dir="2700000" algn="tl" rotWithShape="0">
              <a:prstClr val="black">
                <a:alpha val="40000"/>
              </a:prstClr>
            </a:outerShdw>
          </a:effectLst>
        </p:spPr>
      </p:pic>
      <p:sp>
        <p:nvSpPr>
          <p:cNvPr id="15" name="Title 14">
            <a:extLst>
              <a:ext uri="{FF2B5EF4-FFF2-40B4-BE49-F238E27FC236}">
                <a16:creationId xmlns:a16="http://schemas.microsoft.com/office/drawing/2014/main" id="{82990D3E-5303-4375-A8E8-85FD48B9BDA5}"/>
              </a:ext>
            </a:extLst>
          </p:cNvPr>
          <p:cNvSpPr>
            <a:spLocks noGrp="1"/>
          </p:cNvSpPr>
          <p:nvPr>
            <p:ph type="title"/>
          </p:nvPr>
        </p:nvSpPr>
        <p:spPr>
          <a:xfrm>
            <a:off x="627683" y="2856791"/>
            <a:ext cx="3176338" cy="1130188"/>
          </a:xfrm>
        </p:spPr>
        <p:txBody>
          <a:bodyPr/>
          <a:lstStyle/>
          <a:p>
            <a:r>
              <a:rPr lang="en-US" dirty="0"/>
              <a:t>Driver Scores</a:t>
            </a:r>
            <a:endParaRPr lang="en-CA" dirty="0"/>
          </a:p>
        </p:txBody>
      </p:sp>
      <p:sp>
        <p:nvSpPr>
          <p:cNvPr id="3" name="TextBox 2">
            <a:extLst>
              <a:ext uri="{FF2B5EF4-FFF2-40B4-BE49-F238E27FC236}">
                <a16:creationId xmlns:a16="http://schemas.microsoft.com/office/drawing/2014/main" id="{4F40EEA7-83C6-4B29-99DB-BAC6C05B673D}"/>
              </a:ext>
            </a:extLst>
          </p:cNvPr>
          <p:cNvSpPr txBox="1"/>
          <p:nvPr/>
        </p:nvSpPr>
        <p:spPr>
          <a:xfrm>
            <a:off x="9360311" y="2545977"/>
            <a:ext cx="2752405" cy="696024"/>
          </a:xfrm>
          <a:prstGeom prst="rect">
            <a:avLst/>
          </a:prstGeom>
          <a:noFill/>
          <a:ln>
            <a:solidFill>
              <a:schemeClr val="bg2"/>
            </a:solidFill>
          </a:ln>
        </p:spPr>
        <p:txBody>
          <a:bodyPr rot="0" spcFirstLastPara="0" vertOverflow="overflow" horzOverflow="overflow" vert="horz" wrap="square" lIns="0" tIns="0" rIns="0" bIns="0" numCol="1" spcCol="360000" rtlCol="0" fromWordArt="0" anchor="t" anchorCtr="0" forceAA="0" compatLnSpc="1">
            <a:prstTxWarp prst="textNoShape">
              <a:avLst/>
            </a:prstTxWarp>
            <a:spAutoFit/>
          </a:bodyPr>
          <a:lstStyle/>
          <a:p>
            <a:pPr marL="0" marR="0" lvl="0" indent="0"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Condensed Light"/>
                <a:ea typeface="Roboto Condensed Light"/>
                <a:cs typeface="+mn-cs"/>
              </a:rPr>
              <a:t>The overall driver score is the average score of all the statements within that driver. </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4" name="Straight Arrow Connector 3">
            <a:extLst>
              <a:ext uri="{FF2B5EF4-FFF2-40B4-BE49-F238E27FC236}">
                <a16:creationId xmlns:a16="http://schemas.microsoft.com/office/drawing/2014/main" id="{122C4827-D71F-4E76-AF05-10FF6E369475}"/>
              </a:ext>
            </a:extLst>
          </p:cNvPr>
          <p:cNvCxnSpPr>
            <a:cxnSpLocks/>
          </p:cNvCxnSpPr>
          <p:nvPr/>
        </p:nvCxnSpPr>
        <p:spPr>
          <a:xfrm>
            <a:off x="7787148" y="2516481"/>
            <a:ext cx="1573163" cy="219634"/>
          </a:xfrm>
          <a:prstGeom prst="straightConnector1">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4F85917-284E-449A-A8BC-5FE7FA085E4F}"/>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0" name="TextBox 9">
            <a:extLst>
              <a:ext uri="{FF2B5EF4-FFF2-40B4-BE49-F238E27FC236}">
                <a16:creationId xmlns:a16="http://schemas.microsoft.com/office/drawing/2014/main" id="{8A000AC2-5985-4A73-9A40-FEB4D6770F63}"/>
              </a:ext>
            </a:extLst>
          </p:cNvPr>
          <p:cNvSpPr txBox="1"/>
          <p:nvPr/>
        </p:nvSpPr>
        <p:spPr>
          <a:xfrm>
            <a:off x="11314755" y="288354"/>
            <a:ext cx="409087" cy="553998"/>
          </a:xfrm>
          <a:prstGeom prst="rect">
            <a:avLst/>
          </a:prstGeom>
          <a:noFill/>
        </p:spPr>
        <p:txBody>
          <a:bodyPr wrap="none" rtlCol="0" anchor="ctr" anchorCtr="0">
            <a:spAutoFit/>
          </a:bodyPr>
          <a:lstStyle/>
          <a:p>
            <a:pPr algn="ctr"/>
            <a:r>
              <a:rPr lang="en-US" sz="3000" b="1">
                <a:solidFill>
                  <a:schemeClr val="bg1"/>
                </a:solidFill>
                <a:latin typeface="Montserrat SemiBold" pitchFamily="2" charset="77"/>
                <a:ea typeface="League Spartan" charset="0"/>
                <a:cs typeface="Poppins" pitchFamily="2" charset="77"/>
              </a:rPr>
              <a:t>2</a:t>
            </a:r>
            <a:endParaRPr lang="en-US" sz="3000" b="1" dirty="0">
              <a:solidFill>
                <a:schemeClr val="bg1"/>
              </a:solidFill>
              <a:latin typeface="Montserrat SemiBold" pitchFamily="2" charset="77"/>
              <a:ea typeface="League Spartan" charset="0"/>
              <a:cs typeface="Poppins" pitchFamily="2" charset="77"/>
            </a:endParaRPr>
          </a:p>
        </p:txBody>
      </p:sp>
    </p:spTree>
    <p:extLst>
      <p:ext uri="{BB962C8B-B14F-4D97-AF65-F5344CB8AC3E}">
        <p14:creationId xmlns:p14="http://schemas.microsoft.com/office/powerpoint/2010/main" val="1794947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FF95084F-B558-494A-83B6-73374A02BF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973813" y="0"/>
            <a:ext cx="42145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a:xfrm>
            <a:off x="344129" y="375558"/>
            <a:ext cx="7236787" cy="863600"/>
          </a:xfrm>
        </p:spPr>
        <p:txBody>
          <a:bodyPr/>
          <a:lstStyle/>
          <a:p>
            <a:r>
              <a:rPr lang="en-CA" sz="3200" dirty="0">
                <a:solidFill>
                  <a:srgbClr val="636363"/>
                </a:solidFill>
                <a:latin typeface="+mj-lt"/>
              </a:rPr>
              <a:t>Analyze the results for each statement within the drivers</a:t>
            </a:r>
          </a:p>
          <a:p>
            <a:r>
              <a:rPr lang="en-CA" sz="3200" dirty="0">
                <a:solidFill>
                  <a:srgbClr val="636363"/>
                </a:solidFill>
                <a:latin typeface="+mj-lt"/>
              </a:rPr>
              <a:t> </a:t>
            </a:r>
          </a:p>
        </p:txBody>
      </p:sp>
      <p:cxnSp>
        <p:nvCxnSpPr>
          <p:cNvPr id="8" name="Straight Connector 7"/>
          <p:cNvCxnSpPr>
            <a:cxnSpLocks/>
          </p:cNvCxnSpPr>
          <p:nvPr/>
        </p:nvCxnSpPr>
        <p:spPr>
          <a:xfrm>
            <a:off x="1127188" y="4843220"/>
            <a:ext cx="556797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C7F61D9-F97A-4C44-ABF4-85A4E0F9AD25}"/>
              </a:ext>
            </a:extLst>
          </p:cNvPr>
          <p:cNvGrpSpPr/>
          <p:nvPr/>
        </p:nvGrpSpPr>
        <p:grpSpPr>
          <a:xfrm>
            <a:off x="344129" y="4103393"/>
            <a:ext cx="7236787" cy="2107932"/>
            <a:chOff x="2032341" y="3891638"/>
            <a:chExt cx="7236787" cy="2107932"/>
          </a:xfrm>
        </p:grpSpPr>
        <p:sp>
          <p:nvSpPr>
            <p:cNvPr id="7" name="TextBox 6"/>
            <p:cNvSpPr txBox="1"/>
            <p:nvPr/>
          </p:nvSpPr>
          <p:spPr>
            <a:xfrm>
              <a:off x="2727432" y="4650313"/>
              <a:ext cx="5944930" cy="307777"/>
            </a:xfrm>
            <a:prstGeom prst="rect">
              <a:avLst/>
            </a:prstGeom>
            <a:noFill/>
          </p:spPr>
          <p:txBody>
            <a:bodyPr wrap="square">
              <a:spAutoFit/>
            </a:bodyPr>
            <a:lstStyle/>
            <a:p>
              <a:pPr marL="0" marR="0" lvl="0" indent="0" algn="l"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1		2		3		4		5		6</a:t>
              </a:r>
            </a:p>
          </p:txBody>
        </p:sp>
        <p:sp>
          <p:nvSpPr>
            <p:cNvPr id="9" name="TextBox 8"/>
            <p:cNvSpPr txBox="1"/>
            <p:nvPr/>
          </p:nvSpPr>
          <p:spPr>
            <a:xfrm>
              <a:off x="2032341" y="4293735"/>
              <a:ext cx="2083554" cy="307777"/>
            </a:xfrm>
            <a:prstGeom prst="rect">
              <a:avLst/>
            </a:prstGeom>
            <a:noFill/>
          </p:spPr>
          <p:txBody>
            <a:bodyPr wrap="square">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1= Strongly Disagree</a:t>
              </a:r>
            </a:p>
          </p:txBody>
        </p:sp>
        <p:sp>
          <p:nvSpPr>
            <p:cNvPr id="10" name="TextBox 9"/>
            <p:cNvSpPr txBox="1"/>
            <p:nvPr/>
          </p:nvSpPr>
          <p:spPr>
            <a:xfrm>
              <a:off x="7430703" y="4264418"/>
              <a:ext cx="1580424" cy="307777"/>
            </a:xfrm>
            <a:prstGeom prst="rect">
              <a:avLst/>
            </a:prstGeom>
            <a:noFill/>
          </p:spPr>
          <p:txBody>
            <a:bodyPr wrap="square">
              <a:spAutoFit/>
            </a:bodyPr>
            <a:lstStyle/>
            <a:p>
              <a:pPr marL="0" marR="0" lvl="0" indent="0" algn="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6= Strongly Agree</a:t>
              </a:r>
            </a:p>
          </p:txBody>
        </p:sp>
        <p:sp>
          <p:nvSpPr>
            <p:cNvPr id="11" name="Left Brace 10"/>
            <p:cNvSpPr/>
            <p:nvPr/>
          </p:nvSpPr>
          <p:spPr>
            <a:xfrm rot="16200000" flipV="1">
              <a:off x="3302927" y="4279656"/>
              <a:ext cx="461550" cy="1793447"/>
            </a:xfrm>
            <a:prstGeom prst="leftBrace">
              <a:avLst>
                <a:gd name="adj1" fmla="val 63402"/>
                <a:gd name="adj2"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55449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12" name="TextBox 11"/>
            <p:cNvSpPr txBox="1"/>
            <p:nvPr/>
          </p:nvSpPr>
          <p:spPr>
            <a:xfrm>
              <a:off x="2815400" y="5479004"/>
              <a:ext cx="1448263" cy="307777"/>
            </a:xfrm>
            <a:prstGeom prst="rect">
              <a:avLst/>
            </a:prstGeom>
            <a:noFill/>
          </p:spPr>
          <p:txBody>
            <a:bodyPr wrap="square">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Bottom Box</a:t>
              </a:r>
            </a:p>
          </p:txBody>
        </p:sp>
        <p:sp>
          <p:nvSpPr>
            <p:cNvPr id="13" name="TextBox 12"/>
            <p:cNvSpPr txBox="1"/>
            <p:nvPr/>
          </p:nvSpPr>
          <p:spPr>
            <a:xfrm>
              <a:off x="7381667" y="5525364"/>
              <a:ext cx="1096520" cy="307777"/>
            </a:xfrm>
            <a:prstGeom prst="rect">
              <a:avLst/>
            </a:prstGeom>
            <a:noFill/>
          </p:spPr>
          <p:txBody>
            <a:bodyPr wrap="square">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333333"/>
                  </a:solidFill>
                  <a:effectLst/>
                  <a:uLnTx/>
                  <a:uFillTx/>
                  <a:latin typeface="Roboto Condensed Light"/>
                  <a:ea typeface="+mn-ea"/>
                  <a:cs typeface="+mn-cs"/>
                </a:rPr>
                <a:t>Top Box</a:t>
              </a:r>
            </a:p>
          </p:txBody>
        </p:sp>
        <p:sp>
          <p:nvSpPr>
            <p:cNvPr id="14" name="Left Brace 13"/>
            <p:cNvSpPr/>
            <p:nvPr/>
          </p:nvSpPr>
          <p:spPr>
            <a:xfrm rot="16200000" flipV="1">
              <a:off x="7708462" y="4279656"/>
              <a:ext cx="461550" cy="1793447"/>
            </a:xfrm>
            <a:prstGeom prst="leftBrace">
              <a:avLst>
                <a:gd name="adj1" fmla="val 63402"/>
                <a:gd name="adj2" fmla="val 50000"/>
              </a:avLst>
            </a:prstGeom>
            <a:ln w="254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554492"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18" name="Rectangle 17"/>
            <p:cNvSpPr/>
            <p:nvPr/>
          </p:nvSpPr>
          <p:spPr>
            <a:xfrm>
              <a:off x="2032341" y="3891638"/>
              <a:ext cx="7236787" cy="2107932"/>
            </a:xfrm>
            <a:prstGeom prst="rect">
              <a:avLst/>
            </a:prstGeom>
            <a:noFill/>
            <a:ln w="9525">
              <a:solidFill>
                <a:srgbClr val="2576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CA" sz="1400" b="0" i="0" u="none" strike="noStrike" kern="1200" cap="none" spc="0" normalizeH="0" baseline="0" noProof="0" dirty="0">
                <a:ln>
                  <a:noFill/>
                </a:ln>
                <a:solidFill>
                  <a:srgbClr val="000000"/>
                </a:solidFill>
                <a:effectLst/>
                <a:uLnTx/>
                <a:uFillTx/>
                <a:latin typeface="Roboto Condensed Light"/>
                <a:ea typeface="+mn-ea"/>
                <a:cs typeface="+mn-cs"/>
              </a:endParaRPr>
            </a:p>
          </p:txBody>
        </p:sp>
      </p:grpSp>
      <p:sp>
        <p:nvSpPr>
          <p:cNvPr id="19" name="Rectangle 18">
            <a:extLst>
              <a:ext uri="{FF2B5EF4-FFF2-40B4-BE49-F238E27FC236}">
                <a16:creationId xmlns:a16="http://schemas.microsoft.com/office/drawing/2014/main" id="{A4197DE6-0244-42F4-A3C6-236A7C96FF09}"/>
              </a:ext>
            </a:extLst>
          </p:cNvPr>
          <p:cNvSpPr/>
          <p:nvPr/>
        </p:nvSpPr>
        <p:spPr>
          <a:xfrm>
            <a:off x="344129" y="1541584"/>
            <a:ext cx="7375332" cy="163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In analyzing specific engagement drivers, look at how individual questions were answered. </a:t>
            </a:r>
          </a:p>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Questions are presented as statements. For example, “I trust my leader.”</a:t>
            </a:r>
          </a:p>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Respondents indicate their level of agreement to a statement by selecting one of six points on the scale.</a:t>
            </a:r>
          </a:p>
          <a:p>
            <a:pPr marL="285750" marR="0" lvl="0" indent="-285750" algn="l" defTabSz="5544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600" b="0" i="0" u="none" strike="noStrike" kern="1200" cap="none" spc="0" normalizeH="0" baseline="0" noProof="0" dirty="0">
                <a:ln>
                  <a:noFill/>
                </a:ln>
                <a:solidFill>
                  <a:srgbClr val="000000"/>
                </a:solidFill>
                <a:effectLst/>
                <a:uLnTx/>
                <a:uFillTx/>
                <a:latin typeface="Roboto Condensed Light"/>
                <a:ea typeface="+mn-ea"/>
                <a:cs typeface="+mn-cs"/>
              </a:rPr>
              <a:t>Each question then receives a top-box score – the percentage of employees who scored it five or six. For example, if the question “I trust my leader” has a score of 40%, 40% of employees agreed or strongly agreed with this statement.</a:t>
            </a:r>
          </a:p>
        </p:txBody>
      </p:sp>
      <p:sp>
        <p:nvSpPr>
          <p:cNvPr id="20" name="Oval 19">
            <a:extLst>
              <a:ext uri="{FF2B5EF4-FFF2-40B4-BE49-F238E27FC236}">
                <a16:creationId xmlns:a16="http://schemas.microsoft.com/office/drawing/2014/main" id="{8E96E7D4-702A-4B6B-BDBC-C7C087CB5945}"/>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1" name="TextBox 20">
            <a:extLst>
              <a:ext uri="{FF2B5EF4-FFF2-40B4-BE49-F238E27FC236}">
                <a16:creationId xmlns:a16="http://schemas.microsoft.com/office/drawing/2014/main" id="{CBE3DDB7-985D-4050-B640-E840D9D05D2F}"/>
              </a:ext>
            </a:extLst>
          </p:cNvPr>
          <p:cNvSpPr txBox="1"/>
          <p:nvPr/>
        </p:nvSpPr>
        <p:spPr>
          <a:xfrm>
            <a:off x="11314755" y="288354"/>
            <a:ext cx="409087" cy="553998"/>
          </a:xfrm>
          <a:prstGeom prst="rect">
            <a:avLst/>
          </a:prstGeom>
          <a:noFill/>
        </p:spPr>
        <p:txBody>
          <a:bodyPr wrap="none" rtlCol="0" anchor="ctr" anchorCtr="0">
            <a:spAutoFit/>
          </a:bodyPr>
          <a:lstStyle/>
          <a:p>
            <a:pPr algn="ctr"/>
            <a:r>
              <a:rPr lang="en-US" sz="3000" b="1">
                <a:solidFill>
                  <a:schemeClr val="bg1"/>
                </a:solidFill>
                <a:latin typeface="Montserrat SemiBold" pitchFamily="2" charset="77"/>
                <a:ea typeface="League Spartan" charset="0"/>
                <a:cs typeface="Poppins" pitchFamily="2" charset="77"/>
              </a:rPr>
              <a:t>3</a:t>
            </a:r>
            <a:endParaRPr lang="en-US" sz="3000" b="1" dirty="0">
              <a:solidFill>
                <a:schemeClr val="bg1"/>
              </a:solidFill>
              <a:latin typeface="Montserrat SemiBold" pitchFamily="2" charset="77"/>
              <a:ea typeface="League Spartan" charset="0"/>
              <a:cs typeface="Poppins" pitchFamily="2" charset="77"/>
            </a:endParaRPr>
          </a:p>
        </p:txBody>
      </p:sp>
    </p:spTree>
    <p:extLst>
      <p:ext uri="{BB962C8B-B14F-4D97-AF65-F5344CB8AC3E}">
        <p14:creationId xmlns:p14="http://schemas.microsoft.com/office/powerpoint/2010/main" val="783087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64C691E5-0B4D-402E-BEC2-839E6B926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7064" y="277424"/>
            <a:ext cx="4818914" cy="3709555"/>
          </a:xfrm>
          <a:prstGeom prst="rect">
            <a:avLst/>
          </a:prstGeom>
          <a:effectLst>
            <a:outerShdw blurRad="50800" dist="38100" dir="2700000" algn="tl" rotWithShape="0">
              <a:prstClr val="black">
                <a:alpha val="40000"/>
              </a:prstClr>
            </a:outerShdw>
          </a:effectLst>
        </p:spPr>
      </p:pic>
      <p:sp>
        <p:nvSpPr>
          <p:cNvPr id="15" name="Title 14">
            <a:extLst>
              <a:ext uri="{FF2B5EF4-FFF2-40B4-BE49-F238E27FC236}">
                <a16:creationId xmlns:a16="http://schemas.microsoft.com/office/drawing/2014/main" id="{82990D3E-5303-4375-A8E8-85FD48B9BDA5}"/>
              </a:ext>
            </a:extLst>
          </p:cNvPr>
          <p:cNvSpPr>
            <a:spLocks noGrp="1"/>
          </p:cNvSpPr>
          <p:nvPr>
            <p:ph type="title"/>
          </p:nvPr>
        </p:nvSpPr>
        <p:spPr>
          <a:xfrm>
            <a:off x="627683" y="2856791"/>
            <a:ext cx="3176338" cy="1130188"/>
          </a:xfrm>
        </p:spPr>
        <p:txBody>
          <a:bodyPr/>
          <a:lstStyle/>
          <a:p>
            <a:r>
              <a:rPr lang="en-US" dirty="0"/>
              <a:t>Statement Top Box Scores</a:t>
            </a:r>
            <a:endParaRPr lang="en-CA" dirty="0"/>
          </a:p>
        </p:txBody>
      </p:sp>
      <p:pic>
        <p:nvPicPr>
          <p:cNvPr id="7" name="Picture 6" descr="Chart&#10;&#10;Description automatically generated">
            <a:extLst>
              <a:ext uri="{FF2B5EF4-FFF2-40B4-BE49-F238E27FC236}">
                <a16:creationId xmlns:a16="http://schemas.microsoft.com/office/drawing/2014/main" id="{07096882-26BE-4AFF-A43D-CE72E1683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794" y="1567108"/>
            <a:ext cx="4804463" cy="3709554"/>
          </a:xfrm>
          <a:prstGeom prst="rect">
            <a:avLst/>
          </a:prstGeom>
          <a:effectLst>
            <a:outerShdw blurRad="50800" dist="38100" dir="2700000" algn="tl" rotWithShape="0">
              <a:prstClr val="black">
                <a:alpha val="40000"/>
              </a:prstClr>
            </a:outerShdw>
          </a:effectLst>
        </p:spPr>
      </p:pic>
      <p:pic>
        <p:nvPicPr>
          <p:cNvPr id="3" name="Picture 2" descr="Chart&#10;&#10;Description automatically generated">
            <a:extLst>
              <a:ext uri="{FF2B5EF4-FFF2-40B4-BE49-F238E27FC236}">
                <a16:creationId xmlns:a16="http://schemas.microsoft.com/office/drawing/2014/main" id="{DD343082-044E-45A4-A638-6E5F9C9B0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606" y="2958278"/>
            <a:ext cx="4818915" cy="37095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1679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285348-F399-0849-92E4-5BD3541498E2}"/>
              </a:ext>
            </a:extLst>
          </p:cNvPr>
          <p:cNvSpPr txBox="1"/>
          <p:nvPr/>
        </p:nvSpPr>
        <p:spPr>
          <a:xfrm>
            <a:off x="6124353" y="3444949"/>
            <a:ext cx="184731" cy="260392"/>
          </a:xfrm>
          <a:prstGeom prst="rect">
            <a:avLst/>
          </a:prstGeom>
          <a:noFill/>
        </p:spPr>
        <p:txBody>
          <a:bodyPr wrap="none" rtlCol="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prstClr val="black"/>
              </a:solidFill>
              <a:effectLst/>
              <a:uLnTx/>
              <a:uFillTx/>
              <a:latin typeface="Roboto Condensed Light"/>
              <a:ea typeface="+mn-ea"/>
              <a:cs typeface="+mn-cs"/>
            </a:endParaRPr>
          </a:p>
        </p:txBody>
      </p:sp>
    </p:spTree>
    <p:extLst>
      <p:ext uri="{BB962C8B-B14F-4D97-AF65-F5344CB8AC3E}">
        <p14:creationId xmlns:p14="http://schemas.microsoft.com/office/powerpoint/2010/main" val="1073923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p:txBody>
          <a:bodyPr/>
          <a:lstStyle/>
          <a:p>
            <a:pPr marL="0" indent="0">
              <a:buNone/>
            </a:pPr>
            <a:r>
              <a:rPr lang="en-US" dirty="0"/>
              <a:t>[year]</a:t>
            </a:r>
          </a:p>
          <a:p>
            <a:pPr marL="0" indent="0">
              <a:buNone/>
            </a:pPr>
            <a:r>
              <a:rPr lang="en-US" dirty="0"/>
              <a:t>Engagement Results</a:t>
            </a:r>
            <a:endParaRPr lang="en-CA" dirty="0"/>
          </a:p>
        </p:txBody>
      </p:sp>
      <p:sp>
        <p:nvSpPr>
          <p:cNvPr id="5" name="Text Placeholder 4">
            <a:extLst>
              <a:ext uri="{FF2B5EF4-FFF2-40B4-BE49-F238E27FC236}">
                <a16:creationId xmlns:a16="http://schemas.microsoft.com/office/drawing/2014/main" id="{CB71F8A2-4D0D-439B-96E2-541DB176736E}"/>
              </a:ext>
            </a:extLst>
          </p:cNvPr>
          <p:cNvSpPr>
            <a:spLocks noGrp="1"/>
          </p:cNvSpPr>
          <p:nvPr>
            <p:ph type="body" sz="quarter" idx="11"/>
          </p:nvPr>
        </p:nvSpPr>
        <p:spPr>
          <a:xfrm>
            <a:off x="650875" y="2794291"/>
            <a:ext cx="5703626" cy="634710"/>
          </a:xfrm>
        </p:spPr>
        <p:txBody>
          <a:bodyPr/>
          <a:lstStyle/>
          <a:p>
            <a:pPr marL="0" indent="0">
              <a:buNone/>
            </a:pPr>
            <a:r>
              <a:rPr lang="en-US" dirty="0"/>
              <a:t>[Insert team name]</a:t>
            </a:r>
            <a:endParaRPr lang="en-CA" dirty="0"/>
          </a:p>
        </p:txBody>
      </p:sp>
      <p:pic>
        <p:nvPicPr>
          <p:cNvPr id="6" name="Picture 5">
            <a:extLst>
              <a:ext uri="{FF2B5EF4-FFF2-40B4-BE49-F238E27FC236}">
                <a16:creationId xmlns:a16="http://schemas.microsoft.com/office/drawing/2014/main" id="{364C7DA0-5C90-45F8-A89F-96A9BFF21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75" y="4831268"/>
            <a:ext cx="635000" cy="635000"/>
          </a:xfrm>
          <a:prstGeom prst="rect">
            <a:avLst/>
          </a:prstGeom>
          <a:ln>
            <a:solidFill>
              <a:srgbClr val="4A4A4A"/>
            </a:solidFill>
          </a:ln>
        </p:spPr>
      </p:pic>
      <p:sp>
        <p:nvSpPr>
          <p:cNvPr id="3" name="TextBox 2">
            <a:extLst>
              <a:ext uri="{FF2B5EF4-FFF2-40B4-BE49-F238E27FC236}">
                <a16:creationId xmlns:a16="http://schemas.microsoft.com/office/drawing/2014/main" id="{F58E6A70-C393-4C1C-A20D-18853E678AC1}"/>
              </a:ext>
            </a:extLst>
          </p:cNvPr>
          <p:cNvSpPr txBox="1"/>
          <p:nvPr/>
        </p:nvSpPr>
        <p:spPr>
          <a:xfrm>
            <a:off x="1531345" y="4693186"/>
            <a:ext cx="2522862" cy="1156771"/>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8" name="TextBox 7">
            <a:extLst>
              <a:ext uri="{FF2B5EF4-FFF2-40B4-BE49-F238E27FC236}">
                <a16:creationId xmlns:a16="http://schemas.microsoft.com/office/drawing/2014/main" id="{949D1E1B-3510-43DA-A0B6-EB2B47AECD25}"/>
              </a:ext>
            </a:extLst>
          </p:cNvPr>
          <p:cNvSpPr txBox="1"/>
          <p:nvPr/>
        </p:nvSpPr>
        <p:spPr>
          <a:xfrm>
            <a:off x="1344892" y="4755141"/>
            <a:ext cx="2565494" cy="932628"/>
          </a:xfrm>
          <a:prstGeom prst="rect">
            <a:avLst/>
          </a:prstGeom>
          <a:noFill/>
        </p:spPr>
        <p:txBody>
          <a:bodyPr wrap="square" rtlCol="0">
            <a:spAutoFit/>
          </a:bodyPr>
          <a:lstStyle/>
          <a:p>
            <a:r>
              <a:rPr lang="en-US" dirty="0"/>
              <a:t>Look for these icons to guide customization of this document (delete the box before use). </a:t>
            </a:r>
          </a:p>
          <a:p>
            <a:endParaRPr lang="en-US" dirty="0"/>
          </a:p>
          <a:p>
            <a:r>
              <a:rPr lang="en-US" dirty="0"/>
              <a:t>Edit or replace with the engagement results for your organization. </a:t>
            </a:r>
            <a:endParaRPr lang="en-CA" dirty="0"/>
          </a:p>
        </p:txBody>
      </p:sp>
    </p:spTree>
    <p:extLst>
      <p:ext uri="{BB962C8B-B14F-4D97-AF65-F5344CB8AC3E}">
        <p14:creationId xmlns:p14="http://schemas.microsoft.com/office/powerpoint/2010/main" val="3951649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106" y="530021"/>
            <a:ext cx="4494986" cy="1130188"/>
          </a:xfrm>
        </p:spPr>
        <p:txBody>
          <a:bodyPr>
            <a:noAutofit/>
          </a:bodyPr>
          <a:lstStyle/>
          <a:p>
            <a:r>
              <a:rPr lang="en-CA" b="1" dirty="0">
                <a:solidFill>
                  <a:srgbClr val="636363"/>
                </a:solidFill>
                <a:latin typeface="+mj-lt"/>
                <a:ea typeface="+mn-ea"/>
                <a:cs typeface="+mn-cs"/>
              </a:rPr>
              <a:t>Meeting agenda</a:t>
            </a:r>
            <a:endParaRPr lang="en-US" b="1" dirty="0">
              <a:solidFill>
                <a:srgbClr val="636363"/>
              </a:solidFill>
              <a:latin typeface="+mj-lt"/>
              <a:ea typeface="+mn-ea"/>
              <a:cs typeface="+mn-cs"/>
            </a:endParaRPr>
          </a:p>
        </p:txBody>
      </p:sp>
      <p:grpSp>
        <p:nvGrpSpPr>
          <p:cNvPr id="7" name="Group 6">
            <a:extLst>
              <a:ext uri="{FF2B5EF4-FFF2-40B4-BE49-F238E27FC236}">
                <a16:creationId xmlns:a16="http://schemas.microsoft.com/office/drawing/2014/main" id="{375F12C0-AE0D-46A0-9B21-311E66EA6094}"/>
              </a:ext>
            </a:extLst>
          </p:cNvPr>
          <p:cNvGrpSpPr/>
          <p:nvPr/>
        </p:nvGrpSpPr>
        <p:grpSpPr>
          <a:xfrm>
            <a:off x="685800" y="1833498"/>
            <a:ext cx="6557963" cy="1009889"/>
            <a:chOff x="674174" y="1120407"/>
            <a:chExt cx="4988497" cy="605928"/>
          </a:xfrm>
          <a:solidFill>
            <a:srgbClr val="D6D6EE"/>
          </a:solidFill>
        </p:grpSpPr>
        <p:sp>
          <p:nvSpPr>
            <p:cNvPr id="8" name="Rounded Rectangle 8">
              <a:extLst>
                <a:ext uri="{FF2B5EF4-FFF2-40B4-BE49-F238E27FC236}">
                  <a16:creationId xmlns:a16="http://schemas.microsoft.com/office/drawing/2014/main" id="{93BA984B-8AB4-43EF-9C84-416151EAAFC2}"/>
                </a:ext>
              </a:extLst>
            </p:cNvPr>
            <p:cNvSpPr/>
            <p:nvPr/>
          </p:nvSpPr>
          <p:spPr>
            <a:xfrm>
              <a:off x="1277956" y="1189823"/>
              <a:ext cx="4384715" cy="451691"/>
            </a:xfrm>
            <a:prstGeom prst="roundRect">
              <a:avLst/>
            </a:prstGeom>
            <a:solidFill>
              <a:srgbClr val="8485CB"/>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90000"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Roboto Condensed Light"/>
                  <a:ea typeface="+mn-ea"/>
                  <a:cs typeface="+mn-cs"/>
                </a:rPr>
                <a:t>What Is Engagement?</a:t>
              </a:r>
            </a:p>
          </p:txBody>
        </p:sp>
        <p:sp>
          <p:nvSpPr>
            <p:cNvPr id="9" name="Oval 8">
              <a:extLst>
                <a:ext uri="{FF2B5EF4-FFF2-40B4-BE49-F238E27FC236}">
                  <a16:creationId xmlns:a16="http://schemas.microsoft.com/office/drawing/2014/main" id="{349CAF63-8D36-42B9-9E54-2753555095D6}"/>
                </a:ext>
              </a:extLst>
            </p:cNvPr>
            <p:cNvSpPr/>
            <p:nvPr/>
          </p:nvSpPr>
          <p:spPr>
            <a:xfrm>
              <a:off x="674174" y="1120407"/>
              <a:ext cx="735987" cy="605928"/>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Roboto Condensed Light"/>
                  <a:ea typeface="+mn-ea"/>
                  <a:cs typeface="+mn-cs"/>
                </a:rPr>
                <a:t>1</a:t>
              </a:r>
            </a:p>
          </p:txBody>
        </p:sp>
      </p:grpSp>
      <p:grpSp>
        <p:nvGrpSpPr>
          <p:cNvPr id="13" name="Group 12">
            <a:extLst>
              <a:ext uri="{FF2B5EF4-FFF2-40B4-BE49-F238E27FC236}">
                <a16:creationId xmlns:a16="http://schemas.microsoft.com/office/drawing/2014/main" id="{3712A9EF-7117-4265-81F1-6AE1819197CF}"/>
              </a:ext>
            </a:extLst>
          </p:cNvPr>
          <p:cNvGrpSpPr/>
          <p:nvPr/>
        </p:nvGrpSpPr>
        <p:grpSpPr>
          <a:xfrm>
            <a:off x="685800" y="2868197"/>
            <a:ext cx="6557963" cy="1002808"/>
            <a:chOff x="674173" y="2747066"/>
            <a:chExt cx="4988498" cy="605928"/>
          </a:xfrm>
          <a:solidFill>
            <a:srgbClr val="D6D6EE"/>
          </a:solidFill>
        </p:grpSpPr>
        <p:sp>
          <p:nvSpPr>
            <p:cNvPr id="14" name="Rounded Rectangle 10">
              <a:extLst>
                <a:ext uri="{FF2B5EF4-FFF2-40B4-BE49-F238E27FC236}">
                  <a16:creationId xmlns:a16="http://schemas.microsoft.com/office/drawing/2014/main" id="{A62C8466-9673-40BD-A48F-8FBDCD048FFA}"/>
                </a:ext>
              </a:extLst>
            </p:cNvPr>
            <p:cNvSpPr/>
            <p:nvPr/>
          </p:nvSpPr>
          <p:spPr>
            <a:xfrm>
              <a:off x="1277957" y="2810559"/>
              <a:ext cx="4384714" cy="451691"/>
            </a:xfrm>
            <a:prstGeom prst="roundRect">
              <a:avLst/>
            </a:prstGeom>
            <a:solidFill>
              <a:srgbClr val="8485CB"/>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90000"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Roboto Condensed Light"/>
                  <a:ea typeface="+mn-ea"/>
                  <a:cs typeface="+mn-cs"/>
                </a:rPr>
                <a:t>Engagement Survey Results</a:t>
              </a:r>
            </a:p>
          </p:txBody>
        </p:sp>
        <p:sp>
          <p:nvSpPr>
            <p:cNvPr id="15" name="Oval 14">
              <a:extLst>
                <a:ext uri="{FF2B5EF4-FFF2-40B4-BE49-F238E27FC236}">
                  <a16:creationId xmlns:a16="http://schemas.microsoft.com/office/drawing/2014/main" id="{C2FEEA72-4708-462F-8651-CF20CE5A664D}"/>
                </a:ext>
              </a:extLst>
            </p:cNvPr>
            <p:cNvSpPr/>
            <p:nvPr/>
          </p:nvSpPr>
          <p:spPr>
            <a:xfrm>
              <a:off x="674173" y="2747066"/>
              <a:ext cx="735987" cy="605928"/>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Condensed Light"/>
                  <a:ea typeface="+mn-ea"/>
                  <a:cs typeface="+mn-cs"/>
                </a:rPr>
                <a:t>2</a:t>
              </a:r>
              <a:endParaRPr kumimoji="0" lang="en-CA" sz="2000" b="1" i="0" u="none" strike="noStrike" kern="1200" cap="none" spc="0" normalizeH="0" baseline="0" noProof="0" dirty="0">
                <a:ln>
                  <a:noFill/>
                </a:ln>
                <a:solidFill>
                  <a:srgbClr val="FFFFFF"/>
                </a:solidFill>
                <a:effectLst/>
                <a:uLnTx/>
                <a:uFillTx/>
                <a:latin typeface="Roboto Condensed Light"/>
                <a:ea typeface="+mn-ea"/>
                <a:cs typeface="+mn-cs"/>
              </a:endParaRPr>
            </a:p>
          </p:txBody>
        </p:sp>
      </p:grpSp>
      <p:grpSp>
        <p:nvGrpSpPr>
          <p:cNvPr id="20" name="Group 19">
            <a:extLst>
              <a:ext uri="{FF2B5EF4-FFF2-40B4-BE49-F238E27FC236}">
                <a16:creationId xmlns:a16="http://schemas.microsoft.com/office/drawing/2014/main" id="{ACE26859-1F11-4291-BCD0-BFE05183A618}"/>
              </a:ext>
            </a:extLst>
          </p:cNvPr>
          <p:cNvGrpSpPr/>
          <p:nvPr/>
        </p:nvGrpSpPr>
        <p:grpSpPr>
          <a:xfrm>
            <a:off x="685800" y="3895815"/>
            <a:ext cx="6557963" cy="1030848"/>
            <a:chOff x="674175" y="4381428"/>
            <a:chExt cx="4988496" cy="605928"/>
          </a:xfrm>
          <a:solidFill>
            <a:srgbClr val="8485CB"/>
          </a:solidFill>
        </p:grpSpPr>
        <p:sp>
          <p:nvSpPr>
            <p:cNvPr id="21" name="Rounded Rectangle 27">
              <a:extLst>
                <a:ext uri="{FF2B5EF4-FFF2-40B4-BE49-F238E27FC236}">
                  <a16:creationId xmlns:a16="http://schemas.microsoft.com/office/drawing/2014/main" id="{6F0C531C-66F8-402E-9BDA-38D08D9F5064}"/>
                </a:ext>
              </a:extLst>
            </p:cNvPr>
            <p:cNvSpPr/>
            <p:nvPr/>
          </p:nvSpPr>
          <p:spPr>
            <a:xfrm>
              <a:off x="1277957" y="4458547"/>
              <a:ext cx="4384714" cy="45169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16000" rIns="90000" rtlCol="0" anchor="ct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dirty="0">
                  <a:ln>
                    <a:noFill/>
                  </a:ln>
                  <a:solidFill>
                    <a:srgbClr val="FFFFFF"/>
                  </a:solidFill>
                  <a:effectLst/>
                  <a:uLnTx/>
                  <a:uFillTx/>
                  <a:latin typeface="Roboto Condensed Light"/>
                  <a:ea typeface="+mn-ea"/>
                  <a:cs typeface="+mn-cs"/>
                </a:rPr>
                <a:t>Next Steps</a:t>
              </a:r>
            </a:p>
          </p:txBody>
        </p:sp>
        <p:sp>
          <p:nvSpPr>
            <p:cNvPr id="22" name="Oval 21">
              <a:extLst>
                <a:ext uri="{FF2B5EF4-FFF2-40B4-BE49-F238E27FC236}">
                  <a16:creationId xmlns:a16="http://schemas.microsoft.com/office/drawing/2014/main" id="{C5D198D9-9411-4BB5-8C2F-4D90029094D6}"/>
                </a:ext>
              </a:extLst>
            </p:cNvPr>
            <p:cNvSpPr/>
            <p:nvPr/>
          </p:nvSpPr>
          <p:spPr>
            <a:xfrm>
              <a:off x="674175" y="4381428"/>
              <a:ext cx="735985" cy="605928"/>
            </a:xfrm>
            <a:prstGeom prst="ellipse">
              <a:avLst/>
            </a:prstGeom>
            <a:solidFill>
              <a:srgbClr val="E0E0F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Roboto Condensed Light"/>
                  <a:ea typeface="+mn-ea"/>
                  <a:cs typeface="+mn-cs"/>
                </a:rPr>
                <a:t>3</a:t>
              </a:r>
              <a:endParaRPr kumimoji="0" lang="en-CA" sz="2000" b="1" i="0" u="none" strike="noStrike" kern="1200" cap="none" spc="0" normalizeH="0" baseline="0" noProof="0" dirty="0">
                <a:ln>
                  <a:noFill/>
                </a:ln>
                <a:solidFill>
                  <a:srgbClr val="FFFFFF"/>
                </a:solidFill>
                <a:effectLst/>
                <a:uLnTx/>
                <a:uFillTx/>
                <a:latin typeface="Roboto Condensed Light"/>
                <a:ea typeface="+mn-ea"/>
                <a:cs typeface="+mn-cs"/>
              </a:endParaRPr>
            </a:p>
          </p:txBody>
        </p:sp>
      </p:grpSp>
      <p:pic>
        <p:nvPicPr>
          <p:cNvPr id="3" name="Picture 4">
            <a:extLst>
              <a:ext uri="{FF2B5EF4-FFF2-40B4-BE49-F238E27FC236}">
                <a16:creationId xmlns:a16="http://schemas.microsoft.com/office/drawing/2014/main" id="{278566BA-406B-49C1-904D-8D5306F75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623176" y="3731"/>
            <a:ext cx="4570412" cy="68508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DB9346-B22A-4744-BFD8-654CD5213AFD}"/>
              </a:ext>
            </a:extLst>
          </p:cNvPr>
          <p:cNvSpPr>
            <a:spLocks noGrp="1"/>
          </p:cNvSpPr>
          <p:nvPr>
            <p:ph type="title"/>
          </p:nvPr>
        </p:nvSpPr>
        <p:spPr>
          <a:xfrm>
            <a:off x="354105" y="530021"/>
            <a:ext cx="11119027" cy="564149"/>
          </a:xfrm>
        </p:spPr>
        <p:txBody>
          <a:bodyPr/>
          <a:lstStyle/>
          <a:p>
            <a:r>
              <a:rPr lang="en-US" b="1" dirty="0">
                <a:solidFill>
                  <a:srgbClr val="636363"/>
                </a:solidFill>
                <a:latin typeface="+mj-lt"/>
                <a:ea typeface="+mn-ea"/>
                <a:cs typeface="+mn-cs"/>
              </a:rPr>
              <a:t>What is engagement and how is it measured?</a:t>
            </a:r>
            <a:endParaRPr lang="en-CA" b="1" dirty="0">
              <a:solidFill>
                <a:srgbClr val="636363"/>
              </a:solidFill>
              <a:latin typeface="+mj-lt"/>
              <a:ea typeface="+mn-ea"/>
              <a:cs typeface="+mn-cs"/>
            </a:endParaRPr>
          </a:p>
        </p:txBody>
      </p:sp>
      <p:sp>
        <p:nvSpPr>
          <p:cNvPr id="4" name="TextBox 3">
            <a:extLst>
              <a:ext uri="{FF2B5EF4-FFF2-40B4-BE49-F238E27FC236}">
                <a16:creationId xmlns:a16="http://schemas.microsoft.com/office/drawing/2014/main" id="{FAE7B64D-605D-4EA2-84AA-37672784759E}"/>
              </a:ext>
            </a:extLst>
          </p:cNvPr>
          <p:cNvSpPr txBox="1"/>
          <p:nvPr/>
        </p:nvSpPr>
        <p:spPr>
          <a:xfrm>
            <a:off x="627961" y="1385979"/>
            <a:ext cx="5199962" cy="829603"/>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3" name="TextBox 22">
            <a:extLst>
              <a:ext uri="{FF2B5EF4-FFF2-40B4-BE49-F238E27FC236}">
                <a16:creationId xmlns:a16="http://schemas.microsoft.com/office/drawing/2014/main" id="{367AA785-F44D-451B-8497-5E94545F063B}"/>
              </a:ext>
            </a:extLst>
          </p:cNvPr>
          <p:cNvSpPr txBox="1"/>
          <p:nvPr/>
        </p:nvSpPr>
        <p:spPr>
          <a:xfrm>
            <a:off x="378233" y="2304027"/>
            <a:ext cx="5354549" cy="471867"/>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rPr>
              <a:t>Organizational engagement drivers </a:t>
            </a: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are areas that influence an employee’s satisfaction and commitment to their organization. </a:t>
            </a:r>
            <a:endParaRPr kumimoji="0" lang="en-US" sz="14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endParaRPr>
          </a:p>
        </p:txBody>
      </p:sp>
      <p:sp>
        <p:nvSpPr>
          <p:cNvPr id="24" name="TextBox 23">
            <a:extLst>
              <a:ext uri="{FF2B5EF4-FFF2-40B4-BE49-F238E27FC236}">
                <a16:creationId xmlns:a16="http://schemas.microsoft.com/office/drawing/2014/main" id="{B601282F-29F7-4915-A945-1355AD6AFECF}"/>
              </a:ext>
            </a:extLst>
          </p:cNvPr>
          <p:cNvSpPr txBox="1"/>
          <p:nvPr/>
        </p:nvSpPr>
        <p:spPr>
          <a:xfrm>
            <a:off x="796574" y="3307720"/>
            <a:ext cx="4725922" cy="94363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TextBox 28">
            <a:extLst>
              <a:ext uri="{FF2B5EF4-FFF2-40B4-BE49-F238E27FC236}">
                <a16:creationId xmlns:a16="http://schemas.microsoft.com/office/drawing/2014/main" id="{66775724-E937-4110-B726-92812DF304AB}"/>
              </a:ext>
            </a:extLst>
          </p:cNvPr>
          <p:cNvSpPr txBox="1"/>
          <p:nvPr/>
        </p:nvSpPr>
        <p:spPr>
          <a:xfrm>
            <a:off x="378233" y="3055002"/>
            <a:ext cx="5354549" cy="491261"/>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rPr>
              <a:t>Job engagement drivers </a:t>
            </a:r>
            <a:r>
              <a:rPr kumimoji="0" lang="en-CA" sz="1400" b="0" i="0" u="none" strike="noStrike" kern="1200" cap="none" spc="0" normalizeH="0" baseline="0" noProof="0" dirty="0">
                <a:ln>
                  <a:noFill/>
                </a:ln>
                <a:solidFill>
                  <a:srgbClr val="000000"/>
                </a:solidFill>
                <a:effectLst/>
                <a:uLnTx/>
                <a:uFillTx/>
                <a:latin typeface="Roboto Condensed Light"/>
                <a:ea typeface="+mn-ea"/>
                <a:cs typeface="+mn-cs"/>
              </a:rPr>
              <a:t>are </a:t>
            </a: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areas that influence an employee’s satisfaction and commitment with their day-to-day role. </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BB0D5A08-053F-4568-9C99-ED30E96E7DFC}"/>
              </a:ext>
            </a:extLst>
          </p:cNvPr>
          <p:cNvSpPr txBox="1"/>
          <p:nvPr/>
        </p:nvSpPr>
        <p:spPr>
          <a:xfrm>
            <a:off x="368662" y="3825372"/>
            <a:ext cx="5332052" cy="577708"/>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rPr>
              <a:t>Retention drivers</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are </a:t>
            </a: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areas that influence an employee’s desire and likelihood to stay at an organization.</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1" name="TextBox 10">
            <a:extLst>
              <a:ext uri="{FF2B5EF4-FFF2-40B4-BE49-F238E27FC236}">
                <a16:creationId xmlns:a16="http://schemas.microsoft.com/office/drawing/2014/main" id="{46C4FE4E-5413-4386-B0B3-A483FA4C9B1F}"/>
              </a:ext>
            </a:extLst>
          </p:cNvPr>
          <p:cNvSpPr txBox="1"/>
          <p:nvPr/>
        </p:nvSpPr>
        <p:spPr>
          <a:xfrm>
            <a:off x="378233" y="1553052"/>
            <a:ext cx="5354549" cy="471867"/>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rPr>
              <a:t>Engaged employees </a:t>
            </a: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feel energized, passionate, and dedicated. They are highly involved with their work and the organization. </a:t>
            </a:r>
            <a:endParaRPr kumimoji="0" lang="en-US" sz="1400" b="0" i="0" u="none" strike="noStrike" kern="1200" cap="none" spc="0" normalizeH="0" baseline="0" noProof="0" dirty="0">
              <a:ln>
                <a:noFill/>
              </a:ln>
              <a:solidFill>
                <a:srgbClr val="414299"/>
              </a:solidFill>
              <a:effectLst/>
              <a:uLnTx/>
              <a:uFillTx/>
              <a:latin typeface="Montserrat SemiBold" panose="00000700000000000000" pitchFamily="2" charset="0"/>
              <a:ea typeface="+mn-ea"/>
              <a:cs typeface="+mn-cs"/>
            </a:endParaRPr>
          </a:p>
        </p:txBody>
      </p:sp>
      <p:pic>
        <p:nvPicPr>
          <p:cNvPr id="12" name="Picture 11" descr="Diagram&#10;&#10;Description automatically generated">
            <a:extLst>
              <a:ext uri="{FF2B5EF4-FFF2-40B4-BE49-F238E27FC236}">
                <a16:creationId xmlns:a16="http://schemas.microsoft.com/office/drawing/2014/main" id="{F9463466-6E38-47AF-BF46-D59F7675B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618" y="1470370"/>
            <a:ext cx="5992387" cy="46183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671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8FA13-69A8-4AD1-8558-7560BDD5341A}"/>
              </a:ext>
            </a:extLst>
          </p:cNvPr>
          <p:cNvSpPr>
            <a:spLocks noGrp="1"/>
          </p:cNvSpPr>
          <p:nvPr>
            <p:ph type="title"/>
          </p:nvPr>
        </p:nvSpPr>
        <p:spPr/>
        <p:txBody>
          <a:bodyPr/>
          <a:lstStyle/>
          <a:p>
            <a:r>
              <a:rPr lang="en-US" b="1" dirty="0">
                <a:solidFill>
                  <a:srgbClr val="636363"/>
                </a:solidFill>
                <a:latin typeface="+mj-lt"/>
                <a:ea typeface="+mn-ea"/>
                <a:cs typeface="+mn-cs"/>
              </a:rPr>
              <a:t>Overall engagement levels</a:t>
            </a:r>
            <a:endParaRPr lang="en-CA" b="1" dirty="0">
              <a:solidFill>
                <a:srgbClr val="636363"/>
              </a:solidFill>
              <a:latin typeface="+mj-lt"/>
              <a:ea typeface="+mn-ea"/>
              <a:cs typeface="+mn-cs"/>
            </a:endParaRPr>
          </a:p>
        </p:txBody>
      </p:sp>
      <p:pic>
        <p:nvPicPr>
          <p:cNvPr id="7" name="Picture 6">
            <a:extLst>
              <a:ext uri="{FF2B5EF4-FFF2-40B4-BE49-F238E27FC236}">
                <a16:creationId xmlns:a16="http://schemas.microsoft.com/office/drawing/2014/main" id="{EE0A1940-A704-47AA-B487-B62DD449C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8132" y="530021"/>
            <a:ext cx="635000" cy="635000"/>
          </a:xfrm>
          <a:prstGeom prst="rect">
            <a:avLst/>
          </a:prstGeom>
          <a:ln>
            <a:solidFill>
              <a:srgbClr val="4A4A4A"/>
            </a:solidFill>
          </a:ln>
        </p:spPr>
      </p:pic>
      <p:pic>
        <p:nvPicPr>
          <p:cNvPr id="5" name="Picture 4" descr="Chart, bar chart&#10;&#10;Description automatically generated">
            <a:extLst>
              <a:ext uri="{FF2B5EF4-FFF2-40B4-BE49-F238E27FC236}">
                <a16:creationId xmlns:a16="http://schemas.microsoft.com/office/drawing/2014/main" id="{5C25E11C-5098-4A94-9229-73C18AB570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035" y="1095115"/>
            <a:ext cx="7127517" cy="54931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13274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77B64D2-5803-4688-A98B-D90AE9FA4044}"/>
              </a:ext>
            </a:extLst>
          </p:cNvPr>
          <p:cNvSpPr>
            <a:spLocks noGrp="1"/>
          </p:cNvSpPr>
          <p:nvPr>
            <p:ph type="body" sz="quarter" idx="10"/>
          </p:nvPr>
        </p:nvSpPr>
        <p:spPr>
          <a:xfrm>
            <a:off x="650874" y="1391732"/>
            <a:ext cx="9396640" cy="1402558"/>
          </a:xfrm>
        </p:spPr>
        <p:txBody>
          <a:bodyPr/>
          <a:lstStyle/>
          <a:p>
            <a:r>
              <a:rPr lang="en-US" dirty="0"/>
              <a:t>Interpreting the Manager Scorecard – Manager Guide</a:t>
            </a:r>
            <a:endParaRPr lang="en-CA" dirty="0"/>
          </a:p>
        </p:txBody>
      </p:sp>
    </p:spTree>
    <p:extLst>
      <p:ext uri="{BB962C8B-B14F-4D97-AF65-F5344CB8AC3E}">
        <p14:creationId xmlns:p14="http://schemas.microsoft.com/office/powerpoint/2010/main" val="2361784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8FA13-69A8-4AD1-8558-7560BDD5341A}"/>
              </a:ext>
            </a:extLst>
          </p:cNvPr>
          <p:cNvSpPr>
            <a:spLocks noGrp="1"/>
          </p:cNvSpPr>
          <p:nvPr>
            <p:ph type="title"/>
          </p:nvPr>
        </p:nvSpPr>
        <p:spPr/>
        <p:txBody>
          <a:bodyPr/>
          <a:lstStyle/>
          <a:p>
            <a:r>
              <a:rPr lang="en-US" dirty="0"/>
              <a:t>Driver results </a:t>
            </a:r>
            <a:endParaRPr lang="en-CA" dirty="0"/>
          </a:p>
        </p:txBody>
      </p:sp>
      <p:pic>
        <p:nvPicPr>
          <p:cNvPr id="6" name="Picture 5">
            <a:extLst>
              <a:ext uri="{FF2B5EF4-FFF2-40B4-BE49-F238E27FC236}">
                <a16:creationId xmlns:a16="http://schemas.microsoft.com/office/drawing/2014/main" id="{B38F0E5C-3431-4D57-BEF2-17E42EAFC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8132" y="495588"/>
            <a:ext cx="635000" cy="635000"/>
          </a:xfrm>
          <a:prstGeom prst="rect">
            <a:avLst/>
          </a:prstGeom>
          <a:ln>
            <a:solidFill>
              <a:srgbClr val="4A4A4A"/>
            </a:solidFill>
          </a:ln>
        </p:spPr>
      </p:pic>
      <p:pic>
        <p:nvPicPr>
          <p:cNvPr id="5" name="Picture 4" descr="Chart, bar chart&#10;&#10;Description automatically generated">
            <a:extLst>
              <a:ext uri="{FF2B5EF4-FFF2-40B4-BE49-F238E27FC236}">
                <a16:creationId xmlns:a16="http://schemas.microsoft.com/office/drawing/2014/main" id="{AE48B3B7-CEDF-47D4-A530-A1D3B1B75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9859" y="1095115"/>
            <a:ext cx="7127517" cy="54931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6064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58FA13-69A8-4AD1-8558-7560BDD5341A}"/>
              </a:ext>
            </a:extLst>
          </p:cNvPr>
          <p:cNvSpPr>
            <a:spLocks noGrp="1"/>
          </p:cNvSpPr>
          <p:nvPr>
            <p:ph type="title"/>
          </p:nvPr>
        </p:nvSpPr>
        <p:spPr/>
        <p:txBody>
          <a:bodyPr/>
          <a:lstStyle/>
          <a:p>
            <a:r>
              <a:rPr lang="en-US" dirty="0"/>
              <a:t>Question results </a:t>
            </a:r>
            <a:endParaRPr lang="en-CA" dirty="0"/>
          </a:p>
        </p:txBody>
      </p:sp>
      <p:pic>
        <p:nvPicPr>
          <p:cNvPr id="6" name="Picture 5">
            <a:extLst>
              <a:ext uri="{FF2B5EF4-FFF2-40B4-BE49-F238E27FC236}">
                <a16:creationId xmlns:a16="http://schemas.microsoft.com/office/drawing/2014/main" id="{B38F0E5C-3431-4D57-BEF2-17E42EAFC5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38132" y="495588"/>
            <a:ext cx="635000" cy="635000"/>
          </a:xfrm>
          <a:prstGeom prst="rect">
            <a:avLst/>
          </a:prstGeom>
          <a:ln>
            <a:solidFill>
              <a:srgbClr val="4A4A4A"/>
            </a:solidFill>
          </a:ln>
        </p:spPr>
      </p:pic>
      <p:pic>
        <p:nvPicPr>
          <p:cNvPr id="5" name="Picture 4" descr="Chart&#10;&#10;Description automatically generated">
            <a:extLst>
              <a:ext uri="{FF2B5EF4-FFF2-40B4-BE49-F238E27FC236}">
                <a16:creationId xmlns:a16="http://schemas.microsoft.com/office/drawing/2014/main" id="{912EF099-AB76-4592-A0EC-AD1E260D4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173573"/>
            <a:ext cx="6690585" cy="51672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09872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pPr>
              <a:lnSpc>
                <a:spcPct val="110000"/>
              </a:lnSpc>
            </a:pPr>
            <a:r>
              <a:rPr lang="en-US" dirty="0">
                <a:solidFill>
                  <a:schemeClr val="bg1">
                    <a:lumMod val="50000"/>
                  </a:schemeClr>
                </a:solidFill>
              </a:rPr>
              <a:t>Next steps</a:t>
            </a:r>
          </a:p>
        </p:txBody>
      </p:sp>
      <p:sp>
        <p:nvSpPr>
          <p:cNvPr id="13" name="TextBox 12">
            <a:extLst>
              <a:ext uri="{FF2B5EF4-FFF2-40B4-BE49-F238E27FC236}">
                <a16:creationId xmlns:a16="http://schemas.microsoft.com/office/drawing/2014/main" id="{FF4E92FA-6C75-1147-B331-CACBCA24F696}"/>
              </a:ext>
            </a:extLst>
          </p:cNvPr>
          <p:cNvSpPr txBox="1"/>
          <p:nvPr/>
        </p:nvSpPr>
        <p:spPr>
          <a:xfrm>
            <a:off x="1272469" y="3016537"/>
            <a:ext cx="2343150" cy="307777"/>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3F439A"/>
                </a:solidFill>
                <a:effectLst/>
                <a:uLnTx/>
                <a:uFillTx/>
                <a:latin typeface="Montserrat SemiBold" panose="00000700000000000000" pitchFamily="2" charset="0"/>
                <a:ea typeface="+mn-ea"/>
                <a:cs typeface="Arial Narrow"/>
              </a:rPr>
              <a:t>[Insert Step]</a:t>
            </a:r>
          </a:p>
        </p:txBody>
      </p:sp>
      <p:sp>
        <p:nvSpPr>
          <p:cNvPr id="18" name="Text Placeholder 7">
            <a:extLst>
              <a:ext uri="{FF2B5EF4-FFF2-40B4-BE49-F238E27FC236}">
                <a16:creationId xmlns:a16="http://schemas.microsoft.com/office/drawing/2014/main" id="{6AA867C5-EFF8-6D47-A450-0A2EEDAF523F}"/>
              </a:ext>
            </a:extLst>
          </p:cNvPr>
          <p:cNvSpPr txBox="1">
            <a:spLocks/>
          </p:cNvSpPr>
          <p:nvPr/>
        </p:nvSpPr>
        <p:spPr>
          <a:xfrm>
            <a:off x="1163848" y="3473289"/>
            <a:ext cx="2560391"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Provide a description of the step here along with target dates. </a:t>
            </a:r>
            <a:endParaRPr kumimoji="0" lang="en-CA"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sp>
        <p:nvSpPr>
          <p:cNvPr id="20" name="TextBox 19">
            <a:extLst>
              <a:ext uri="{FF2B5EF4-FFF2-40B4-BE49-F238E27FC236}">
                <a16:creationId xmlns:a16="http://schemas.microsoft.com/office/drawing/2014/main" id="{CB7857C9-1C1B-F046-B227-979B5CD23703}"/>
              </a:ext>
            </a:extLst>
          </p:cNvPr>
          <p:cNvSpPr txBox="1"/>
          <p:nvPr/>
        </p:nvSpPr>
        <p:spPr>
          <a:xfrm>
            <a:off x="4925219" y="3006504"/>
            <a:ext cx="2343150" cy="307777"/>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3F439A"/>
                </a:solidFill>
                <a:effectLst/>
                <a:uLnTx/>
                <a:uFillTx/>
                <a:latin typeface="Montserrat SemiBold" panose="00000700000000000000" pitchFamily="2" charset="0"/>
                <a:ea typeface="+mn-ea"/>
                <a:cs typeface="Arial Narrow"/>
              </a:rPr>
              <a:t>[Insert Step]</a:t>
            </a:r>
          </a:p>
        </p:txBody>
      </p:sp>
      <p:sp>
        <p:nvSpPr>
          <p:cNvPr id="21" name="Text Placeholder 7">
            <a:extLst>
              <a:ext uri="{FF2B5EF4-FFF2-40B4-BE49-F238E27FC236}">
                <a16:creationId xmlns:a16="http://schemas.microsoft.com/office/drawing/2014/main" id="{31D594A1-4DFD-B34A-913D-C7B18155AFA3}"/>
              </a:ext>
            </a:extLst>
          </p:cNvPr>
          <p:cNvSpPr txBox="1">
            <a:spLocks/>
          </p:cNvSpPr>
          <p:nvPr/>
        </p:nvSpPr>
        <p:spPr>
          <a:xfrm>
            <a:off x="4825686" y="3473290"/>
            <a:ext cx="2500313"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Provide a description of the step here along with target dates. </a:t>
            </a:r>
            <a:endParaRPr kumimoji="0" lang="en-CA"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sp>
        <p:nvSpPr>
          <p:cNvPr id="22" name="TextBox 21">
            <a:extLst>
              <a:ext uri="{FF2B5EF4-FFF2-40B4-BE49-F238E27FC236}">
                <a16:creationId xmlns:a16="http://schemas.microsoft.com/office/drawing/2014/main" id="{54A60402-4C28-C04F-8515-F977FE5E8C9C}"/>
              </a:ext>
            </a:extLst>
          </p:cNvPr>
          <p:cNvSpPr txBox="1"/>
          <p:nvPr/>
        </p:nvSpPr>
        <p:spPr>
          <a:xfrm>
            <a:off x="8106571" y="3011605"/>
            <a:ext cx="2343150" cy="307777"/>
          </a:xfrm>
          <a:prstGeom prst="rect">
            <a:avLst/>
          </a:prstGeom>
        </p:spPr>
        <p:txBody>
          <a:bodyPr vert="horz" wrap="square" lIns="0" tIns="0" rIns="0" bIns="0" rtlCol="0">
            <a:spAutoFit/>
          </a:bodyPr>
          <a:lstStyle/>
          <a:p>
            <a:pPr marL="289946" marR="242975" lvl="1" indent="0" algn="ctr" defTabSz="554492" rtl="0" eaLnBrk="1" fontAlgn="auto" latinLnBrk="0" hangingPunct="1">
              <a:lnSpc>
                <a:spcPct val="100000"/>
              </a:lnSpc>
              <a:spcBef>
                <a:spcPts val="55"/>
              </a:spcBef>
              <a:spcAft>
                <a:spcPts val="0"/>
              </a:spcAft>
              <a:buClrTx/>
              <a:buSzTx/>
              <a:buFontTx/>
              <a:buNone/>
              <a:tabLst/>
              <a:defRPr/>
            </a:pPr>
            <a:r>
              <a:rPr kumimoji="0" lang="en-US" sz="2000" b="0" i="0" u="none" strike="noStrike" kern="1200" cap="none" spc="-30" normalizeH="0" baseline="0" noProof="0" dirty="0">
                <a:ln>
                  <a:noFill/>
                </a:ln>
                <a:solidFill>
                  <a:srgbClr val="3F439A"/>
                </a:solidFill>
                <a:effectLst/>
                <a:uLnTx/>
                <a:uFillTx/>
                <a:latin typeface="Montserrat SemiBold" panose="00000700000000000000" pitchFamily="2" charset="0"/>
                <a:ea typeface="+mn-ea"/>
                <a:cs typeface="Arial Narrow"/>
              </a:rPr>
              <a:t>[Insert Step]</a:t>
            </a:r>
          </a:p>
        </p:txBody>
      </p:sp>
      <p:sp>
        <p:nvSpPr>
          <p:cNvPr id="25" name="Text Placeholder 7">
            <a:extLst>
              <a:ext uri="{FF2B5EF4-FFF2-40B4-BE49-F238E27FC236}">
                <a16:creationId xmlns:a16="http://schemas.microsoft.com/office/drawing/2014/main" id="{A17174E7-0720-2B4A-9000-655897A1E542}"/>
              </a:ext>
            </a:extLst>
          </p:cNvPr>
          <p:cNvSpPr txBox="1">
            <a:spLocks/>
          </p:cNvSpPr>
          <p:nvPr/>
        </p:nvSpPr>
        <p:spPr>
          <a:xfrm>
            <a:off x="8027989" y="3473289"/>
            <a:ext cx="2500313" cy="148590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Provide a description of the step here along with target dates.</a:t>
            </a:r>
            <a:endParaRPr kumimoji="0" lang="en-CA" sz="18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endParaRPr>
          </a:p>
        </p:txBody>
      </p:sp>
      <p:pic>
        <p:nvPicPr>
          <p:cNvPr id="14" name="Picture 13">
            <a:extLst>
              <a:ext uri="{FF2B5EF4-FFF2-40B4-BE49-F238E27FC236}">
                <a16:creationId xmlns:a16="http://schemas.microsoft.com/office/drawing/2014/main" id="{A21AF21E-A5A5-4C60-A5E0-B5851A027C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6545" y="2317525"/>
            <a:ext cx="635000" cy="635000"/>
          </a:xfrm>
          <a:prstGeom prst="rect">
            <a:avLst/>
          </a:prstGeom>
        </p:spPr>
      </p:pic>
      <p:pic>
        <p:nvPicPr>
          <p:cNvPr id="15" name="Picture 14">
            <a:extLst>
              <a:ext uri="{FF2B5EF4-FFF2-40B4-BE49-F238E27FC236}">
                <a16:creationId xmlns:a16="http://schemas.microsoft.com/office/drawing/2014/main" id="{D8CCFA7B-BF65-48E7-86A4-202EF41D19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9294" y="2317525"/>
            <a:ext cx="635000" cy="635000"/>
          </a:xfrm>
          <a:prstGeom prst="rect">
            <a:avLst/>
          </a:prstGeom>
        </p:spPr>
      </p:pic>
      <p:pic>
        <p:nvPicPr>
          <p:cNvPr id="16" name="Picture 15">
            <a:extLst>
              <a:ext uri="{FF2B5EF4-FFF2-40B4-BE49-F238E27FC236}">
                <a16:creationId xmlns:a16="http://schemas.microsoft.com/office/drawing/2014/main" id="{C95D1C78-E7FC-41C7-A914-01AE993F12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0646" y="2304112"/>
            <a:ext cx="635000" cy="690374"/>
          </a:xfrm>
          <a:prstGeom prst="rect">
            <a:avLst/>
          </a:prstGeom>
        </p:spPr>
      </p:pic>
      <p:pic>
        <p:nvPicPr>
          <p:cNvPr id="17" name="Picture 16">
            <a:extLst>
              <a:ext uri="{FF2B5EF4-FFF2-40B4-BE49-F238E27FC236}">
                <a16:creationId xmlns:a16="http://schemas.microsoft.com/office/drawing/2014/main" id="{9FF1FFA4-E3C1-4C33-9049-DE82046C07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38132" y="537929"/>
            <a:ext cx="635000" cy="635000"/>
          </a:xfrm>
          <a:prstGeom prst="rect">
            <a:avLst/>
          </a:prstGeom>
          <a:ln>
            <a:solidFill>
              <a:srgbClr val="4A4A4A"/>
            </a:solidFill>
          </a:ln>
        </p:spPr>
      </p:pic>
    </p:spTree>
    <p:extLst>
      <p:ext uri="{BB962C8B-B14F-4D97-AF65-F5344CB8AC3E}">
        <p14:creationId xmlns:p14="http://schemas.microsoft.com/office/powerpoint/2010/main" val="976395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E4D1-D197-4361-A8ED-71C1E7962A7E}"/>
              </a:ext>
            </a:extLst>
          </p:cNvPr>
          <p:cNvSpPr>
            <a:spLocks noGrp="1"/>
          </p:cNvSpPr>
          <p:nvPr>
            <p:ph type="title"/>
          </p:nvPr>
        </p:nvSpPr>
        <p:spPr>
          <a:xfrm>
            <a:off x="1110124" y="3880749"/>
            <a:ext cx="9968258" cy="1560320"/>
          </a:xfrm>
        </p:spPr>
        <p:txBody>
          <a:bodyPr vert="horz" lIns="91440" tIns="45720" rIns="91440" bIns="45720" rtlCol="0" anchor="b">
            <a:normAutofit/>
          </a:bodyPr>
          <a:lstStyle/>
          <a:p>
            <a:pPr algn="ctr"/>
            <a:r>
              <a:rPr lang="en-US" sz="3600" dirty="0"/>
              <a:t>Questions?</a:t>
            </a:r>
            <a:endParaRPr lang="en-US" sz="5800" dirty="0">
              <a:solidFill>
                <a:srgbClr val="666891"/>
              </a:solidFill>
              <a:latin typeface="+mj-lt"/>
              <a:cs typeface="+mj-cs"/>
            </a:endParaRPr>
          </a:p>
        </p:txBody>
      </p:sp>
      <p:pic>
        <p:nvPicPr>
          <p:cNvPr id="13" name="Picture 12">
            <a:extLst>
              <a:ext uri="{FF2B5EF4-FFF2-40B4-BE49-F238E27FC236}">
                <a16:creationId xmlns:a16="http://schemas.microsoft.com/office/drawing/2014/main" id="{EDA22C10-4426-494F-9B85-A09FDE5BA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1" y="1510645"/>
            <a:ext cx="12193588" cy="248541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101F8427-40B6-4C97-BD67-131897659F8E}"/>
              </a:ext>
            </a:extLst>
          </p:cNvPr>
          <p:cNvPicPr>
            <a:picLocks noChangeAspect="1"/>
          </p:cNvPicPr>
          <p:nvPr/>
        </p:nvPicPr>
        <p:blipFill rotWithShape="1">
          <a:blip r:embed="rId4" cstate="screen">
            <a:alphaModFix amt="17000"/>
            <a:extLst>
              <a:ext uri="{28A0092B-C50C-407E-A947-70E740481C1C}">
                <a14:useLocalDpi xmlns:a14="http://schemas.microsoft.com/office/drawing/2010/main"/>
              </a:ext>
            </a:extLst>
          </a:blip>
          <a:srcRect l="1" t="-2158" r="570" b="2158"/>
          <a:stretch/>
        </p:blipFill>
        <p:spPr>
          <a:xfrm>
            <a:off x="0" y="1938999"/>
            <a:ext cx="12848374" cy="3703095"/>
          </a:xfrm>
          <a:prstGeom prst="rect">
            <a:avLst/>
          </a:prstGeom>
        </p:spPr>
      </p:pic>
    </p:spTree>
    <p:extLst>
      <p:ext uri="{BB962C8B-B14F-4D97-AF65-F5344CB8AC3E}">
        <p14:creationId xmlns:p14="http://schemas.microsoft.com/office/powerpoint/2010/main" val="3427793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02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BB-5A89-416E-95D5-B98D3F93D943}"/>
              </a:ext>
            </a:extLst>
          </p:cNvPr>
          <p:cNvSpPr>
            <a:spLocks noGrp="1"/>
          </p:cNvSpPr>
          <p:nvPr>
            <p:ph type="body" sz="quarter" idx="10"/>
          </p:nvPr>
        </p:nvSpPr>
        <p:spPr>
          <a:xfrm>
            <a:off x="576084" y="2188687"/>
            <a:ext cx="7384883" cy="1306512"/>
          </a:xfrm>
        </p:spPr>
        <p:txBody>
          <a:bodyPr>
            <a:normAutofit fontScale="92500"/>
          </a:bodyPr>
          <a:lstStyle/>
          <a:p>
            <a:pPr marL="0" indent="0">
              <a:buNone/>
            </a:pPr>
            <a:r>
              <a:rPr lang="en-US" dirty="0"/>
              <a:t>Team Engagement Activities – Manager Guide</a:t>
            </a:r>
            <a:endParaRPr lang="en-CA" dirty="0"/>
          </a:p>
        </p:txBody>
      </p:sp>
    </p:spTree>
    <p:extLst>
      <p:ext uri="{BB962C8B-B14F-4D97-AF65-F5344CB8AC3E}">
        <p14:creationId xmlns:p14="http://schemas.microsoft.com/office/powerpoint/2010/main" val="2751619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8AD956-2F0F-4619-885C-EDC2685C28C2}"/>
              </a:ext>
            </a:extLst>
          </p:cNvPr>
          <p:cNvSpPr txBox="1"/>
          <p:nvPr/>
        </p:nvSpPr>
        <p:spPr>
          <a:xfrm>
            <a:off x="5876862" y="285443"/>
            <a:ext cx="5886906" cy="492443"/>
          </a:xfrm>
          <a:prstGeom prst="rect">
            <a:avLst/>
          </a:prstGeom>
          <a:noFill/>
        </p:spPr>
        <p:txBody>
          <a:bodyPr wrap="square" lIns="0" tIns="0" rIns="0" bIns="0" rtlCol="0" anchor="b" anchorCtr="0">
            <a:spAutoFit/>
          </a:bodyPr>
          <a:lstStyle/>
          <a:p>
            <a:pPr defTabSz="914400"/>
            <a:r>
              <a:rPr lang="en-US" sz="3200" dirty="0">
                <a:solidFill>
                  <a:srgbClr val="717272"/>
                </a:solidFill>
                <a:latin typeface="Montserrat SemiBold" pitchFamily="2" charset="77"/>
                <a:ea typeface="+mj-ea"/>
                <a:cs typeface="Arial" panose="020B0604020202020204" pitchFamily="34" charset="0"/>
              </a:rPr>
              <a:t>Instructions</a:t>
            </a:r>
          </a:p>
        </p:txBody>
      </p:sp>
      <p:sp>
        <p:nvSpPr>
          <p:cNvPr id="58" name="TextBox 57">
            <a:extLst>
              <a:ext uri="{FF2B5EF4-FFF2-40B4-BE49-F238E27FC236}">
                <a16:creationId xmlns:a16="http://schemas.microsoft.com/office/drawing/2014/main" id="{17EF878A-4C97-448A-9697-E0AEE63C0B41}"/>
              </a:ext>
            </a:extLst>
          </p:cNvPr>
          <p:cNvSpPr txBox="1"/>
          <p:nvPr/>
        </p:nvSpPr>
        <p:spPr>
          <a:xfrm>
            <a:off x="5832317" y="1020135"/>
            <a:ext cx="6083457" cy="3139321"/>
          </a:xfrm>
          <a:prstGeom prst="rect">
            <a:avLst/>
          </a:prstGeom>
          <a:noFill/>
        </p:spPr>
        <p:txBody>
          <a:bodyPr wrap="square" rtlCol="0">
            <a:spAutoFit/>
          </a:bodyPr>
          <a:lstStyle/>
          <a:p>
            <a:pPr defTabSz="914400"/>
            <a:r>
              <a:rPr lang="en-US" sz="1800" dirty="0">
                <a:solidFill>
                  <a:prstClr val="black"/>
                </a:solidFill>
                <a:latin typeface="Roboto Condensed Light" panose="02000000000000000000" pitchFamily="2" charset="0"/>
                <a:ea typeface="Roboto Condensed Light" panose="02000000000000000000" pitchFamily="2" charset="0"/>
              </a:rPr>
              <a:t>Each of the following slides includes instructions for a team discussion activity managers can run with their teams.</a:t>
            </a:r>
          </a:p>
          <a:p>
            <a:pPr defTabSz="914400"/>
            <a:endParaRPr lang="en-US" sz="1800" dirty="0">
              <a:solidFill>
                <a:prstClr val="black"/>
              </a:solidFill>
              <a:latin typeface="Roboto Condensed Light" panose="02000000000000000000" pitchFamily="2" charset="0"/>
              <a:ea typeface="Roboto Condensed Light" panose="02000000000000000000" pitchFamily="2" charset="0"/>
            </a:endParaRPr>
          </a:p>
          <a:p>
            <a:pPr defTabSz="914400"/>
            <a:r>
              <a:rPr lang="en-US" sz="1800" dirty="0">
                <a:solidFill>
                  <a:prstClr val="black"/>
                </a:solidFill>
                <a:latin typeface="Roboto Condensed Light" panose="02000000000000000000" pitchFamily="2" charset="0"/>
                <a:ea typeface="Roboto Condensed Light" panose="02000000000000000000" pitchFamily="2" charset="0"/>
              </a:rPr>
              <a:t>The goals of these activities are to: </a:t>
            </a:r>
          </a:p>
          <a:p>
            <a:pPr marL="285750" indent="-285750" defTabSz="914400">
              <a:buFont typeface="Arial" panose="020B0604020202020204" pitchFamily="34" charset="0"/>
              <a:buChar char="•"/>
            </a:pPr>
            <a:r>
              <a:rPr lang="en-US" sz="1800" dirty="0">
                <a:solidFill>
                  <a:prstClr val="black"/>
                </a:solidFill>
                <a:latin typeface="Roboto Condensed Light" panose="02000000000000000000" pitchFamily="2" charset="0"/>
                <a:ea typeface="Roboto Condensed Light" panose="02000000000000000000" pitchFamily="2" charset="0"/>
              </a:rPr>
              <a:t>Enable managers to facilitate productive team discussions about the team’s current state of engagement.</a:t>
            </a:r>
          </a:p>
          <a:p>
            <a:pPr marL="285750" indent="-285750" defTabSz="914400">
              <a:buFont typeface="Arial" panose="020B0604020202020204" pitchFamily="34" charset="0"/>
              <a:buChar char="•"/>
            </a:pPr>
            <a:r>
              <a:rPr lang="en-US" sz="1800" dirty="0">
                <a:solidFill>
                  <a:prstClr val="black"/>
                </a:solidFill>
                <a:latin typeface="Roboto Condensed Light" panose="02000000000000000000" pitchFamily="2" charset="0"/>
                <a:ea typeface="Roboto Condensed Light" panose="02000000000000000000" pitchFamily="2" charset="0"/>
              </a:rPr>
              <a:t>Identify actions team members can take to improve engagement.</a:t>
            </a:r>
          </a:p>
          <a:p>
            <a:pPr marL="285750" indent="-285750" defTabSz="914400">
              <a:buFont typeface="Arial" panose="020B0604020202020204" pitchFamily="34" charset="0"/>
              <a:buChar char="•"/>
            </a:pPr>
            <a:r>
              <a:rPr lang="en-US" sz="1800" dirty="0">
                <a:solidFill>
                  <a:prstClr val="black"/>
                </a:solidFill>
                <a:latin typeface="Roboto Condensed Light" panose="02000000000000000000" pitchFamily="2" charset="0"/>
                <a:ea typeface="Roboto Condensed Light" panose="02000000000000000000" pitchFamily="2" charset="0"/>
              </a:rPr>
              <a:t>Generate ideas for team-level engagement action plans.</a:t>
            </a:r>
          </a:p>
          <a:p>
            <a:pPr marL="285750" indent="-285750" defTabSz="914400">
              <a:buFont typeface="Arial" panose="020B0604020202020204" pitchFamily="34" charset="0"/>
              <a:buChar char="•"/>
            </a:pPr>
            <a:r>
              <a:rPr lang="en-US" sz="1800" dirty="0">
                <a:solidFill>
                  <a:prstClr val="black"/>
                </a:solidFill>
                <a:latin typeface="Roboto Condensed Light" panose="02000000000000000000" pitchFamily="2" charset="0"/>
                <a:ea typeface="Roboto Condensed Light" panose="02000000000000000000" pitchFamily="2" charset="0"/>
              </a:rPr>
              <a:t>Provide tools to monitor action planning progress.</a:t>
            </a:r>
          </a:p>
          <a:p>
            <a:pPr defTabSz="914400"/>
            <a:endParaRPr lang="en-US" sz="1800" dirty="0">
              <a:solidFill>
                <a:prstClr val="black"/>
              </a:solidFill>
              <a:latin typeface="Roboto Condensed Light" panose="02000000000000000000" pitchFamily="2" charset="0"/>
              <a:ea typeface="Roboto Condensed Light" panose="02000000000000000000" pitchFamily="2" charset="0"/>
            </a:endParaRPr>
          </a:p>
          <a:p>
            <a:pPr defTabSz="914400"/>
            <a:r>
              <a:rPr lang="en-US" sz="1800" dirty="0">
                <a:solidFill>
                  <a:prstClr val="black"/>
                </a:solidFill>
                <a:latin typeface="Roboto Condensed Light" panose="02000000000000000000" pitchFamily="2" charset="0"/>
                <a:ea typeface="Roboto Condensed Light" panose="02000000000000000000" pitchFamily="2" charset="0"/>
              </a:rPr>
              <a:t>Managers can select one or a series of activities. </a:t>
            </a:r>
            <a:endParaRPr lang="en-US" sz="2400" dirty="0">
              <a:solidFill>
                <a:prstClr val="black"/>
              </a:solidFill>
              <a:latin typeface="Calibri" panose="020F0502020204030204"/>
            </a:endParaRPr>
          </a:p>
        </p:txBody>
      </p:sp>
      <p:pic>
        <p:nvPicPr>
          <p:cNvPr id="1028" name="Picture 4">
            <a:extLst>
              <a:ext uri="{FF2B5EF4-FFF2-40B4-BE49-F238E27FC236}">
                <a16:creationId xmlns:a16="http://schemas.microsoft.com/office/drawing/2014/main" id="{28C19536-1399-4004-A80D-12EE34C0AC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10" y="0"/>
            <a:ext cx="54339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345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8AD956-2F0F-4619-885C-EDC2685C28C2}"/>
              </a:ext>
            </a:extLst>
          </p:cNvPr>
          <p:cNvSpPr txBox="1"/>
          <p:nvPr/>
        </p:nvSpPr>
        <p:spPr>
          <a:xfrm>
            <a:off x="363556" y="399745"/>
            <a:ext cx="9614811" cy="492443"/>
          </a:xfrm>
          <a:prstGeom prst="rect">
            <a:avLst/>
          </a:prstGeom>
          <a:noFill/>
        </p:spPr>
        <p:txBody>
          <a:bodyPr wrap="square" lIns="0" tIns="0" rIns="0" bIns="0" rtlCol="0" anchor="b" anchorCtr="0">
            <a:spAutoFit/>
          </a:bodyPr>
          <a:lstStyle/>
          <a:p>
            <a:pPr defTabSz="914400"/>
            <a:r>
              <a:rPr lang="en-US" sz="3200" dirty="0">
                <a:solidFill>
                  <a:srgbClr val="717272"/>
                </a:solidFill>
                <a:latin typeface="Montserrat SemiBold" pitchFamily="2" charset="77"/>
                <a:ea typeface="+mj-ea"/>
                <a:cs typeface="Arial" panose="020B0604020202020204" pitchFamily="34" charset="0"/>
              </a:rPr>
              <a:t>Activity: What is our team’s current state?</a:t>
            </a:r>
          </a:p>
        </p:txBody>
      </p:sp>
      <p:sp>
        <p:nvSpPr>
          <p:cNvPr id="14" name="Left-Right Arrow 2">
            <a:extLst>
              <a:ext uri="{FF2B5EF4-FFF2-40B4-BE49-F238E27FC236}">
                <a16:creationId xmlns:a16="http://schemas.microsoft.com/office/drawing/2014/main" id="{546BCA04-77CB-4CE1-82FE-2650D629C619}"/>
              </a:ext>
            </a:extLst>
          </p:cNvPr>
          <p:cNvSpPr/>
          <p:nvPr/>
        </p:nvSpPr>
        <p:spPr>
          <a:xfrm>
            <a:off x="2703134" y="1047596"/>
            <a:ext cx="6576164" cy="959774"/>
          </a:xfrm>
          <a:prstGeom prst="leftRightArrow">
            <a:avLst/>
          </a:prstGeom>
          <a:solidFill>
            <a:srgbClr val="7030A0"/>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1800" b="1" kern="0" dirty="0">
                <a:solidFill>
                  <a:srgbClr val="FFFFFF"/>
                </a:solidFill>
                <a:latin typeface="Arial" panose="020B0604020202020204"/>
              </a:rPr>
              <a:t>Empowerment</a:t>
            </a:r>
          </a:p>
        </p:txBody>
      </p:sp>
      <p:sp>
        <p:nvSpPr>
          <p:cNvPr id="15" name="Left-Right Arrow 3">
            <a:extLst>
              <a:ext uri="{FF2B5EF4-FFF2-40B4-BE49-F238E27FC236}">
                <a16:creationId xmlns:a16="http://schemas.microsoft.com/office/drawing/2014/main" id="{6B6EFF72-A799-4D27-956D-60A6DF2F32A0}"/>
              </a:ext>
            </a:extLst>
          </p:cNvPr>
          <p:cNvSpPr/>
          <p:nvPr/>
        </p:nvSpPr>
        <p:spPr>
          <a:xfrm>
            <a:off x="2703134" y="3033448"/>
            <a:ext cx="6576164" cy="959774"/>
          </a:xfrm>
          <a:prstGeom prst="leftRightArrow">
            <a:avLst/>
          </a:prstGeom>
          <a:solidFill>
            <a:srgbClr val="0070C0"/>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1800" b="1" kern="0" dirty="0">
                <a:solidFill>
                  <a:srgbClr val="FFFFFF"/>
                </a:solidFill>
                <a:latin typeface="Arial" panose="020B0604020202020204"/>
              </a:rPr>
              <a:t>Team Environment</a:t>
            </a:r>
          </a:p>
        </p:txBody>
      </p:sp>
      <p:sp>
        <p:nvSpPr>
          <p:cNvPr id="16" name="Left-Right Arrow 4">
            <a:extLst>
              <a:ext uri="{FF2B5EF4-FFF2-40B4-BE49-F238E27FC236}">
                <a16:creationId xmlns:a16="http://schemas.microsoft.com/office/drawing/2014/main" id="{56FBF995-DB19-425E-8B7A-D2562872922F}"/>
              </a:ext>
            </a:extLst>
          </p:cNvPr>
          <p:cNvSpPr/>
          <p:nvPr/>
        </p:nvSpPr>
        <p:spPr>
          <a:xfrm>
            <a:off x="2703134" y="4026946"/>
            <a:ext cx="6576164" cy="959774"/>
          </a:xfrm>
          <a:prstGeom prst="leftRightArrow">
            <a:avLst/>
          </a:prstGeom>
          <a:solidFill>
            <a:srgbClr val="00B0F0"/>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1800" b="1" kern="0" dirty="0">
                <a:solidFill>
                  <a:srgbClr val="FFFFFF"/>
                </a:solidFill>
                <a:latin typeface="Arial" panose="020B0604020202020204"/>
              </a:rPr>
              <a:t>Communication</a:t>
            </a:r>
          </a:p>
        </p:txBody>
      </p:sp>
      <p:sp>
        <p:nvSpPr>
          <p:cNvPr id="17" name="Left-Right Arrow 5">
            <a:extLst>
              <a:ext uri="{FF2B5EF4-FFF2-40B4-BE49-F238E27FC236}">
                <a16:creationId xmlns:a16="http://schemas.microsoft.com/office/drawing/2014/main" id="{8297A9DE-2E08-40E1-9139-0CA06FC8268D}"/>
              </a:ext>
            </a:extLst>
          </p:cNvPr>
          <p:cNvSpPr/>
          <p:nvPr/>
        </p:nvSpPr>
        <p:spPr>
          <a:xfrm>
            <a:off x="2703134" y="5010829"/>
            <a:ext cx="6576164" cy="959774"/>
          </a:xfrm>
          <a:prstGeom prst="leftRightArrow">
            <a:avLst/>
          </a:prstGeom>
          <a:solidFill>
            <a:srgbClr val="00B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1800" b="1" kern="0" dirty="0">
                <a:solidFill>
                  <a:srgbClr val="FFFFFF"/>
                </a:solidFill>
                <a:latin typeface="Arial" panose="020B0604020202020204"/>
              </a:rPr>
              <a:t>Business Alignment</a:t>
            </a:r>
          </a:p>
        </p:txBody>
      </p:sp>
      <p:sp>
        <p:nvSpPr>
          <p:cNvPr id="19" name="Left-Right Arrow 7">
            <a:extLst>
              <a:ext uri="{FF2B5EF4-FFF2-40B4-BE49-F238E27FC236}">
                <a16:creationId xmlns:a16="http://schemas.microsoft.com/office/drawing/2014/main" id="{1DA4EC8A-13D8-4312-A329-23A70A6AE3ED}"/>
              </a:ext>
            </a:extLst>
          </p:cNvPr>
          <p:cNvSpPr/>
          <p:nvPr/>
        </p:nvSpPr>
        <p:spPr>
          <a:xfrm>
            <a:off x="2703134" y="2036747"/>
            <a:ext cx="6576164" cy="959774"/>
          </a:xfrm>
          <a:prstGeom prst="leftRightArrow">
            <a:avLst/>
          </a:prstGeom>
          <a:solidFill>
            <a:srgbClr val="002060"/>
          </a:solidFill>
          <a:ln w="25400" cap="flat" cmpd="sng" algn="ctr">
            <a:no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1800" b="1" kern="0" dirty="0">
                <a:solidFill>
                  <a:srgbClr val="FFFFFF"/>
                </a:solidFill>
                <a:latin typeface="Arial" panose="020B0604020202020204"/>
              </a:rPr>
              <a:t>Recognition</a:t>
            </a:r>
          </a:p>
        </p:txBody>
      </p:sp>
      <p:sp>
        <p:nvSpPr>
          <p:cNvPr id="20" name="TextBox 19">
            <a:extLst>
              <a:ext uri="{FF2B5EF4-FFF2-40B4-BE49-F238E27FC236}">
                <a16:creationId xmlns:a16="http://schemas.microsoft.com/office/drawing/2014/main" id="{A7FCD706-CABA-4E94-84A5-C1F3A1888293}"/>
              </a:ext>
            </a:extLst>
          </p:cNvPr>
          <p:cNvSpPr txBox="1"/>
          <p:nvPr/>
        </p:nvSpPr>
        <p:spPr>
          <a:xfrm>
            <a:off x="2004066" y="5904196"/>
            <a:ext cx="1085425" cy="338554"/>
          </a:xfrm>
          <a:prstGeom prst="rect">
            <a:avLst/>
          </a:prstGeom>
          <a:noFill/>
        </p:spPr>
        <p:txBody>
          <a:bodyPr wrap="none" rtlCol="0">
            <a:spAutoFit/>
          </a:bodyPr>
          <a:lstStyle/>
          <a:p>
            <a:pPr defTabSz="914400"/>
            <a:r>
              <a:rPr lang="en-US" sz="1600" b="1" dirty="0">
                <a:solidFill>
                  <a:srgbClr val="333333"/>
                </a:solidFill>
                <a:latin typeface="Arial" panose="020B0604020202020204"/>
              </a:rPr>
              <a:t>Very Low</a:t>
            </a:r>
          </a:p>
        </p:txBody>
      </p:sp>
      <p:sp>
        <p:nvSpPr>
          <p:cNvPr id="21" name="TextBox 20">
            <a:extLst>
              <a:ext uri="{FF2B5EF4-FFF2-40B4-BE49-F238E27FC236}">
                <a16:creationId xmlns:a16="http://schemas.microsoft.com/office/drawing/2014/main" id="{2EDA3E84-998F-4945-B214-553E69ACDBA6}"/>
              </a:ext>
            </a:extLst>
          </p:cNvPr>
          <p:cNvSpPr txBox="1"/>
          <p:nvPr/>
        </p:nvSpPr>
        <p:spPr>
          <a:xfrm>
            <a:off x="8848059" y="5919584"/>
            <a:ext cx="1130309" cy="338554"/>
          </a:xfrm>
          <a:prstGeom prst="rect">
            <a:avLst/>
          </a:prstGeom>
          <a:noFill/>
        </p:spPr>
        <p:txBody>
          <a:bodyPr wrap="none" rtlCol="0">
            <a:spAutoFit/>
          </a:bodyPr>
          <a:lstStyle/>
          <a:p>
            <a:pPr defTabSz="914400"/>
            <a:r>
              <a:rPr lang="en-US" sz="1600" b="1" dirty="0">
                <a:solidFill>
                  <a:srgbClr val="333333"/>
                </a:solidFill>
                <a:latin typeface="Arial" panose="020B0604020202020204"/>
              </a:rPr>
              <a:t>Very High</a:t>
            </a:r>
          </a:p>
        </p:txBody>
      </p:sp>
      <p:sp>
        <p:nvSpPr>
          <p:cNvPr id="13" name="TextBox 12">
            <a:extLst>
              <a:ext uri="{FF2B5EF4-FFF2-40B4-BE49-F238E27FC236}">
                <a16:creationId xmlns:a16="http://schemas.microsoft.com/office/drawing/2014/main" id="{C00899F1-AE6D-4BDE-9999-191A4A4DCE5A}"/>
              </a:ext>
            </a:extLst>
          </p:cNvPr>
          <p:cNvSpPr txBox="1">
            <a:spLocks noChangeAspect="1"/>
          </p:cNvSpPr>
          <p:nvPr/>
        </p:nvSpPr>
        <p:spPr>
          <a:xfrm rot="21000000">
            <a:off x="3645949" y="1157965"/>
            <a:ext cx="991888" cy="816299"/>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Camilla</a:t>
            </a:r>
          </a:p>
        </p:txBody>
      </p:sp>
      <p:sp>
        <p:nvSpPr>
          <p:cNvPr id="25" name="TextBox 24">
            <a:extLst>
              <a:ext uri="{FF2B5EF4-FFF2-40B4-BE49-F238E27FC236}">
                <a16:creationId xmlns:a16="http://schemas.microsoft.com/office/drawing/2014/main" id="{FA6451AA-664F-456D-8E79-D1ADA02367DB}"/>
              </a:ext>
            </a:extLst>
          </p:cNvPr>
          <p:cNvSpPr txBox="1">
            <a:spLocks noChangeAspect="1"/>
          </p:cNvSpPr>
          <p:nvPr/>
        </p:nvSpPr>
        <p:spPr>
          <a:xfrm rot="21000000">
            <a:off x="7259479" y="3076440"/>
            <a:ext cx="991888" cy="816299"/>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Camilla</a:t>
            </a:r>
          </a:p>
        </p:txBody>
      </p:sp>
      <p:sp>
        <p:nvSpPr>
          <p:cNvPr id="26" name="TextBox 25">
            <a:extLst>
              <a:ext uri="{FF2B5EF4-FFF2-40B4-BE49-F238E27FC236}">
                <a16:creationId xmlns:a16="http://schemas.microsoft.com/office/drawing/2014/main" id="{D9D0CAA3-3831-4F75-BBC6-5737398A3C9C}"/>
              </a:ext>
            </a:extLst>
          </p:cNvPr>
          <p:cNvSpPr txBox="1">
            <a:spLocks noChangeAspect="1"/>
          </p:cNvSpPr>
          <p:nvPr/>
        </p:nvSpPr>
        <p:spPr>
          <a:xfrm rot="21000000">
            <a:off x="7259479" y="1080702"/>
            <a:ext cx="991888" cy="816299"/>
          </a:xfrm>
          <a:prstGeom prst="rect">
            <a:avLst/>
          </a:prstGeom>
          <a:solidFill>
            <a:srgbClr val="FFCCFF"/>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Farhan</a:t>
            </a:r>
          </a:p>
        </p:txBody>
      </p:sp>
      <p:sp>
        <p:nvSpPr>
          <p:cNvPr id="27" name="TextBox 26">
            <a:extLst>
              <a:ext uri="{FF2B5EF4-FFF2-40B4-BE49-F238E27FC236}">
                <a16:creationId xmlns:a16="http://schemas.microsoft.com/office/drawing/2014/main" id="{9846B739-2882-4C23-BCBA-DC821A215551}"/>
              </a:ext>
            </a:extLst>
          </p:cNvPr>
          <p:cNvSpPr txBox="1">
            <a:spLocks noChangeAspect="1"/>
          </p:cNvSpPr>
          <p:nvPr/>
        </p:nvSpPr>
        <p:spPr>
          <a:xfrm rot="21000000">
            <a:off x="8301059" y="3076438"/>
            <a:ext cx="991888" cy="816299"/>
          </a:xfrm>
          <a:prstGeom prst="rect">
            <a:avLst/>
          </a:prstGeom>
          <a:solidFill>
            <a:srgbClr val="FFCCFF"/>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Farhan</a:t>
            </a:r>
          </a:p>
        </p:txBody>
      </p:sp>
    </p:spTree>
    <p:extLst>
      <p:ext uri="{BB962C8B-B14F-4D97-AF65-F5344CB8AC3E}">
        <p14:creationId xmlns:p14="http://schemas.microsoft.com/office/powerpoint/2010/main" val="1146149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3558" y="375558"/>
            <a:ext cx="11153214" cy="863600"/>
          </a:xfrm>
        </p:spPr>
        <p:txBody>
          <a:bodyPr/>
          <a:lstStyle/>
          <a:p>
            <a:r>
              <a:rPr lang="en-US" sz="3200" dirty="0">
                <a:solidFill>
                  <a:srgbClr val="717272"/>
                </a:solidFill>
                <a:latin typeface="Montserrat SemiBold" pitchFamily="2" charset="77"/>
                <a:ea typeface="+mj-ea"/>
                <a:cs typeface="Arial" panose="020B0604020202020204" pitchFamily="34" charset="0"/>
              </a:rPr>
              <a:t>Activity: Create a vision for our ideal team</a:t>
            </a:r>
            <a:endParaRPr lang="en-CA" sz="3200" dirty="0">
              <a:solidFill>
                <a:srgbClr val="717272"/>
              </a:solidFill>
              <a:latin typeface="Montserrat SemiBold" pitchFamily="2" charset="77"/>
              <a:ea typeface="+mj-ea"/>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03841" y="2284419"/>
            <a:ext cx="5626190" cy="343689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9846133" y="5895200"/>
            <a:ext cx="2170323" cy="276999"/>
          </a:xfrm>
          <a:prstGeom prst="rect">
            <a:avLst/>
          </a:prstGeom>
          <a:noFill/>
        </p:spPr>
        <p:txBody>
          <a:bodyPr wrap="square" rtlCol="0">
            <a:spAutoFit/>
          </a:bodyPr>
          <a:lstStyle/>
          <a:p>
            <a:pPr defTabSz="914400"/>
            <a:r>
              <a:rPr lang="en-US" sz="1200" dirty="0">
                <a:solidFill>
                  <a:prstClr val="black"/>
                </a:solidFill>
                <a:latin typeface="Roboto Condensed Light" panose="02000000000000000000" pitchFamily="2" charset="0"/>
                <a:ea typeface="Roboto Condensed Light" panose="02000000000000000000" pitchFamily="2" charset="0"/>
              </a:rPr>
              <a:t>Source: McLean &amp; Company</a:t>
            </a:r>
          </a:p>
        </p:txBody>
      </p:sp>
      <p:sp>
        <p:nvSpPr>
          <p:cNvPr id="6" name="TextBox 5">
            <a:extLst>
              <a:ext uri="{FF2B5EF4-FFF2-40B4-BE49-F238E27FC236}">
                <a16:creationId xmlns:a16="http://schemas.microsoft.com/office/drawing/2014/main" id="{E6E9EA1F-B9E1-49C4-B6E5-5333C05C1FE9}"/>
              </a:ext>
            </a:extLst>
          </p:cNvPr>
          <p:cNvSpPr txBox="1"/>
          <p:nvPr/>
        </p:nvSpPr>
        <p:spPr>
          <a:xfrm>
            <a:off x="363557" y="1386348"/>
            <a:ext cx="6069900" cy="3970318"/>
          </a:xfrm>
          <a:prstGeom prst="rect">
            <a:avLst/>
          </a:prstGeom>
          <a:noFill/>
          <a:ln w="19050">
            <a:noFill/>
            <a:prstDash val="dash"/>
          </a:ln>
        </p:spPr>
        <p:txBody>
          <a:bodyPr wrap="square" rtlCol="0">
            <a:spAutoFit/>
          </a:bodyPr>
          <a:lstStyle/>
          <a:p>
            <a:r>
              <a:rPr lang="en-US" sz="2800" dirty="0">
                <a:latin typeface="Roboto Condensed Light"/>
              </a:rPr>
              <a:t>What would our ideal team look like? </a:t>
            </a:r>
          </a:p>
          <a:p>
            <a:endParaRPr lang="en-US" sz="2800" dirty="0">
              <a:latin typeface="Roboto Condensed Light"/>
            </a:endParaRPr>
          </a:p>
          <a:p>
            <a:r>
              <a:rPr lang="en-US" sz="2800" dirty="0">
                <a:latin typeface="Roboto Condensed Light"/>
              </a:rPr>
              <a:t>Consider: </a:t>
            </a:r>
          </a:p>
          <a:p>
            <a:pPr marL="342900" indent="-342900">
              <a:buFont typeface="Arial" panose="020B0604020202020204" pitchFamily="34" charset="0"/>
              <a:buChar char="•"/>
            </a:pPr>
            <a:r>
              <a:rPr lang="en-US" sz="2800" dirty="0">
                <a:latin typeface="Roboto Condensed Light"/>
              </a:rPr>
              <a:t>Empowerment </a:t>
            </a:r>
          </a:p>
          <a:p>
            <a:pPr marL="342900" indent="-342900">
              <a:buFont typeface="Arial" panose="020B0604020202020204" pitchFamily="34" charset="0"/>
              <a:buChar char="•"/>
            </a:pPr>
            <a:r>
              <a:rPr lang="en-US" sz="2800" dirty="0">
                <a:latin typeface="Roboto Condensed Light"/>
              </a:rPr>
              <a:t>Recognition</a:t>
            </a:r>
          </a:p>
          <a:p>
            <a:pPr marL="342900" indent="-342900">
              <a:buFont typeface="Arial" panose="020B0604020202020204" pitchFamily="34" charset="0"/>
              <a:buChar char="•"/>
            </a:pPr>
            <a:r>
              <a:rPr lang="en-US" sz="2800" dirty="0">
                <a:latin typeface="Roboto Condensed Light"/>
              </a:rPr>
              <a:t>Team Environment</a:t>
            </a:r>
          </a:p>
          <a:p>
            <a:pPr marL="342900" indent="-342900">
              <a:buFont typeface="Arial" panose="020B0604020202020204" pitchFamily="34" charset="0"/>
              <a:buChar char="•"/>
            </a:pPr>
            <a:r>
              <a:rPr lang="en-US" sz="2800" dirty="0">
                <a:latin typeface="Roboto Condensed Light"/>
              </a:rPr>
              <a:t>Communication</a:t>
            </a:r>
          </a:p>
          <a:p>
            <a:pPr marL="342900" indent="-342900">
              <a:buFont typeface="Arial" panose="020B0604020202020204" pitchFamily="34" charset="0"/>
              <a:buChar char="•"/>
            </a:pPr>
            <a:r>
              <a:rPr lang="en-US" sz="2800" dirty="0">
                <a:latin typeface="Roboto Condensed Light"/>
              </a:rPr>
              <a:t>Business Alignment</a:t>
            </a:r>
          </a:p>
          <a:p>
            <a:pPr marL="457200" indent="-457200">
              <a:buFont typeface="Arial" panose="020B0604020202020204" pitchFamily="34" charset="0"/>
              <a:buChar char="•"/>
            </a:pPr>
            <a:endParaRPr lang="en-US" sz="2800" dirty="0">
              <a:latin typeface="Roboto Condensed Light"/>
            </a:endParaRPr>
          </a:p>
        </p:txBody>
      </p:sp>
    </p:spTree>
    <p:extLst>
      <p:ext uri="{BB962C8B-B14F-4D97-AF65-F5344CB8AC3E}">
        <p14:creationId xmlns:p14="http://schemas.microsoft.com/office/powerpoint/2010/main" val="2791303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EB89-5B69-E64A-9C19-6E4F9204EF5F}"/>
              </a:ext>
            </a:extLst>
          </p:cNvPr>
          <p:cNvSpPr>
            <a:spLocks noGrp="1"/>
          </p:cNvSpPr>
          <p:nvPr>
            <p:ph type="title"/>
          </p:nvPr>
        </p:nvSpPr>
        <p:spPr>
          <a:xfrm>
            <a:off x="369016" y="528896"/>
            <a:ext cx="10516970" cy="923652"/>
          </a:xfrm>
        </p:spPr>
        <p:txBody>
          <a:bodyPr>
            <a:normAutofit/>
          </a:bodyPr>
          <a:lstStyle/>
          <a:p>
            <a:r>
              <a:rPr lang="en-US" sz="3200" dirty="0"/>
              <a:t>Activity: Identify drivers to maintain and improve</a:t>
            </a:r>
            <a:br>
              <a:rPr lang="en-US" sz="3200" dirty="0"/>
            </a:br>
            <a:endParaRPr lang="en-US" sz="3200" dirty="0"/>
          </a:p>
        </p:txBody>
      </p:sp>
      <p:sp>
        <p:nvSpPr>
          <p:cNvPr id="6" name="Rectangle 5">
            <a:extLst>
              <a:ext uri="{FF2B5EF4-FFF2-40B4-BE49-F238E27FC236}">
                <a16:creationId xmlns:a16="http://schemas.microsoft.com/office/drawing/2014/main" id="{7C48DB0B-936B-8D49-9609-B51A85E235E4}"/>
              </a:ext>
            </a:extLst>
          </p:cNvPr>
          <p:cNvSpPr/>
          <p:nvPr/>
        </p:nvSpPr>
        <p:spPr>
          <a:xfrm>
            <a:off x="2751668" y="1769708"/>
            <a:ext cx="3257060" cy="1972952"/>
          </a:xfrm>
          <a:prstGeom prst="rect">
            <a:avLst/>
          </a:prstGeom>
          <a:noFill/>
          <a:ln w="38100">
            <a:solidFill>
              <a:srgbClr val="414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5A9CC43D-C2D8-2B4A-A483-5D517BA4D62E}"/>
              </a:ext>
            </a:extLst>
          </p:cNvPr>
          <p:cNvSpPr/>
          <p:nvPr/>
        </p:nvSpPr>
        <p:spPr>
          <a:xfrm>
            <a:off x="6261584" y="1769708"/>
            <a:ext cx="3180340" cy="197295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139517E-69D3-DC41-B2AE-128E2FC75579}"/>
              </a:ext>
            </a:extLst>
          </p:cNvPr>
          <p:cNvSpPr/>
          <p:nvPr/>
        </p:nvSpPr>
        <p:spPr>
          <a:xfrm>
            <a:off x="6261584" y="3984802"/>
            <a:ext cx="3180340" cy="197295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E1D30EBF-97E9-6546-9EEC-ABA2E2575F52}"/>
              </a:ext>
            </a:extLst>
          </p:cNvPr>
          <p:cNvSpPr/>
          <p:nvPr/>
        </p:nvSpPr>
        <p:spPr>
          <a:xfrm>
            <a:off x="2751668" y="3984802"/>
            <a:ext cx="3257060" cy="1972952"/>
          </a:xfrm>
          <a:prstGeom prst="rect">
            <a:avLst/>
          </a:prstGeom>
          <a:noFill/>
          <a:ln w="38100">
            <a:solidFill>
              <a:srgbClr val="1C9E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21BD578-F5A4-BB40-866B-26FDA51DB352}"/>
              </a:ext>
            </a:extLst>
          </p:cNvPr>
          <p:cNvSpPr txBox="1"/>
          <p:nvPr/>
        </p:nvSpPr>
        <p:spPr>
          <a:xfrm>
            <a:off x="5706308" y="6222484"/>
            <a:ext cx="780983" cy="383438"/>
          </a:xfrm>
          <a:prstGeom prst="rect">
            <a:avLst/>
          </a:prstGeom>
          <a:noFill/>
        </p:spPr>
        <p:txBody>
          <a:bodyPr wrap="none" rtlCol="0" anchor="t" anchorCtr="0">
            <a:spAutoFit/>
          </a:bodyPr>
          <a:lstStyle/>
          <a:p>
            <a:pPr marL="0" marR="0" lvl="0" indent="0" algn="ctr" defTabSz="554492" rtl="0" eaLnBrk="1" fontAlgn="auto" latinLnBrk="0" hangingPunct="1">
              <a:lnSpc>
                <a:spcPts val="25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A4A"/>
                </a:solidFill>
                <a:effectLst/>
                <a:uLnTx/>
                <a:uFillTx/>
                <a:latin typeface="Montserrat SemiBold" pitchFamily="2" charset="77"/>
                <a:ea typeface="League Spartan" charset="0"/>
                <a:cs typeface="Poppins" pitchFamily="2" charset="77"/>
              </a:rPr>
              <a:t>Score</a:t>
            </a:r>
          </a:p>
        </p:txBody>
      </p:sp>
      <p:sp>
        <p:nvSpPr>
          <p:cNvPr id="13" name="TextBox 12">
            <a:extLst>
              <a:ext uri="{FF2B5EF4-FFF2-40B4-BE49-F238E27FC236}">
                <a16:creationId xmlns:a16="http://schemas.microsoft.com/office/drawing/2014/main" id="{2E137D0C-A2CC-F04F-8465-AC612CFCB29E}"/>
              </a:ext>
            </a:extLst>
          </p:cNvPr>
          <p:cNvSpPr txBox="1"/>
          <p:nvPr/>
        </p:nvSpPr>
        <p:spPr>
          <a:xfrm rot="16200000">
            <a:off x="1613067" y="3672013"/>
            <a:ext cx="1426994" cy="383438"/>
          </a:xfrm>
          <a:prstGeom prst="rect">
            <a:avLst/>
          </a:prstGeom>
          <a:noFill/>
        </p:spPr>
        <p:txBody>
          <a:bodyPr wrap="none" rtlCol="0" anchor="b" anchorCtr="0">
            <a:spAutoFit/>
          </a:bodyPr>
          <a:lstStyle/>
          <a:p>
            <a:pPr marL="0" marR="0" lvl="0" indent="0" algn="ctr" defTabSz="554492" rtl="0" eaLnBrk="1" fontAlgn="auto" latinLnBrk="0" hangingPunct="1">
              <a:lnSpc>
                <a:spcPts val="25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A4A"/>
                </a:solidFill>
                <a:effectLst/>
                <a:uLnTx/>
                <a:uFillTx/>
                <a:latin typeface="Montserrat SemiBold" pitchFamily="2" charset="77"/>
                <a:ea typeface="League Spartan" charset="0"/>
                <a:cs typeface="Poppins" pitchFamily="2" charset="77"/>
              </a:rPr>
              <a:t>Importance</a:t>
            </a:r>
          </a:p>
        </p:txBody>
      </p:sp>
      <p:cxnSp>
        <p:nvCxnSpPr>
          <p:cNvPr id="18" name="Straight Arrow Connector 17">
            <a:extLst>
              <a:ext uri="{FF2B5EF4-FFF2-40B4-BE49-F238E27FC236}">
                <a16:creationId xmlns:a16="http://schemas.microsoft.com/office/drawing/2014/main" id="{A5C4107A-9EC3-C644-944F-627759E5DE59}"/>
              </a:ext>
            </a:extLst>
          </p:cNvPr>
          <p:cNvCxnSpPr>
            <a:cxnSpLocks/>
          </p:cNvCxnSpPr>
          <p:nvPr/>
        </p:nvCxnSpPr>
        <p:spPr>
          <a:xfrm flipH="1">
            <a:off x="2751668" y="6117069"/>
            <a:ext cx="6775104" cy="0"/>
          </a:xfrm>
          <a:prstGeom prst="straightConnector1">
            <a:avLst/>
          </a:prstGeom>
          <a:ln w="63500">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87FCB1-F014-6E4C-B12C-D212AE121300}"/>
              </a:ext>
            </a:extLst>
          </p:cNvPr>
          <p:cNvCxnSpPr>
            <a:cxnSpLocks/>
          </p:cNvCxnSpPr>
          <p:nvPr/>
        </p:nvCxnSpPr>
        <p:spPr>
          <a:xfrm flipH="1">
            <a:off x="2557892" y="1762010"/>
            <a:ext cx="30373" cy="4195744"/>
          </a:xfrm>
          <a:prstGeom prst="straightConnector1">
            <a:avLst/>
          </a:prstGeom>
          <a:ln w="63500">
            <a:solidFill>
              <a:schemeClr val="bg1">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834EA9-5C58-9546-A2B4-D4E73DE10255}"/>
              </a:ext>
            </a:extLst>
          </p:cNvPr>
          <p:cNvSpPr txBox="1"/>
          <p:nvPr/>
        </p:nvSpPr>
        <p:spPr>
          <a:xfrm>
            <a:off x="3004524" y="2002777"/>
            <a:ext cx="2822118" cy="383438"/>
          </a:xfrm>
          <a:prstGeom prst="rect">
            <a:avLst/>
          </a:prstGeom>
          <a:noFill/>
        </p:spPr>
        <p:txBody>
          <a:bodyPr wrap="square" rtlCol="0" anchor="b" anchorCtr="0">
            <a:spAutoFit/>
          </a:bodyPr>
          <a:lstStyle/>
          <a:p>
            <a:pPr marL="0" marR="0" lvl="0" indent="0" algn="ctr" defTabSz="554492" rtl="0" eaLnBrk="1" fontAlgn="auto" latinLnBrk="0" hangingPunct="1">
              <a:lnSpc>
                <a:spcPts val="25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SemiBold" pitchFamily="2" charset="77"/>
                <a:ea typeface="League Spartan" charset="0"/>
                <a:cs typeface="Poppins" pitchFamily="2" charset="77"/>
              </a:rPr>
              <a:t>Improve</a:t>
            </a:r>
          </a:p>
        </p:txBody>
      </p:sp>
      <p:sp>
        <p:nvSpPr>
          <p:cNvPr id="27" name="TextBox 26">
            <a:extLst>
              <a:ext uri="{FF2B5EF4-FFF2-40B4-BE49-F238E27FC236}">
                <a16:creationId xmlns:a16="http://schemas.microsoft.com/office/drawing/2014/main" id="{92F91A61-A299-AD4D-B42B-E9CCA97172C1}"/>
              </a:ext>
            </a:extLst>
          </p:cNvPr>
          <p:cNvSpPr txBox="1"/>
          <p:nvPr/>
        </p:nvSpPr>
        <p:spPr>
          <a:xfrm>
            <a:off x="6662122" y="2002777"/>
            <a:ext cx="2409633" cy="383438"/>
          </a:xfrm>
          <a:prstGeom prst="rect">
            <a:avLst/>
          </a:prstGeom>
          <a:noFill/>
        </p:spPr>
        <p:txBody>
          <a:bodyPr wrap="square" rtlCol="0" anchor="b" anchorCtr="0">
            <a:spAutoFit/>
          </a:bodyPr>
          <a:lstStyle/>
          <a:p>
            <a:pPr marL="0" marR="0" lvl="0" indent="0" algn="ctr" defTabSz="554492" rtl="0" eaLnBrk="1" fontAlgn="auto" latinLnBrk="0" hangingPunct="1">
              <a:lnSpc>
                <a:spcPts val="25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SemiBold" pitchFamily="2" charset="77"/>
                <a:ea typeface="League Spartan" charset="0"/>
                <a:cs typeface="Poppins" pitchFamily="2" charset="77"/>
              </a:rPr>
              <a:t>Leverage</a:t>
            </a:r>
          </a:p>
        </p:txBody>
      </p:sp>
      <p:sp>
        <p:nvSpPr>
          <p:cNvPr id="30" name="TextBox 29">
            <a:extLst>
              <a:ext uri="{FF2B5EF4-FFF2-40B4-BE49-F238E27FC236}">
                <a16:creationId xmlns:a16="http://schemas.microsoft.com/office/drawing/2014/main" id="{739BA8B4-9DAC-1A45-BB33-D8C92F0ECC3D}"/>
              </a:ext>
            </a:extLst>
          </p:cNvPr>
          <p:cNvSpPr txBox="1"/>
          <p:nvPr/>
        </p:nvSpPr>
        <p:spPr>
          <a:xfrm>
            <a:off x="3004522" y="4373160"/>
            <a:ext cx="2822119" cy="383438"/>
          </a:xfrm>
          <a:prstGeom prst="rect">
            <a:avLst/>
          </a:prstGeom>
          <a:noFill/>
        </p:spPr>
        <p:txBody>
          <a:bodyPr wrap="square" rtlCol="0" anchor="b" anchorCtr="0">
            <a:spAutoFit/>
          </a:bodyPr>
          <a:lstStyle/>
          <a:p>
            <a:pPr marL="0" marR="0" lvl="0" indent="0" algn="ctr" defTabSz="554492" rtl="0" eaLnBrk="1" fontAlgn="auto" latinLnBrk="0" hangingPunct="1">
              <a:lnSpc>
                <a:spcPts val="25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SemiBold" pitchFamily="2" charset="77"/>
                <a:ea typeface="League Spartan" charset="0"/>
                <a:cs typeface="Poppins" pitchFamily="2" charset="77"/>
              </a:rPr>
              <a:t>Evaluate</a:t>
            </a:r>
          </a:p>
        </p:txBody>
      </p:sp>
      <p:sp>
        <p:nvSpPr>
          <p:cNvPr id="33" name="TextBox 32">
            <a:extLst>
              <a:ext uri="{FF2B5EF4-FFF2-40B4-BE49-F238E27FC236}">
                <a16:creationId xmlns:a16="http://schemas.microsoft.com/office/drawing/2014/main" id="{001CE71E-9CC4-1840-8995-7A62F17C63FA}"/>
              </a:ext>
            </a:extLst>
          </p:cNvPr>
          <p:cNvSpPr txBox="1"/>
          <p:nvPr/>
        </p:nvSpPr>
        <p:spPr>
          <a:xfrm>
            <a:off x="6662122" y="4373160"/>
            <a:ext cx="2526944" cy="383438"/>
          </a:xfrm>
          <a:prstGeom prst="rect">
            <a:avLst/>
          </a:prstGeom>
          <a:noFill/>
        </p:spPr>
        <p:txBody>
          <a:bodyPr wrap="square" rtlCol="0" anchor="b" anchorCtr="0">
            <a:spAutoFit/>
          </a:bodyPr>
          <a:lstStyle/>
          <a:p>
            <a:pPr marL="0" marR="0" lvl="0" indent="0" algn="ctr" defTabSz="554492" rtl="0" eaLnBrk="1" fontAlgn="auto" latinLnBrk="0" hangingPunct="1">
              <a:lnSpc>
                <a:spcPts val="25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Montserrat SemiBold" pitchFamily="2" charset="77"/>
                <a:ea typeface="League Spartan" charset="0"/>
                <a:cs typeface="Poppins" pitchFamily="2" charset="77"/>
              </a:rPr>
              <a:t>Maintain</a:t>
            </a:r>
          </a:p>
        </p:txBody>
      </p:sp>
      <p:sp>
        <p:nvSpPr>
          <p:cNvPr id="29" name="TextBox 28">
            <a:extLst>
              <a:ext uri="{FF2B5EF4-FFF2-40B4-BE49-F238E27FC236}">
                <a16:creationId xmlns:a16="http://schemas.microsoft.com/office/drawing/2014/main" id="{12369B87-153B-46EC-902F-7DB1792A48AF}"/>
              </a:ext>
            </a:extLst>
          </p:cNvPr>
          <p:cNvSpPr txBox="1">
            <a:spLocks noChangeAspect="1"/>
          </p:cNvSpPr>
          <p:nvPr/>
        </p:nvSpPr>
        <p:spPr>
          <a:xfrm rot="21000000">
            <a:off x="3300809" y="2498275"/>
            <a:ext cx="700564" cy="573622"/>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Driver</a:t>
            </a:r>
          </a:p>
        </p:txBody>
      </p:sp>
      <p:sp>
        <p:nvSpPr>
          <p:cNvPr id="32" name="TextBox 31">
            <a:extLst>
              <a:ext uri="{FF2B5EF4-FFF2-40B4-BE49-F238E27FC236}">
                <a16:creationId xmlns:a16="http://schemas.microsoft.com/office/drawing/2014/main" id="{D79334EE-FD26-4F24-BEF2-DD5A8B7568A2}"/>
              </a:ext>
            </a:extLst>
          </p:cNvPr>
          <p:cNvSpPr txBox="1">
            <a:spLocks noChangeAspect="1"/>
          </p:cNvSpPr>
          <p:nvPr/>
        </p:nvSpPr>
        <p:spPr>
          <a:xfrm rot="21000000">
            <a:off x="5042850" y="5005017"/>
            <a:ext cx="700564" cy="576547"/>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Driver</a:t>
            </a:r>
          </a:p>
        </p:txBody>
      </p:sp>
      <p:sp>
        <p:nvSpPr>
          <p:cNvPr id="35" name="TextBox 34">
            <a:extLst>
              <a:ext uri="{FF2B5EF4-FFF2-40B4-BE49-F238E27FC236}">
                <a16:creationId xmlns:a16="http://schemas.microsoft.com/office/drawing/2014/main" id="{740EDB9A-135D-4A43-9322-A40F33A88661}"/>
              </a:ext>
            </a:extLst>
          </p:cNvPr>
          <p:cNvSpPr txBox="1">
            <a:spLocks noChangeAspect="1"/>
          </p:cNvSpPr>
          <p:nvPr/>
        </p:nvSpPr>
        <p:spPr>
          <a:xfrm rot="21000000">
            <a:off x="3999956" y="4856683"/>
            <a:ext cx="700564" cy="576547"/>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Driver</a:t>
            </a:r>
          </a:p>
        </p:txBody>
      </p:sp>
      <p:sp>
        <p:nvSpPr>
          <p:cNvPr id="36" name="TextBox 35">
            <a:extLst>
              <a:ext uri="{FF2B5EF4-FFF2-40B4-BE49-F238E27FC236}">
                <a16:creationId xmlns:a16="http://schemas.microsoft.com/office/drawing/2014/main" id="{D1854034-71A1-4E05-BD18-0B27E2675EB2}"/>
              </a:ext>
            </a:extLst>
          </p:cNvPr>
          <p:cNvSpPr txBox="1">
            <a:spLocks noChangeAspect="1"/>
          </p:cNvSpPr>
          <p:nvPr/>
        </p:nvSpPr>
        <p:spPr>
          <a:xfrm rot="21000000">
            <a:off x="8184443" y="2698519"/>
            <a:ext cx="700564" cy="576547"/>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Driver</a:t>
            </a:r>
          </a:p>
        </p:txBody>
      </p:sp>
      <p:sp>
        <p:nvSpPr>
          <p:cNvPr id="37" name="TextBox 36">
            <a:extLst>
              <a:ext uri="{FF2B5EF4-FFF2-40B4-BE49-F238E27FC236}">
                <a16:creationId xmlns:a16="http://schemas.microsoft.com/office/drawing/2014/main" id="{3AF19C48-6B28-44B5-B322-031DB5482090}"/>
              </a:ext>
            </a:extLst>
          </p:cNvPr>
          <p:cNvSpPr txBox="1">
            <a:spLocks noChangeAspect="1"/>
          </p:cNvSpPr>
          <p:nvPr/>
        </p:nvSpPr>
        <p:spPr>
          <a:xfrm rot="21000000">
            <a:off x="6850363" y="2562669"/>
            <a:ext cx="700564" cy="576547"/>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Driver</a:t>
            </a:r>
          </a:p>
        </p:txBody>
      </p:sp>
      <p:sp>
        <p:nvSpPr>
          <p:cNvPr id="38" name="TextBox 37">
            <a:extLst>
              <a:ext uri="{FF2B5EF4-FFF2-40B4-BE49-F238E27FC236}">
                <a16:creationId xmlns:a16="http://schemas.microsoft.com/office/drawing/2014/main" id="{4E99CA38-0328-46A8-91C5-6A1BE0CC4896}"/>
              </a:ext>
            </a:extLst>
          </p:cNvPr>
          <p:cNvSpPr txBox="1">
            <a:spLocks noChangeAspect="1"/>
          </p:cNvSpPr>
          <p:nvPr/>
        </p:nvSpPr>
        <p:spPr>
          <a:xfrm rot="21000000">
            <a:off x="7684314" y="4857638"/>
            <a:ext cx="700564" cy="576547"/>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Driver</a:t>
            </a:r>
          </a:p>
        </p:txBody>
      </p:sp>
    </p:spTree>
    <p:extLst>
      <p:ext uri="{BB962C8B-B14F-4D97-AF65-F5344CB8AC3E}">
        <p14:creationId xmlns:p14="http://schemas.microsoft.com/office/powerpoint/2010/main" val="3921976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7686" y="448475"/>
            <a:ext cx="11149532" cy="863600"/>
          </a:xfrm>
        </p:spPr>
        <p:txBody>
          <a:bodyPr/>
          <a:lstStyle/>
          <a:p>
            <a:r>
              <a:rPr lang="en-US" sz="3200" b="0" dirty="0">
                <a:solidFill>
                  <a:srgbClr val="717272"/>
                </a:solidFill>
                <a:latin typeface="Montserrat SemiBold" pitchFamily="2" charset="77"/>
                <a:ea typeface="+mj-ea"/>
                <a:cs typeface="Arial" panose="020B0604020202020204" pitchFamily="34" charset="0"/>
              </a:rPr>
              <a:t>Analyze your results and identify strengths, weaknesses, and focus areas for team discussions</a:t>
            </a:r>
            <a:endParaRPr lang="en-CA" sz="3200" b="0" dirty="0">
              <a:solidFill>
                <a:srgbClr val="717272"/>
              </a:solidFill>
              <a:latin typeface="Montserrat SemiBold" pitchFamily="2" charset="77"/>
              <a:ea typeface="+mj-ea"/>
              <a:cs typeface="Arial" panose="020B0604020202020204" pitchFamily="34" charset="0"/>
            </a:endParaRPr>
          </a:p>
        </p:txBody>
      </p:sp>
      <p:sp>
        <p:nvSpPr>
          <p:cNvPr id="4" name="Text Placeholder 1"/>
          <p:cNvSpPr txBox="1">
            <a:spLocks/>
          </p:cNvSpPr>
          <p:nvPr/>
        </p:nvSpPr>
        <p:spPr>
          <a:xfrm>
            <a:off x="523151" y="1558685"/>
            <a:ext cx="10831389" cy="657225"/>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554492" rtl="0" eaLnBrk="1" fontAlgn="base" latinLnBrk="0" hangingPunct="1">
              <a:lnSpc>
                <a:spcPct val="100000"/>
              </a:lnSpc>
              <a:spcBef>
                <a:spcPct val="20000"/>
              </a:spcBef>
              <a:spcAft>
                <a:spcPct val="0"/>
              </a:spcAft>
              <a:buClr>
                <a:srgbClr val="000000"/>
              </a:buClr>
              <a:buSzPct val="120000"/>
              <a:buFont typeface="Arial" pitchFamily="34" charset="0"/>
              <a:buNone/>
              <a:tabLst/>
              <a:defRPr/>
            </a:pPr>
            <a:r>
              <a:rPr kumimoji="0" lang="en-US" sz="1800" b="0" i="0" u="none" strike="noStrike" kern="1200" cap="none" spc="0" normalizeH="0" baseline="0" noProof="0" dirty="0">
                <a:ln>
                  <a:noFill/>
                </a:ln>
                <a:solidFill>
                  <a:srgbClr val="000000"/>
                </a:solidFill>
                <a:effectLst/>
                <a:uLnTx/>
                <a:uFillTx/>
                <a:latin typeface="Roboto Condensed Light"/>
                <a:ea typeface="+mn-ea"/>
                <a:cs typeface="+mn-cs"/>
              </a:rPr>
              <a:t>First, analyze overall engagement levels, then look at driver scores, and lastly, individual questions to get an informed picture of engagement in your team.</a:t>
            </a:r>
          </a:p>
        </p:txBody>
      </p:sp>
      <p:sp>
        <p:nvSpPr>
          <p:cNvPr id="8" name="TextBox 7"/>
          <p:cNvSpPr txBox="1"/>
          <p:nvPr/>
        </p:nvSpPr>
        <p:spPr>
          <a:xfrm>
            <a:off x="6950989" y="2566645"/>
            <a:ext cx="184731" cy="260392"/>
          </a:xfrm>
          <a:prstGeom prst="rect">
            <a:avLst/>
          </a:prstGeom>
          <a:noFill/>
        </p:spPr>
        <p:txBody>
          <a:bodyPr wrap="none" rtlCol="0">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endParaRPr kumimoji="0" lang="en-US" sz="1092" b="0"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14" name="TextBox 13"/>
          <p:cNvSpPr txBox="1"/>
          <p:nvPr/>
        </p:nvSpPr>
        <p:spPr>
          <a:xfrm rot="-2520000">
            <a:off x="3235170" y="5893431"/>
            <a:ext cx="1447800" cy="307777"/>
          </a:xfrm>
          <a:prstGeom prst="rect">
            <a:avLst/>
          </a:prstGeom>
          <a:noFill/>
        </p:spPr>
        <p:txBody>
          <a:bodyPr wrap="square" rtlCol="0">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Roboto Condensed Light"/>
                <a:ea typeface="+mn-ea"/>
                <a:cs typeface="+mn-cs"/>
              </a:rPr>
              <a:t>Retention Drivers</a:t>
            </a:r>
          </a:p>
        </p:txBody>
      </p:sp>
      <p:sp>
        <p:nvSpPr>
          <p:cNvPr id="17" name="TextBox 16"/>
          <p:cNvSpPr txBox="1"/>
          <p:nvPr/>
        </p:nvSpPr>
        <p:spPr>
          <a:xfrm rot="-2520000">
            <a:off x="4922505" y="4328593"/>
            <a:ext cx="2179895" cy="307777"/>
          </a:xfrm>
          <a:prstGeom prst="rect">
            <a:avLst/>
          </a:prstGeom>
          <a:noFill/>
        </p:spPr>
        <p:txBody>
          <a:bodyPr wrap="square" rtlCol="0">
            <a:spAutoFit/>
          </a:bodyP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uLnTx/>
                <a:uFillTx/>
                <a:latin typeface="Roboto Condensed Light"/>
                <a:ea typeface="+mn-ea"/>
                <a:cs typeface="+mn-cs"/>
              </a:rPr>
              <a:t>Engagement Drivers</a:t>
            </a:r>
          </a:p>
        </p:txBody>
      </p:sp>
      <p:sp>
        <p:nvSpPr>
          <p:cNvPr id="16" name="Oval 15">
            <a:extLst>
              <a:ext uri="{FF2B5EF4-FFF2-40B4-BE49-F238E27FC236}">
                <a16:creationId xmlns:a16="http://schemas.microsoft.com/office/drawing/2014/main" id="{0248CC12-79AF-4CF5-B7EB-55FE53F3F1DF}"/>
              </a:ext>
            </a:extLst>
          </p:cNvPr>
          <p:cNvSpPr/>
          <p:nvPr/>
        </p:nvSpPr>
        <p:spPr>
          <a:xfrm>
            <a:off x="620041" y="2612574"/>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8" name="TextBox 17">
            <a:extLst>
              <a:ext uri="{FF2B5EF4-FFF2-40B4-BE49-F238E27FC236}">
                <a16:creationId xmlns:a16="http://schemas.microsoft.com/office/drawing/2014/main" id="{7E6E0F00-57E2-4B68-A8B6-C5E35F6AED8D}"/>
              </a:ext>
            </a:extLst>
          </p:cNvPr>
          <p:cNvSpPr txBox="1"/>
          <p:nvPr/>
        </p:nvSpPr>
        <p:spPr>
          <a:xfrm>
            <a:off x="887256" y="2768061"/>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sp>
        <p:nvSpPr>
          <p:cNvPr id="19" name="TextBox 18">
            <a:extLst>
              <a:ext uri="{FF2B5EF4-FFF2-40B4-BE49-F238E27FC236}">
                <a16:creationId xmlns:a16="http://schemas.microsoft.com/office/drawing/2014/main" id="{BC62BCA5-820B-447E-8887-B85B2A299DB5}"/>
              </a:ext>
            </a:extLst>
          </p:cNvPr>
          <p:cNvSpPr txBox="1"/>
          <p:nvPr/>
        </p:nvSpPr>
        <p:spPr>
          <a:xfrm>
            <a:off x="1666602" y="2910175"/>
            <a:ext cx="2045432" cy="246221"/>
          </a:xfrm>
          <a:prstGeom prst="rect">
            <a:avLst/>
          </a:prstGeom>
          <a:noFill/>
        </p:spPr>
        <p:txBody>
          <a:bodyPr wrap="none" lIns="0" tIns="0" rIns="0" bIns="0" rtlCol="0" anchor="b" anchorCtr="0">
            <a:spAutoFit/>
          </a:bodyPr>
          <a:lstStyle/>
          <a:p>
            <a:r>
              <a:rPr lang="en-US" sz="1600" b="1" dirty="0">
                <a:solidFill>
                  <a:schemeClr val="tx2"/>
                </a:solidFill>
                <a:latin typeface="Montserrat SemiBold" pitchFamily="2" charset="77"/>
                <a:ea typeface="League Spartan" charset="0"/>
                <a:cs typeface="Poppins" pitchFamily="2" charset="77"/>
              </a:rPr>
              <a:t>Engagement levels</a:t>
            </a:r>
          </a:p>
        </p:txBody>
      </p:sp>
      <p:sp>
        <p:nvSpPr>
          <p:cNvPr id="21" name="Oval 20">
            <a:extLst>
              <a:ext uri="{FF2B5EF4-FFF2-40B4-BE49-F238E27FC236}">
                <a16:creationId xmlns:a16="http://schemas.microsoft.com/office/drawing/2014/main" id="{87A1D5AA-891B-4F53-A3F6-26D56A0D66CA}"/>
              </a:ext>
            </a:extLst>
          </p:cNvPr>
          <p:cNvSpPr/>
          <p:nvPr/>
        </p:nvSpPr>
        <p:spPr>
          <a:xfrm>
            <a:off x="620041" y="3595612"/>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2" name="TextBox 21">
            <a:extLst>
              <a:ext uri="{FF2B5EF4-FFF2-40B4-BE49-F238E27FC236}">
                <a16:creationId xmlns:a16="http://schemas.microsoft.com/office/drawing/2014/main" id="{3997E286-9E1D-4A4E-93BD-E8342AEC0230}"/>
              </a:ext>
            </a:extLst>
          </p:cNvPr>
          <p:cNvSpPr txBox="1"/>
          <p:nvPr/>
        </p:nvSpPr>
        <p:spPr>
          <a:xfrm>
            <a:off x="847982" y="3751099"/>
            <a:ext cx="409087"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2</a:t>
            </a:r>
          </a:p>
        </p:txBody>
      </p:sp>
      <p:sp>
        <p:nvSpPr>
          <p:cNvPr id="23" name="TextBox 22">
            <a:extLst>
              <a:ext uri="{FF2B5EF4-FFF2-40B4-BE49-F238E27FC236}">
                <a16:creationId xmlns:a16="http://schemas.microsoft.com/office/drawing/2014/main" id="{998A5085-37A1-435C-9DBF-0EFBF3AACFA8}"/>
              </a:ext>
            </a:extLst>
          </p:cNvPr>
          <p:cNvSpPr txBox="1"/>
          <p:nvPr/>
        </p:nvSpPr>
        <p:spPr>
          <a:xfrm>
            <a:off x="1666602" y="3893213"/>
            <a:ext cx="1383392" cy="246221"/>
          </a:xfrm>
          <a:prstGeom prst="rect">
            <a:avLst/>
          </a:prstGeom>
          <a:noFill/>
        </p:spPr>
        <p:txBody>
          <a:bodyPr wrap="none" lIns="0" tIns="0" rIns="0" bIns="0" rtlCol="0" anchor="b" anchorCtr="0">
            <a:spAutoFit/>
          </a:bodyPr>
          <a:lstStyle/>
          <a:p>
            <a:r>
              <a:rPr lang="en-US" sz="1600" b="1" dirty="0">
                <a:solidFill>
                  <a:schemeClr val="tx2"/>
                </a:solidFill>
                <a:latin typeface="Montserrat SemiBold" pitchFamily="2" charset="77"/>
                <a:ea typeface="League Spartan" charset="0"/>
                <a:cs typeface="Poppins" pitchFamily="2" charset="77"/>
              </a:rPr>
              <a:t>Driver scores</a:t>
            </a:r>
          </a:p>
        </p:txBody>
      </p:sp>
      <p:sp>
        <p:nvSpPr>
          <p:cNvPr id="25" name="Oval 24">
            <a:extLst>
              <a:ext uri="{FF2B5EF4-FFF2-40B4-BE49-F238E27FC236}">
                <a16:creationId xmlns:a16="http://schemas.microsoft.com/office/drawing/2014/main" id="{81EB29F5-E767-4714-A423-05909AD15986}"/>
              </a:ext>
            </a:extLst>
          </p:cNvPr>
          <p:cNvSpPr/>
          <p:nvPr/>
        </p:nvSpPr>
        <p:spPr>
          <a:xfrm>
            <a:off x="620041" y="4578650"/>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26" name="TextBox 25">
            <a:extLst>
              <a:ext uri="{FF2B5EF4-FFF2-40B4-BE49-F238E27FC236}">
                <a16:creationId xmlns:a16="http://schemas.microsoft.com/office/drawing/2014/main" id="{8238765B-AC5B-47EB-AA9E-CDAE1F7F3DC1}"/>
              </a:ext>
            </a:extLst>
          </p:cNvPr>
          <p:cNvSpPr txBox="1"/>
          <p:nvPr/>
        </p:nvSpPr>
        <p:spPr>
          <a:xfrm>
            <a:off x="847982" y="4734137"/>
            <a:ext cx="409087"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3</a:t>
            </a:r>
          </a:p>
        </p:txBody>
      </p:sp>
      <p:sp>
        <p:nvSpPr>
          <p:cNvPr id="27" name="TextBox 26">
            <a:extLst>
              <a:ext uri="{FF2B5EF4-FFF2-40B4-BE49-F238E27FC236}">
                <a16:creationId xmlns:a16="http://schemas.microsoft.com/office/drawing/2014/main" id="{ED77B6DD-8703-4159-A332-F5DC331AEAA6}"/>
              </a:ext>
            </a:extLst>
          </p:cNvPr>
          <p:cNvSpPr txBox="1"/>
          <p:nvPr/>
        </p:nvSpPr>
        <p:spPr>
          <a:xfrm>
            <a:off x="1666602" y="4876251"/>
            <a:ext cx="1700787" cy="246221"/>
          </a:xfrm>
          <a:prstGeom prst="rect">
            <a:avLst/>
          </a:prstGeom>
          <a:noFill/>
        </p:spPr>
        <p:txBody>
          <a:bodyPr wrap="none" lIns="0" tIns="0" rIns="0" bIns="0" rtlCol="0" anchor="b" anchorCtr="0">
            <a:spAutoFit/>
          </a:bodyPr>
          <a:lstStyle/>
          <a:p>
            <a:r>
              <a:rPr lang="en-US" sz="1600" b="1" dirty="0">
                <a:solidFill>
                  <a:schemeClr val="tx2"/>
                </a:solidFill>
                <a:latin typeface="Montserrat SemiBold" pitchFamily="2" charset="77"/>
                <a:ea typeface="League Spartan" charset="0"/>
                <a:cs typeface="Poppins" pitchFamily="2" charset="77"/>
              </a:rPr>
              <a:t>Question scores</a:t>
            </a:r>
          </a:p>
        </p:txBody>
      </p:sp>
      <p:pic>
        <p:nvPicPr>
          <p:cNvPr id="5" name="Picture 4" descr="Diagram&#10;&#10;Description automatically generated">
            <a:extLst>
              <a:ext uri="{FF2B5EF4-FFF2-40B4-BE49-F238E27FC236}">
                <a16:creationId xmlns:a16="http://schemas.microsoft.com/office/drawing/2014/main" id="{4C831672-68E6-47BE-A4A8-7068DE8952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6126" y="1853789"/>
            <a:ext cx="5992387" cy="461833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7307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8AD956-2F0F-4619-885C-EDC2685C28C2}"/>
              </a:ext>
            </a:extLst>
          </p:cNvPr>
          <p:cNvSpPr txBox="1"/>
          <p:nvPr/>
        </p:nvSpPr>
        <p:spPr>
          <a:xfrm>
            <a:off x="833375" y="399744"/>
            <a:ext cx="8215166" cy="492443"/>
          </a:xfrm>
          <a:prstGeom prst="rect">
            <a:avLst/>
          </a:prstGeom>
          <a:noFill/>
        </p:spPr>
        <p:txBody>
          <a:bodyPr wrap="square" lIns="0" tIns="0" rIns="0" bIns="0" rtlCol="0" anchor="b" anchorCtr="0">
            <a:spAutoFit/>
          </a:bodyPr>
          <a:lstStyle/>
          <a:p>
            <a:pPr defTabSz="914400"/>
            <a:r>
              <a:rPr lang="en-US" sz="3200" b="1" dirty="0">
                <a:solidFill>
                  <a:srgbClr val="717272"/>
                </a:solidFill>
                <a:latin typeface="Montserrat SemiBold" pitchFamily="2" charset="77"/>
                <a:ea typeface="+mj-ea"/>
                <a:cs typeface="Arial" panose="020B0604020202020204" pitchFamily="34" charset="0"/>
              </a:rPr>
              <a:t>Activity: Team Focus Group</a:t>
            </a:r>
          </a:p>
        </p:txBody>
      </p:sp>
      <p:sp>
        <p:nvSpPr>
          <p:cNvPr id="22" name="Rectangle 21">
            <a:extLst>
              <a:ext uri="{FF2B5EF4-FFF2-40B4-BE49-F238E27FC236}">
                <a16:creationId xmlns:a16="http://schemas.microsoft.com/office/drawing/2014/main" id="{9779C87D-2661-418B-8F26-C4EB3B5D4F0B}"/>
              </a:ext>
            </a:extLst>
          </p:cNvPr>
          <p:cNvSpPr/>
          <p:nvPr/>
        </p:nvSpPr>
        <p:spPr>
          <a:xfrm>
            <a:off x="401288" y="2496716"/>
            <a:ext cx="1844242" cy="1097280"/>
          </a:xfrm>
          <a:prstGeom prst="rect">
            <a:avLst/>
          </a:prstGeom>
          <a:solidFill>
            <a:srgbClr val="414299"/>
          </a:solidFill>
          <a:ln w="38100" cap="flat" cmpd="sng" algn="ctr">
            <a:solidFill>
              <a:srgbClr val="E9E9E9"/>
            </a:solidFill>
            <a:prstDash val="solid"/>
            <a:miter lim="800000"/>
          </a:ln>
          <a:effec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5621BF20-A2AC-42A5-8480-1F5830ABCAC8}"/>
              </a:ext>
            </a:extLst>
          </p:cNvPr>
          <p:cNvSpPr/>
          <p:nvPr/>
        </p:nvSpPr>
        <p:spPr>
          <a:xfrm>
            <a:off x="2338940" y="2496716"/>
            <a:ext cx="2112530" cy="1097280"/>
          </a:xfrm>
          <a:prstGeom prst="rect">
            <a:avLst/>
          </a:prstGeom>
          <a:solidFill>
            <a:srgbClr val="FFFFFF">
              <a:lumMod val="95000"/>
            </a:srgbClr>
          </a:solidFill>
          <a:ln w="38100" cap="flat" cmpd="sng" algn="ctr">
            <a:solidFill>
              <a:srgbClr val="E9E9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Rectangle 24">
            <a:extLst>
              <a:ext uri="{FF2B5EF4-FFF2-40B4-BE49-F238E27FC236}">
                <a16:creationId xmlns:a16="http://schemas.microsoft.com/office/drawing/2014/main" id="{61001BFC-201B-4D0B-91F6-012F43F2B63C}"/>
              </a:ext>
            </a:extLst>
          </p:cNvPr>
          <p:cNvSpPr/>
          <p:nvPr/>
        </p:nvSpPr>
        <p:spPr>
          <a:xfrm>
            <a:off x="4544879" y="2496716"/>
            <a:ext cx="2112530" cy="1097280"/>
          </a:xfrm>
          <a:prstGeom prst="rect">
            <a:avLst/>
          </a:prstGeom>
          <a:solidFill>
            <a:srgbClr val="FFFFFF">
              <a:lumMod val="95000"/>
            </a:srgbClr>
          </a:solidFill>
          <a:ln w="38100" cap="flat" cmpd="sng" algn="ctr">
            <a:solidFill>
              <a:srgbClr val="E9E9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29AACFE2-723B-42F3-93CD-A6A368E69C5A}"/>
              </a:ext>
            </a:extLst>
          </p:cNvPr>
          <p:cNvSpPr/>
          <p:nvPr/>
        </p:nvSpPr>
        <p:spPr>
          <a:xfrm>
            <a:off x="401288" y="3593996"/>
            <a:ext cx="1844242" cy="1097280"/>
          </a:xfrm>
          <a:prstGeom prst="rect">
            <a:avLst/>
          </a:prstGeom>
          <a:solidFill>
            <a:srgbClr val="414299"/>
          </a:solidFill>
          <a:ln w="38100" cap="flat" cmpd="sng" algn="ctr">
            <a:solidFill>
              <a:srgbClr val="E9E9E9"/>
            </a:solidFill>
            <a:prstDash val="solid"/>
            <a:miter lim="800000"/>
          </a:ln>
          <a:effec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7" name="Rectangle 26">
            <a:extLst>
              <a:ext uri="{FF2B5EF4-FFF2-40B4-BE49-F238E27FC236}">
                <a16:creationId xmlns:a16="http://schemas.microsoft.com/office/drawing/2014/main" id="{33AC8C83-8833-44FD-A56D-0F761591D323}"/>
              </a:ext>
            </a:extLst>
          </p:cNvPr>
          <p:cNvSpPr/>
          <p:nvPr/>
        </p:nvSpPr>
        <p:spPr>
          <a:xfrm>
            <a:off x="2338940" y="3593996"/>
            <a:ext cx="2112530" cy="1097280"/>
          </a:xfrm>
          <a:prstGeom prst="rect">
            <a:avLst/>
          </a:prstGeom>
          <a:solidFill>
            <a:srgbClr val="FFFFFF">
              <a:lumMod val="95000"/>
            </a:srgbClr>
          </a:solidFill>
          <a:ln w="38100" cap="flat" cmpd="sng" algn="ctr">
            <a:solidFill>
              <a:srgbClr val="E9E9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F564571B-C8E7-4EA8-B9D3-AEF84A38C7D9}"/>
              </a:ext>
            </a:extLst>
          </p:cNvPr>
          <p:cNvSpPr/>
          <p:nvPr/>
        </p:nvSpPr>
        <p:spPr>
          <a:xfrm>
            <a:off x="4544879" y="3593996"/>
            <a:ext cx="2112530" cy="1097280"/>
          </a:xfrm>
          <a:prstGeom prst="rect">
            <a:avLst/>
          </a:prstGeom>
          <a:solidFill>
            <a:srgbClr val="FFFFFF">
              <a:lumMod val="95000"/>
            </a:srgbClr>
          </a:solidFill>
          <a:ln w="38100" cap="flat" cmpd="sng" algn="ctr">
            <a:solidFill>
              <a:srgbClr val="E9E9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9C9F400D-FE2D-4A96-A901-C023A02D9887}"/>
              </a:ext>
            </a:extLst>
          </p:cNvPr>
          <p:cNvSpPr/>
          <p:nvPr/>
        </p:nvSpPr>
        <p:spPr>
          <a:xfrm>
            <a:off x="401288" y="4691276"/>
            <a:ext cx="1844242" cy="1097280"/>
          </a:xfrm>
          <a:prstGeom prst="rect">
            <a:avLst/>
          </a:prstGeom>
          <a:solidFill>
            <a:srgbClr val="414299"/>
          </a:solidFill>
          <a:ln w="38100" cap="flat" cmpd="sng" algn="ctr">
            <a:solidFill>
              <a:srgbClr val="E9E9E9"/>
            </a:solidFill>
            <a:prstDash val="solid"/>
            <a:miter lim="800000"/>
          </a:ln>
          <a:effec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0" name="Rectangle 29">
            <a:extLst>
              <a:ext uri="{FF2B5EF4-FFF2-40B4-BE49-F238E27FC236}">
                <a16:creationId xmlns:a16="http://schemas.microsoft.com/office/drawing/2014/main" id="{C7CF3595-3F89-4210-97A3-18E66E614691}"/>
              </a:ext>
            </a:extLst>
          </p:cNvPr>
          <p:cNvSpPr/>
          <p:nvPr/>
        </p:nvSpPr>
        <p:spPr>
          <a:xfrm>
            <a:off x="2338940" y="4691276"/>
            <a:ext cx="2112530" cy="1097280"/>
          </a:xfrm>
          <a:prstGeom prst="rect">
            <a:avLst/>
          </a:prstGeom>
          <a:solidFill>
            <a:srgbClr val="FFFFFF">
              <a:lumMod val="95000"/>
            </a:srgbClr>
          </a:solidFill>
          <a:ln w="38100" cap="flat" cmpd="sng" algn="ctr">
            <a:solidFill>
              <a:srgbClr val="E9E9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1" name="Rectangle 30">
            <a:extLst>
              <a:ext uri="{FF2B5EF4-FFF2-40B4-BE49-F238E27FC236}">
                <a16:creationId xmlns:a16="http://schemas.microsoft.com/office/drawing/2014/main" id="{C36A495B-3B96-4F2A-B522-0A56C7A59FD1}"/>
              </a:ext>
            </a:extLst>
          </p:cNvPr>
          <p:cNvSpPr/>
          <p:nvPr/>
        </p:nvSpPr>
        <p:spPr>
          <a:xfrm>
            <a:off x="4544879" y="4691276"/>
            <a:ext cx="2112530" cy="1097280"/>
          </a:xfrm>
          <a:prstGeom prst="rect">
            <a:avLst/>
          </a:prstGeom>
          <a:solidFill>
            <a:srgbClr val="FFFFFF">
              <a:lumMod val="95000"/>
            </a:srgbClr>
          </a:solidFill>
          <a:ln w="38100" cap="flat" cmpd="sng" algn="ctr">
            <a:solidFill>
              <a:srgbClr val="E9E9E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2" name="Rectangle 31">
            <a:extLst>
              <a:ext uri="{FF2B5EF4-FFF2-40B4-BE49-F238E27FC236}">
                <a16:creationId xmlns:a16="http://schemas.microsoft.com/office/drawing/2014/main" id="{6881238E-F5C1-4D6D-A6B3-B6B035DB352E}"/>
              </a:ext>
            </a:extLst>
          </p:cNvPr>
          <p:cNvSpPr/>
          <p:nvPr/>
        </p:nvSpPr>
        <p:spPr>
          <a:xfrm>
            <a:off x="2338940" y="1472077"/>
            <a:ext cx="2112530" cy="1024639"/>
          </a:xfrm>
          <a:prstGeom prst="rect">
            <a:avLst/>
          </a:prstGeom>
          <a:solidFill>
            <a:srgbClr val="414299"/>
          </a:solidFill>
          <a:ln w="38100" cap="flat" cmpd="sng" algn="ctr">
            <a:solidFill>
              <a:srgbClr val="E9E9E9"/>
            </a:solidFill>
            <a:prstDash val="solid"/>
            <a:miter lim="800000"/>
          </a:ln>
          <a:effec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3" name="Rectangle 32">
            <a:extLst>
              <a:ext uri="{FF2B5EF4-FFF2-40B4-BE49-F238E27FC236}">
                <a16:creationId xmlns:a16="http://schemas.microsoft.com/office/drawing/2014/main" id="{DC879B51-C8BF-4840-AC98-4F4ED167BE89}"/>
              </a:ext>
            </a:extLst>
          </p:cNvPr>
          <p:cNvSpPr/>
          <p:nvPr/>
        </p:nvSpPr>
        <p:spPr>
          <a:xfrm>
            <a:off x="4544879" y="1472077"/>
            <a:ext cx="2112530" cy="1024639"/>
          </a:xfrm>
          <a:prstGeom prst="rect">
            <a:avLst/>
          </a:prstGeom>
          <a:solidFill>
            <a:srgbClr val="414299"/>
          </a:solidFill>
          <a:ln w="38100" cap="flat" cmpd="sng" algn="ctr">
            <a:solidFill>
              <a:srgbClr val="E9E9E9"/>
            </a:solidFill>
            <a:prstDash val="solid"/>
            <a:miter lim="800000"/>
          </a:ln>
          <a:effectLst/>
        </p:spPr>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35241D68-ABA8-444D-BE90-03C219A20A85}"/>
              </a:ext>
            </a:extLst>
          </p:cNvPr>
          <p:cNvSpPr txBox="1"/>
          <p:nvPr/>
        </p:nvSpPr>
        <p:spPr>
          <a:xfrm>
            <a:off x="839144" y="2853637"/>
            <a:ext cx="968535" cy="383438"/>
          </a:xfrm>
          <a:prstGeom prst="rect">
            <a:avLst/>
          </a:prstGeom>
          <a:noFill/>
        </p:spPr>
        <p:txBody>
          <a:bodyPr wrap="none" rtlCol="0" anchor="ctr" anchorCtr="0">
            <a:spAutoFit/>
          </a:bodyPr>
          <a:lstStyle/>
          <a:p>
            <a:pPr algn="ctr">
              <a:lnSpc>
                <a:spcPts val="2500"/>
              </a:lnSpc>
            </a:pPr>
            <a:r>
              <a:rPr lang="en-US" sz="1600" b="1" dirty="0">
                <a:solidFill>
                  <a:srgbClr val="FFFFFF"/>
                </a:solidFill>
                <a:latin typeface="Montserrat SemiBold" pitchFamily="2" charset="77"/>
                <a:ea typeface="League Spartan" charset="0"/>
                <a:cs typeface="Poppins" pitchFamily="2" charset="77"/>
              </a:rPr>
              <a:t>Driver 1</a:t>
            </a:r>
          </a:p>
        </p:txBody>
      </p:sp>
      <p:sp>
        <p:nvSpPr>
          <p:cNvPr id="35" name="TextBox 34">
            <a:extLst>
              <a:ext uri="{FF2B5EF4-FFF2-40B4-BE49-F238E27FC236}">
                <a16:creationId xmlns:a16="http://schemas.microsoft.com/office/drawing/2014/main" id="{C7C1FA13-78D2-42A0-97D8-0ED378321572}"/>
              </a:ext>
            </a:extLst>
          </p:cNvPr>
          <p:cNvSpPr txBox="1"/>
          <p:nvPr/>
        </p:nvSpPr>
        <p:spPr>
          <a:xfrm>
            <a:off x="819107" y="3950917"/>
            <a:ext cx="1008609" cy="383438"/>
          </a:xfrm>
          <a:prstGeom prst="rect">
            <a:avLst/>
          </a:prstGeom>
          <a:noFill/>
        </p:spPr>
        <p:txBody>
          <a:bodyPr wrap="none" rtlCol="0" anchor="ctr" anchorCtr="0">
            <a:spAutoFit/>
          </a:bodyPr>
          <a:lstStyle/>
          <a:p>
            <a:pPr algn="ctr">
              <a:lnSpc>
                <a:spcPts val="2500"/>
              </a:lnSpc>
            </a:pPr>
            <a:r>
              <a:rPr lang="en-US" sz="1600" b="1" dirty="0">
                <a:solidFill>
                  <a:srgbClr val="FFFFFF"/>
                </a:solidFill>
                <a:latin typeface="Montserrat SemiBold" pitchFamily="2" charset="77"/>
                <a:ea typeface="League Spartan" charset="0"/>
                <a:cs typeface="Poppins" pitchFamily="2" charset="77"/>
              </a:rPr>
              <a:t>Driver 2</a:t>
            </a:r>
          </a:p>
        </p:txBody>
      </p:sp>
      <p:sp>
        <p:nvSpPr>
          <p:cNvPr id="36" name="TextBox 35">
            <a:extLst>
              <a:ext uri="{FF2B5EF4-FFF2-40B4-BE49-F238E27FC236}">
                <a16:creationId xmlns:a16="http://schemas.microsoft.com/office/drawing/2014/main" id="{248A837A-E1A0-4E6C-A24F-93C2F1A49745}"/>
              </a:ext>
            </a:extLst>
          </p:cNvPr>
          <p:cNvSpPr txBox="1"/>
          <p:nvPr/>
        </p:nvSpPr>
        <p:spPr>
          <a:xfrm>
            <a:off x="819107" y="5048197"/>
            <a:ext cx="1008609" cy="383438"/>
          </a:xfrm>
          <a:prstGeom prst="rect">
            <a:avLst/>
          </a:prstGeom>
          <a:noFill/>
        </p:spPr>
        <p:txBody>
          <a:bodyPr wrap="none" rtlCol="0" anchor="ctr" anchorCtr="0">
            <a:spAutoFit/>
          </a:bodyPr>
          <a:lstStyle/>
          <a:p>
            <a:pPr algn="ctr">
              <a:lnSpc>
                <a:spcPts val="2500"/>
              </a:lnSpc>
            </a:pPr>
            <a:r>
              <a:rPr lang="en-US" sz="1600" b="1" dirty="0">
                <a:solidFill>
                  <a:srgbClr val="FFFFFF"/>
                </a:solidFill>
                <a:latin typeface="Montserrat SemiBold" pitchFamily="2" charset="77"/>
                <a:ea typeface="League Spartan" charset="0"/>
                <a:cs typeface="Poppins" pitchFamily="2" charset="77"/>
              </a:rPr>
              <a:t>Driver 3</a:t>
            </a:r>
          </a:p>
        </p:txBody>
      </p:sp>
      <p:sp>
        <p:nvSpPr>
          <p:cNvPr id="37" name="TextBox 36">
            <a:extLst>
              <a:ext uri="{FF2B5EF4-FFF2-40B4-BE49-F238E27FC236}">
                <a16:creationId xmlns:a16="http://schemas.microsoft.com/office/drawing/2014/main" id="{7EE90E62-74D4-42B6-A354-E16E6B7CFE1F}"/>
              </a:ext>
            </a:extLst>
          </p:cNvPr>
          <p:cNvSpPr txBox="1"/>
          <p:nvPr/>
        </p:nvSpPr>
        <p:spPr>
          <a:xfrm>
            <a:off x="2777087" y="1481481"/>
            <a:ext cx="1236236" cy="1024639"/>
          </a:xfrm>
          <a:prstGeom prst="rect">
            <a:avLst/>
          </a:prstGeom>
          <a:noFill/>
        </p:spPr>
        <p:txBody>
          <a:bodyPr wrap="none" rtlCol="0" anchor="ctr" anchorCtr="0">
            <a:spAutoFit/>
          </a:bodyPr>
          <a:lstStyle/>
          <a:p>
            <a:pPr algn="ctr">
              <a:lnSpc>
                <a:spcPts val="2500"/>
              </a:lnSpc>
            </a:pPr>
            <a:r>
              <a:rPr lang="en-US" sz="1600" b="1" dirty="0">
                <a:solidFill>
                  <a:srgbClr val="FFFFFF"/>
                </a:solidFill>
                <a:latin typeface="Montserrat SemiBold" pitchFamily="2" charset="77"/>
                <a:ea typeface="League Spartan" charset="0"/>
                <a:cs typeface="Poppins" pitchFamily="2" charset="77"/>
              </a:rPr>
              <a:t>Currently </a:t>
            </a:r>
          </a:p>
          <a:p>
            <a:pPr algn="ctr">
              <a:lnSpc>
                <a:spcPts val="2500"/>
              </a:lnSpc>
            </a:pPr>
            <a:r>
              <a:rPr lang="en-US" sz="1600" b="1" dirty="0">
                <a:solidFill>
                  <a:srgbClr val="FFFFFF"/>
                </a:solidFill>
                <a:latin typeface="Montserrat SemiBold" pitchFamily="2" charset="77"/>
                <a:ea typeface="League Spartan" charset="0"/>
                <a:cs typeface="Poppins" pitchFamily="2" charset="77"/>
              </a:rPr>
              <a:t>Working </a:t>
            </a:r>
          </a:p>
          <a:p>
            <a:pPr algn="ctr">
              <a:lnSpc>
                <a:spcPts val="2500"/>
              </a:lnSpc>
            </a:pPr>
            <a:r>
              <a:rPr lang="en-US" sz="1600" b="1" dirty="0">
                <a:solidFill>
                  <a:srgbClr val="FFFFFF"/>
                </a:solidFill>
                <a:latin typeface="Montserrat SemiBold" pitchFamily="2" charset="77"/>
                <a:ea typeface="League Spartan" charset="0"/>
                <a:cs typeface="Poppins" pitchFamily="2" charset="77"/>
              </a:rPr>
              <a:t>Well</a:t>
            </a:r>
          </a:p>
        </p:txBody>
      </p:sp>
      <p:sp>
        <p:nvSpPr>
          <p:cNvPr id="38" name="TextBox 37">
            <a:extLst>
              <a:ext uri="{FF2B5EF4-FFF2-40B4-BE49-F238E27FC236}">
                <a16:creationId xmlns:a16="http://schemas.microsoft.com/office/drawing/2014/main" id="{AE080D67-A19B-4747-BD78-512EF06B2FEA}"/>
              </a:ext>
            </a:extLst>
          </p:cNvPr>
          <p:cNvSpPr txBox="1"/>
          <p:nvPr/>
        </p:nvSpPr>
        <p:spPr>
          <a:xfrm>
            <a:off x="5082790" y="1469423"/>
            <a:ext cx="1074332" cy="1024639"/>
          </a:xfrm>
          <a:prstGeom prst="rect">
            <a:avLst/>
          </a:prstGeom>
          <a:noFill/>
        </p:spPr>
        <p:txBody>
          <a:bodyPr wrap="none" rtlCol="0" anchor="ctr" anchorCtr="0">
            <a:spAutoFit/>
          </a:bodyPr>
          <a:lstStyle/>
          <a:p>
            <a:pPr algn="ctr">
              <a:lnSpc>
                <a:spcPts val="2500"/>
              </a:lnSpc>
            </a:pPr>
            <a:r>
              <a:rPr lang="en-US" sz="1600" b="1" dirty="0">
                <a:solidFill>
                  <a:srgbClr val="FFFFFF"/>
                </a:solidFill>
                <a:latin typeface="Montserrat SemiBold" pitchFamily="2" charset="77"/>
                <a:ea typeface="League Spartan" charset="0"/>
                <a:cs typeface="Poppins" pitchFamily="2" charset="77"/>
              </a:rPr>
              <a:t>Actions </a:t>
            </a:r>
          </a:p>
          <a:p>
            <a:pPr algn="ctr">
              <a:lnSpc>
                <a:spcPts val="2500"/>
              </a:lnSpc>
            </a:pPr>
            <a:r>
              <a:rPr lang="en-US" sz="1600" b="1" dirty="0">
                <a:solidFill>
                  <a:srgbClr val="FFFFFF"/>
                </a:solidFill>
                <a:latin typeface="Montserrat SemiBold" pitchFamily="2" charset="77"/>
                <a:ea typeface="League Spartan" charset="0"/>
                <a:cs typeface="Poppins" pitchFamily="2" charset="77"/>
              </a:rPr>
              <a:t>to </a:t>
            </a:r>
          </a:p>
          <a:p>
            <a:pPr algn="ctr">
              <a:lnSpc>
                <a:spcPts val="2500"/>
              </a:lnSpc>
            </a:pPr>
            <a:r>
              <a:rPr lang="en-US" sz="1600" b="1" dirty="0">
                <a:solidFill>
                  <a:srgbClr val="FFFFFF"/>
                </a:solidFill>
                <a:latin typeface="Montserrat SemiBold" pitchFamily="2" charset="77"/>
                <a:ea typeface="League Spartan" charset="0"/>
                <a:cs typeface="Poppins" pitchFamily="2" charset="77"/>
              </a:rPr>
              <a:t>Improve</a:t>
            </a:r>
          </a:p>
        </p:txBody>
      </p:sp>
      <p:sp>
        <p:nvSpPr>
          <p:cNvPr id="39" name="Subtitle 2">
            <a:extLst>
              <a:ext uri="{FF2B5EF4-FFF2-40B4-BE49-F238E27FC236}">
                <a16:creationId xmlns:a16="http://schemas.microsoft.com/office/drawing/2014/main" id="{E77C460E-756E-42FE-9EDF-D5880A0CAE33}"/>
              </a:ext>
            </a:extLst>
          </p:cNvPr>
          <p:cNvSpPr txBox="1">
            <a:spLocks/>
          </p:cNvSpPr>
          <p:nvPr/>
        </p:nvSpPr>
        <p:spPr>
          <a:xfrm>
            <a:off x="2430578" y="2778263"/>
            <a:ext cx="1929255" cy="53476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p:txBody>
      </p:sp>
      <p:sp>
        <p:nvSpPr>
          <p:cNvPr id="40" name="Subtitle 2">
            <a:extLst>
              <a:ext uri="{FF2B5EF4-FFF2-40B4-BE49-F238E27FC236}">
                <a16:creationId xmlns:a16="http://schemas.microsoft.com/office/drawing/2014/main" id="{9A5DA9C1-5D10-4D1E-B0F4-F6E068CABD52}"/>
              </a:ext>
            </a:extLst>
          </p:cNvPr>
          <p:cNvSpPr txBox="1">
            <a:spLocks/>
          </p:cNvSpPr>
          <p:nvPr/>
        </p:nvSpPr>
        <p:spPr>
          <a:xfrm>
            <a:off x="4636517" y="2912915"/>
            <a:ext cx="1929255" cy="26545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p:txBody>
      </p:sp>
      <p:sp>
        <p:nvSpPr>
          <p:cNvPr id="41" name="Text Placeholder 3">
            <a:extLst>
              <a:ext uri="{FF2B5EF4-FFF2-40B4-BE49-F238E27FC236}">
                <a16:creationId xmlns:a16="http://schemas.microsoft.com/office/drawing/2014/main" id="{A0445863-146F-4EE2-BD20-B210D37FCE10}"/>
              </a:ext>
            </a:extLst>
          </p:cNvPr>
          <p:cNvSpPr txBox="1">
            <a:spLocks/>
          </p:cNvSpPr>
          <p:nvPr/>
        </p:nvSpPr>
        <p:spPr>
          <a:xfrm>
            <a:off x="7404621" y="1549942"/>
            <a:ext cx="4387679" cy="2784413"/>
          </a:xfrm>
          <a:prstGeom prst="rect">
            <a:avLst/>
          </a:prstGeom>
        </p:spPr>
        <p:txBody>
          <a:bodyPr/>
          <a:lstStyle/>
          <a:p>
            <a:pPr defTabSz="914400" eaLnBrk="0" fontAlgn="base" hangingPunct="0">
              <a:spcBef>
                <a:spcPct val="20000"/>
              </a:spcBef>
              <a:spcAft>
                <a:spcPct val="0"/>
              </a:spcAft>
              <a:buClr>
                <a:srgbClr val="333333"/>
              </a:buClr>
              <a:buSzPct val="120000"/>
              <a:defRPr/>
            </a:pPr>
            <a:r>
              <a:rPr lang="en-US" sz="2400" dirty="0">
                <a:solidFill>
                  <a:srgbClr val="333333"/>
                </a:solidFill>
                <a:latin typeface="Roboto Condensed Light" panose="02000000000000000000" pitchFamily="2" charset="0"/>
                <a:ea typeface="Roboto Condensed Light" panose="02000000000000000000" pitchFamily="2" charset="0"/>
              </a:rPr>
              <a:t>For each driver:</a:t>
            </a:r>
          </a:p>
          <a:p>
            <a:pPr defTabSz="914400" eaLnBrk="0" fontAlgn="base" hangingPunct="0">
              <a:spcBef>
                <a:spcPct val="20000"/>
              </a:spcBef>
              <a:spcAft>
                <a:spcPct val="0"/>
              </a:spcAft>
              <a:buClr>
                <a:srgbClr val="333333"/>
              </a:buClr>
              <a:buSzPct val="12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marL="457200" indent="-457200" defTabSz="914400" eaLnBrk="0" fontAlgn="base" hangingPunct="0">
              <a:spcBef>
                <a:spcPct val="20000"/>
              </a:spcBef>
              <a:spcAft>
                <a:spcPct val="0"/>
              </a:spcAft>
              <a:buClr>
                <a:srgbClr val="333333"/>
              </a:buClr>
              <a:buSzPct val="120000"/>
              <a:buFont typeface="+mj-lt"/>
              <a:buAutoNum type="arabicPeriod"/>
              <a:defRPr/>
            </a:pPr>
            <a:r>
              <a:rPr lang="en-US" sz="2400" dirty="0">
                <a:solidFill>
                  <a:srgbClr val="333333"/>
                </a:solidFill>
                <a:latin typeface="Roboto Condensed Light" panose="02000000000000000000" pitchFamily="2" charset="0"/>
                <a:ea typeface="Roboto Condensed Light" panose="02000000000000000000" pitchFamily="2" charset="0"/>
              </a:rPr>
              <a:t>What is currently working well?</a:t>
            </a:r>
          </a:p>
          <a:p>
            <a:pPr marL="457200" indent="-457200" defTabSz="914400" eaLnBrk="0" fontAlgn="base" hangingPunct="0">
              <a:spcBef>
                <a:spcPct val="20000"/>
              </a:spcBef>
              <a:spcAft>
                <a:spcPct val="0"/>
              </a:spcAft>
              <a:buClr>
                <a:srgbClr val="333333"/>
              </a:buClr>
              <a:buSzPct val="120000"/>
              <a:buFont typeface="+mj-lt"/>
              <a:buAutoNum type="arabicPeriod"/>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marL="457200" indent="-457200" defTabSz="914400" eaLnBrk="0" fontAlgn="base" hangingPunct="0">
              <a:spcBef>
                <a:spcPct val="20000"/>
              </a:spcBef>
              <a:spcAft>
                <a:spcPct val="0"/>
              </a:spcAft>
              <a:buClr>
                <a:srgbClr val="333333"/>
              </a:buClr>
              <a:buSzPct val="120000"/>
              <a:buFont typeface="+mj-lt"/>
              <a:buAutoNum type="arabicPeriod"/>
              <a:defRPr/>
            </a:pPr>
            <a:r>
              <a:rPr lang="en-US" sz="2400" dirty="0">
                <a:solidFill>
                  <a:srgbClr val="333333"/>
                </a:solidFill>
                <a:latin typeface="Roboto Condensed Light" panose="02000000000000000000" pitchFamily="2" charset="0"/>
                <a:ea typeface="Roboto Condensed Light" panose="02000000000000000000" pitchFamily="2" charset="0"/>
              </a:rPr>
              <a:t>What actions can the team take to improve the driver?</a:t>
            </a:r>
          </a:p>
        </p:txBody>
      </p:sp>
      <p:sp>
        <p:nvSpPr>
          <p:cNvPr id="42" name="Subtitle 2">
            <a:extLst>
              <a:ext uri="{FF2B5EF4-FFF2-40B4-BE49-F238E27FC236}">
                <a16:creationId xmlns:a16="http://schemas.microsoft.com/office/drawing/2014/main" id="{AFC06AC5-57F2-436C-B433-5474761C2B1C}"/>
              </a:ext>
            </a:extLst>
          </p:cNvPr>
          <p:cNvSpPr txBox="1">
            <a:spLocks/>
          </p:cNvSpPr>
          <p:nvPr/>
        </p:nvSpPr>
        <p:spPr>
          <a:xfrm>
            <a:off x="4728154" y="3874466"/>
            <a:ext cx="1929255" cy="53476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p:txBody>
      </p:sp>
      <p:sp>
        <p:nvSpPr>
          <p:cNvPr id="43" name="Subtitle 2">
            <a:extLst>
              <a:ext uri="{FF2B5EF4-FFF2-40B4-BE49-F238E27FC236}">
                <a16:creationId xmlns:a16="http://schemas.microsoft.com/office/drawing/2014/main" id="{FDE74AF0-1197-4A96-86D2-A38C396043D7}"/>
              </a:ext>
            </a:extLst>
          </p:cNvPr>
          <p:cNvSpPr txBox="1">
            <a:spLocks/>
          </p:cNvSpPr>
          <p:nvPr/>
        </p:nvSpPr>
        <p:spPr>
          <a:xfrm>
            <a:off x="2430577" y="4837883"/>
            <a:ext cx="1929255" cy="80406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p:txBody>
      </p:sp>
      <p:sp>
        <p:nvSpPr>
          <p:cNvPr id="44" name="Subtitle 2">
            <a:extLst>
              <a:ext uri="{FF2B5EF4-FFF2-40B4-BE49-F238E27FC236}">
                <a16:creationId xmlns:a16="http://schemas.microsoft.com/office/drawing/2014/main" id="{D1BB4E18-C746-4CD0-A507-8A0564F765F8}"/>
              </a:ext>
            </a:extLst>
          </p:cNvPr>
          <p:cNvSpPr txBox="1">
            <a:spLocks/>
          </p:cNvSpPr>
          <p:nvPr/>
        </p:nvSpPr>
        <p:spPr>
          <a:xfrm>
            <a:off x="2430577" y="3946522"/>
            <a:ext cx="1929255" cy="26545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p:txBody>
      </p:sp>
      <p:sp>
        <p:nvSpPr>
          <p:cNvPr id="45" name="Subtitle 2">
            <a:extLst>
              <a:ext uri="{FF2B5EF4-FFF2-40B4-BE49-F238E27FC236}">
                <a16:creationId xmlns:a16="http://schemas.microsoft.com/office/drawing/2014/main" id="{237983C7-2736-44F4-B2FA-79958685D1E4}"/>
              </a:ext>
            </a:extLst>
          </p:cNvPr>
          <p:cNvSpPr txBox="1">
            <a:spLocks/>
          </p:cNvSpPr>
          <p:nvPr/>
        </p:nvSpPr>
        <p:spPr>
          <a:xfrm>
            <a:off x="4636517" y="5166178"/>
            <a:ext cx="1929255" cy="26545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spcBef>
                <a:spcPts val="300"/>
              </a:spcBef>
              <a:buFont typeface="Arial" panose="020B0604020202020204" pitchFamily="34" charset="0"/>
              <a:buChar char="•"/>
            </a:pPr>
            <a:r>
              <a:rPr lang="en-US" sz="1200" dirty="0">
                <a:solidFill>
                  <a:srgbClr val="000000"/>
                </a:solidFill>
                <a:latin typeface="Ink Free" panose="03080402000500000000" pitchFamily="66" charset="0"/>
                <a:ea typeface="Lato Light" panose="020F0502020204030203" pitchFamily="34" charset="0"/>
                <a:cs typeface="Mukta ExtraLight" panose="020B0000000000000000" pitchFamily="34" charset="77"/>
              </a:rPr>
              <a:t>Idea</a:t>
            </a:r>
          </a:p>
        </p:txBody>
      </p:sp>
    </p:spTree>
    <p:extLst>
      <p:ext uri="{BB962C8B-B14F-4D97-AF65-F5344CB8AC3E}">
        <p14:creationId xmlns:p14="http://schemas.microsoft.com/office/powerpoint/2010/main" val="25684610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2515" y="375558"/>
            <a:ext cx="11050360" cy="863600"/>
          </a:xfrm>
        </p:spPr>
        <p:txBody>
          <a:bodyPr>
            <a:noAutofit/>
          </a:bodyPr>
          <a:lstStyle/>
          <a:p>
            <a:r>
              <a:rPr lang="en-US" sz="3200" dirty="0">
                <a:solidFill>
                  <a:srgbClr val="717272"/>
                </a:solidFill>
                <a:latin typeface="Montserrat SemiBold" pitchFamily="2" charset="77"/>
                <a:ea typeface="+mj-ea"/>
                <a:cs typeface="Arial" panose="020B0604020202020204" pitchFamily="34" charset="0"/>
              </a:rPr>
              <a:t>Activity: What should we stop, start, or continue?</a:t>
            </a:r>
            <a:endParaRPr lang="en-CA" sz="3200" dirty="0">
              <a:solidFill>
                <a:srgbClr val="717272"/>
              </a:solidFill>
              <a:latin typeface="Montserrat SemiBold" pitchFamily="2" charset="77"/>
              <a:ea typeface="+mj-ea"/>
              <a:cs typeface="Arial" panose="020B0604020202020204" pitchFamily="34" charset="0"/>
            </a:endParaRPr>
          </a:p>
        </p:txBody>
      </p:sp>
      <p:sp>
        <p:nvSpPr>
          <p:cNvPr id="8" name="Text Placeholder 3"/>
          <p:cNvSpPr txBox="1">
            <a:spLocks/>
          </p:cNvSpPr>
          <p:nvPr/>
        </p:nvSpPr>
        <p:spPr>
          <a:xfrm>
            <a:off x="522515" y="1262154"/>
            <a:ext cx="11050360" cy="863600"/>
          </a:xfrm>
          <a:prstGeom prst="rect">
            <a:avLst/>
          </a:prstGeom>
        </p:spPr>
        <p:txBody>
          <a:bodyPr/>
          <a:lstStyle/>
          <a:p>
            <a:pPr marL="457200" indent="-457200" defTabSz="914400" eaLnBrk="0" fontAlgn="base" hangingPunct="0">
              <a:spcBef>
                <a:spcPct val="20000"/>
              </a:spcBef>
              <a:spcAft>
                <a:spcPct val="0"/>
              </a:spcAft>
              <a:buClr>
                <a:srgbClr val="333333"/>
              </a:buClr>
              <a:buSzPct val="120000"/>
              <a:buFont typeface="+mj-lt"/>
              <a:buAutoNum type="arabicPeriod"/>
              <a:defRPr/>
            </a:pPr>
            <a:r>
              <a:rPr lang="en-US" sz="2400" dirty="0">
                <a:latin typeface="Roboto Condensed Light" panose="02000000000000000000" pitchFamily="2" charset="0"/>
                <a:ea typeface="Roboto Condensed Light" panose="02000000000000000000" pitchFamily="2" charset="0"/>
              </a:rPr>
              <a:t>What can we </a:t>
            </a:r>
            <a:r>
              <a:rPr lang="en-US" sz="2400" b="1" dirty="0">
                <a:latin typeface="Roboto Condensed Light" panose="02000000000000000000" pitchFamily="2" charset="0"/>
                <a:ea typeface="Roboto Condensed Light" panose="02000000000000000000" pitchFamily="2" charset="0"/>
              </a:rPr>
              <a:t>stop, start, or continue </a:t>
            </a:r>
            <a:r>
              <a:rPr lang="en-US" sz="2400" dirty="0">
                <a:latin typeface="Roboto Condensed Light" panose="02000000000000000000" pitchFamily="2" charset="0"/>
                <a:ea typeface="Roboto Condensed Light" panose="02000000000000000000" pitchFamily="2" charset="0"/>
              </a:rPr>
              <a:t>doing to increase engagement and move towards our ideal team?</a:t>
            </a:r>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p:txBody>
      </p:sp>
      <p:sp>
        <p:nvSpPr>
          <p:cNvPr id="6" name="Text Placeholder 3">
            <a:extLst>
              <a:ext uri="{FF2B5EF4-FFF2-40B4-BE49-F238E27FC236}">
                <a16:creationId xmlns:a16="http://schemas.microsoft.com/office/drawing/2014/main" id="{7E9EBB9D-FCF8-45E4-B1D9-5713AC6A5C6B}"/>
              </a:ext>
            </a:extLst>
          </p:cNvPr>
          <p:cNvSpPr txBox="1">
            <a:spLocks/>
          </p:cNvSpPr>
          <p:nvPr/>
        </p:nvSpPr>
        <p:spPr>
          <a:xfrm>
            <a:off x="522515" y="5328292"/>
            <a:ext cx="11050360" cy="863600"/>
          </a:xfrm>
          <a:prstGeom prst="rect">
            <a:avLst/>
          </a:prstGeom>
        </p:spPr>
        <p:txBody>
          <a:bodyPr/>
          <a:lstStyle/>
          <a:p>
            <a:pPr marL="547233" indent="-457200" defTabSz="914400" eaLnBrk="0" fontAlgn="base" hangingPunct="0">
              <a:spcBef>
                <a:spcPct val="20000"/>
              </a:spcBef>
              <a:spcAft>
                <a:spcPct val="0"/>
              </a:spcAft>
              <a:buClr>
                <a:srgbClr val="333333"/>
              </a:buClr>
              <a:buSzPct val="100000"/>
              <a:buFont typeface="+mj-lt"/>
              <a:buAutoNum type="arabicPeriod" startAt="2"/>
              <a:defRPr/>
            </a:pPr>
            <a:r>
              <a:rPr lang="en-US" sz="2400" dirty="0">
                <a:latin typeface="Roboto Condensed Light" panose="02000000000000000000" pitchFamily="2" charset="0"/>
                <a:ea typeface="Roboto Condensed Light" panose="02000000000000000000" pitchFamily="2" charset="0"/>
              </a:rPr>
              <a:t>What is one action that is outside of the team’s scope that you’d like </a:t>
            </a:r>
            <a:r>
              <a:rPr lang="en-US" sz="2400" b="1" dirty="0">
                <a:latin typeface="Roboto Condensed Light" panose="02000000000000000000" pitchFamily="2" charset="0"/>
                <a:ea typeface="Roboto Condensed Light" panose="02000000000000000000" pitchFamily="2" charset="0"/>
              </a:rPr>
              <a:t>senior management to stop, start, or continue?</a:t>
            </a:r>
          </a:p>
          <a:p>
            <a:pPr marL="530225" lvl="1" indent="-342900" defTabSz="914400" eaLnBrk="0" fontAlgn="base" hangingPunct="0">
              <a:spcBef>
                <a:spcPct val="20000"/>
              </a:spcBef>
              <a:spcAft>
                <a:spcPct val="0"/>
              </a:spcAft>
              <a:buClr>
                <a:srgbClr val="333333"/>
              </a:buClr>
              <a:buSzPct val="100000"/>
              <a:buFont typeface="+mj-lt"/>
              <a:buAutoNum type="alphaLcParenR"/>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p:txBody>
      </p:sp>
      <p:pic>
        <p:nvPicPr>
          <p:cNvPr id="7" name="Picture 6">
            <a:extLst>
              <a:ext uri="{FF2B5EF4-FFF2-40B4-BE49-F238E27FC236}">
                <a16:creationId xmlns:a16="http://schemas.microsoft.com/office/drawing/2014/main" id="{32035773-060D-41CC-BE7B-17C7ECC13B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0800000">
            <a:off x="3269965" y="2302074"/>
            <a:ext cx="5653658" cy="25396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9701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48AD956-2F0F-4619-885C-EDC2685C28C2}"/>
              </a:ext>
            </a:extLst>
          </p:cNvPr>
          <p:cNvSpPr txBox="1"/>
          <p:nvPr/>
        </p:nvSpPr>
        <p:spPr>
          <a:xfrm>
            <a:off x="833375" y="399744"/>
            <a:ext cx="8215166" cy="492443"/>
          </a:xfrm>
          <a:prstGeom prst="rect">
            <a:avLst/>
          </a:prstGeom>
          <a:noFill/>
        </p:spPr>
        <p:txBody>
          <a:bodyPr wrap="square" lIns="0" tIns="0" rIns="0" bIns="0" rtlCol="0" anchor="b" anchorCtr="0">
            <a:spAutoFit/>
          </a:bodyPr>
          <a:lstStyle/>
          <a:p>
            <a:pPr defTabSz="914400"/>
            <a:r>
              <a:rPr lang="en-US" sz="3200" b="1" dirty="0">
                <a:solidFill>
                  <a:srgbClr val="717272"/>
                </a:solidFill>
                <a:latin typeface="Montserrat SemiBold" pitchFamily="2" charset="77"/>
                <a:ea typeface="+mj-ea"/>
                <a:cs typeface="Arial" panose="020B0604020202020204" pitchFamily="34" charset="0"/>
              </a:rPr>
              <a:t>Activity: World Café</a:t>
            </a:r>
          </a:p>
        </p:txBody>
      </p:sp>
      <p:sp>
        <p:nvSpPr>
          <p:cNvPr id="58" name="TextBox 57">
            <a:extLst>
              <a:ext uri="{FF2B5EF4-FFF2-40B4-BE49-F238E27FC236}">
                <a16:creationId xmlns:a16="http://schemas.microsoft.com/office/drawing/2014/main" id="{17EF878A-4C97-448A-9697-E0AEE63C0B41}"/>
              </a:ext>
            </a:extLst>
          </p:cNvPr>
          <p:cNvSpPr txBox="1"/>
          <p:nvPr/>
        </p:nvSpPr>
        <p:spPr>
          <a:xfrm>
            <a:off x="788831" y="5935036"/>
            <a:ext cx="10615926" cy="584775"/>
          </a:xfrm>
          <a:prstGeom prst="rect">
            <a:avLst/>
          </a:prstGeom>
          <a:noFill/>
        </p:spPr>
        <p:txBody>
          <a:bodyPr wrap="square" rtlCol="0">
            <a:spAutoFit/>
          </a:bodyPr>
          <a:lstStyle/>
          <a:p>
            <a:pPr defTabSz="914400"/>
            <a:r>
              <a:rPr lang="en-US" sz="1400" b="1" dirty="0">
                <a:solidFill>
                  <a:prstClr val="black"/>
                </a:solidFill>
                <a:latin typeface="Roboto Condensed Light" panose="02000000000000000000" pitchFamily="2" charset="0"/>
                <a:ea typeface="Roboto Condensed Light" panose="02000000000000000000" pitchFamily="2" charset="0"/>
              </a:rPr>
              <a:t> </a:t>
            </a:r>
          </a:p>
          <a:p>
            <a:pPr defTabSz="914400"/>
            <a:endParaRPr lang="en-US" sz="1800" dirty="0">
              <a:solidFill>
                <a:prstClr val="black"/>
              </a:solidFill>
              <a:latin typeface="Calibri" panose="020F0502020204030204"/>
            </a:endParaRPr>
          </a:p>
        </p:txBody>
      </p:sp>
      <p:pic>
        <p:nvPicPr>
          <p:cNvPr id="1026" name="Picture 2">
            <a:extLst>
              <a:ext uri="{FF2B5EF4-FFF2-40B4-BE49-F238E27FC236}">
                <a16:creationId xmlns:a16="http://schemas.microsoft.com/office/drawing/2014/main" id="{3AAFD0AF-BAC0-46A6-ACF2-B8A9068BC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67499" y="1247391"/>
            <a:ext cx="4626089" cy="4626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CD59623-349B-439B-B714-FB58763576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38132" y="495588"/>
            <a:ext cx="635000" cy="635000"/>
          </a:xfrm>
          <a:prstGeom prst="rect">
            <a:avLst/>
          </a:prstGeom>
          <a:ln>
            <a:solidFill>
              <a:srgbClr val="4A4A4A"/>
            </a:solidFill>
          </a:ln>
        </p:spPr>
      </p:pic>
      <p:sp>
        <p:nvSpPr>
          <p:cNvPr id="7" name="Text Placeholder 3">
            <a:extLst>
              <a:ext uri="{FF2B5EF4-FFF2-40B4-BE49-F238E27FC236}">
                <a16:creationId xmlns:a16="http://schemas.microsoft.com/office/drawing/2014/main" id="{8613EE25-0296-4EAD-9633-47F289EB4185}"/>
              </a:ext>
            </a:extLst>
          </p:cNvPr>
          <p:cNvSpPr txBox="1">
            <a:spLocks/>
          </p:cNvSpPr>
          <p:nvPr/>
        </p:nvSpPr>
        <p:spPr>
          <a:xfrm>
            <a:off x="287384" y="1130588"/>
            <a:ext cx="8131628" cy="5327667"/>
          </a:xfrm>
          <a:prstGeom prst="rect">
            <a:avLst/>
          </a:prstGeom>
        </p:spPr>
        <p:txBody>
          <a:bodyPr/>
          <a:lstStyle/>
          <a:p>
            <a:pPr defTabSz="914400" eaLnBrk="0" fontAlgn="base" hangingPunct="0">
              <a:spcBef>
                <a:spcPct val="20000"/>
              </a:spcBef>
              <a:spcAft>
                <a:spcPct val="0"/>
              </a:spcAft>
              <a:buClr>
                <a:srgbClr val="333333"/>
              </a:buClr>
              <a:buSzPct val="100000"/>
              <a:defRPr/>
            </a:pPr>
            <a:r>
              <a:rPr lang="en-US" sz="2400" dirty="0">
                <a:solidFill>
                  <a:srgbClr val="333333"/>
                </a:solidFill>
                <a:latin typeface="Roboto Condensed Light" panose="02000000000000000000" pitchFamily="2" charset="0"/>
                <a:ea typeface="Roboto Condensed Light" panose="02000000000000000000" pitchFamily="2" charset="0"/>
              </a:rPr>
              <a:t>This activity will include four rounds of group discussion, 20 minutes each. Each table group will need to select a “host.”</a:t>
            </a:r>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defTabSz="914400" eaLnBrk="0" fontAlgn="base" hangingPunct="0">
              <a:spcBef>
                <a:spcPct val="20000"/>
              </a:spcBef>
              <a:spcAft>
                <a:spcPct val="0"/>
              </a:spcAft>
              <a:buClr>
                <a:srgbClr val="333333"/>
              </a:buClr>
              <a:buSzPct val="100000"/>
              <a:defRPr/>
            </a:pPr>
            <a:r>
              <a:rPr lang="en-US" sz="2400" dirty="0">
                <a:solidFill>
                  <a:srgbClr val="333333"/>
                </a:solidFill>
                <a:latin typeface="Roboto Condensed Light" panose="02000000000000000000" pitchFamily="2" charset="0"/>
                <a:ea typeface="Roboto Condensed Light" panose="02000000000000000000" pitchFamily="2" charset="0"/>
              </a:rPr>
              <a:t>To start, discuss the question at your table. Write, draw, or note key ideas on the placemat.</a:t>
            </a:r>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defTabSz="914400" eaLnBrk="0" fontAlgn="base" hangingPunct="0">
              <a:spcBef>
                <a:spcPct val="20000"/>
              </a:spcBef>
              <a:spcAft>
                <a:spcPct val="0"/>
              </a:spcAft>
              <a:buClr>
                <a:srgbClr val="333333"/>
              </a:buClr>
              <a:buSzPct val="100000"/>
              <a:defRPr/>
            </a:pPr>
            <a:r>
              <a:rPr lang="en-US" sz="2400" dirty="0">
                <a:solidFill>
                  <a:srgbClr val="333333"/>
                </a:solidFill>
                <a:latin typeface="Roboto Condensed Light" panose="02000000000000000000" pitchFamily="2" charset="0"/>
                <a:ea typeface="Roboto Condensed Light" panose="02000000000000000000" pitchFamily="2" charset="0"/>
              </a:rPr>
              <a:t>After 20 minutes, hosts will remain at the tables, but all other participants will rotate to the next table. The host will review the key points from the previous group. Then, the new group will build and expand on their ideas.</a:t>
            </a:r>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defTabSz="914400" eaLnBrk="0" fontAlgn="base" hangingPunct="0">
              <a:spcBef>
                <a:spcPct val="20000"/>
              </a:spcBef>
              <a:spcAft>
                <a:spcPct val="0"/>
              </a:spcAft>
              <a:buClr>
                <a:srgbClr val="333333"/>
              </a:buClr>
              <a:buSzPct val="100000"/>
              <a:defRPr/>
            </a:pPr>
            <a:r>
              <a:rPr lang="en-US" sz="2400" dirty="0">
                <a:solidFill>
                  <a:srgbClr val="333333"/>
                </a:solidFill>
                <a:latin typeface="Roboto Condensed Light" panose="02000000000000000000" pitchFamily="2" charset="0"/>
                <a:ea typeface="Roboto Condensed Light" panose="02000000000000000000" pitchFamily="2" charset="0"/>
              </a:rPr>
              <a:t>After four rounds are completed, we will come back together for a large group debrief. </a:t>
            </a:r>
          </a:p>
          <a:p>
            <a:pPr defTabSz="914400" eaLnBrk="0" fontAlgn="base" hangingPunct="0">
              <a:spcBef>
                <a:spcPct val="20000"/>
              </a:spcBef>
              <a:spcAft>
                <a:spcPct val="0"/>
              </a:spcAft>
              <a:buClr>
                <a:srgbClr val="333333"/>
              </a:buClr>
              <a:buSzPct val="100000"/>
              <a:defRPr/>
            </a:pPr>
            <a:endParaRPr lang="en-CA" sz="1200" dirty="0"/>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a:p>
            <a:pPr defTabSz="914400" eaLnBrk="0" fontAlgn="base" hangingPunct="0">
              <a:spcBef>
                <a:spcPct val="20000"/>
              </a:spcBef>
              <a:spcAft>
                <a:spcPct val="0"/>
              </a:spcAft>
              <a:buClr>
                <a:srgbClr val="333333"/>
              </a:buClr>
              <a:buSzPct val="100000"/>
              <a:defRPr/>
            </a:pPr>
            <a:endParaRPr lang="en-US" sz="2400" dirty="0">
              <a:solidFill>
                <a:srgbClr val="333333"/>
              </a:solidFill>
              <a:latin typeface="Roboto Condensed Light" panose="02000000000000000000" pitchFamily="2" charset="0"/>
              <a:ea typeface="Roboto Condensed Light" panose="02000000000000000000" pitchFamily="2" charset="0"/>
            </a:endParaRPr>
          </a:p>
        </p:txBody>
      </p:sp>
      <p:sp>
        <p:nvSpPr>
          <p:cNvPr id="2" name="TextBox 1">
            <a:extLst>
              <a:ext uri="{FF2B5EF4-FFF2-40B4-BE49-F238E27FC236}">
                <a16:creationId xmlns:a16="http://schemas.microsoft.com/office/drawing/2014/main" id="{B4214A2B-7637-4823-BAD5-B860397A48BB}"/>
              </a:ext>
            </a:extLst>
          </p:cNvPr>
          <p:cNvSpPr txBox="1"/>
          <p:nvPr/>
        </p:nvSpPr>
        <p:spPr>
          <a:xfrm>
            <a:off x="8419012" y="6261650"/>
            <a:ext cx="3923817" cy="261610"/>
          </a:xfrm>
          <a:prstGeom prst="rect">
            <a:avLst/>
          </a:prstGeom>
          <a:noFill/>
        </p:spPr>
        <p:txBody>
          <a:bodyPr wrap="square" rtlCol="0">
            <a:spAutoFit/>
          </a:bodyPr>
          <a:lstStyle/>
          <a:p>
            <a:r>
              <a:rPr lang="en-CA" sz="1100" baseline="0" dirty="0">
                <a:latin typeface="Roboto Condensed Light" panose="02000000000000000000" pitchFamily="2" charset="0"/>
                <a:ea typeface="Roboto Condensed Light" panose="02000000000000000000" pitchFamily="2" charset="0"/>
              </a:rPr>
              <a:t>Activity adapted from </a:t>
            </a:r>
            <a:r>
              <a:rPr lang="en-CA" sz="1100" baseline="0" dirty="0">
                <a:latin typeface="Roboto Condensed Light" panose="02000000000000000000" pitchFamily="2" charset="0"/>
                <a:ea typeface="Roboto Condensed Light" panose="02000000000000000000" pitchFamily="2" charset="0"/>
                <a:hlinkClick r:id="rId5"/>
              </a:rPr>
              <a:t>The World Café Community Foundation</a:t>
            </a:r>
            <a:endParaRPr lang="en-CA" dirty="0"/>
          </a:p>
        </p:txBody>
      </p:sp>
    </p:spTree>
    <p:extLst>
      <p:ext uri="{BB962C8B-B14F-4D97-AF65-F5344CB8AC3E}">
        <p14:creationId xmlns:p14="http://schemas.microsoft.com/office/powerpoint/2010/main" val="681038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29B888-8726-4A9B-B2D3-B7C2CEBAACA7}"/>
              </a:ext>
            </a:extLst>
          </p:cNvPr>
          <p:cNvSpPr>
            <a:spLocks noGrp="1"/>
          </p:cNvSpPr>
          <p:nvPr>
            <p:ph type="body" sz="quarter" idx="10"/>
          </p:nvPr>
        </p:nvSpPr>
        <p:spPr/>
        <p:txBody>
          <a:bodyPr/>
          <a:lstStyle/>
          <a:p>
            <a:r>
              <a:rPr lang="en-US" sz="3200" dirty="0">
                <a:solidFill>
                  <a:srgbClr val="717272"/>
                </a:solidFill>
                <a:latin typeface="Montserrat SemiBold" pitchFamily="2" charset="77"/>
                <a:ea typeface="+mj-ea"/>
                <a:cs typeface="Arial" panose="020B0604020202020204" pitchFamily="34" charset="0"/>
              </a:rPr>
              <a:t>Activity: Team Progress</a:t>
            </a:r>
            <a:endParaRPr lang="en-CA" sz="3200" dirty="0">
              <a:solidFill>
                <a:srgbClr val="717272"/>
              </a:solidFill>
              <a:latin typeface="Montserrat SemiBold" pitchFamily="2" charset="77"/>
              <a:ea typeface="+mj-ea"/>
              <a:cs typeface="Arial" panose="020B0604020202020204" pitchFamily="34" charset="0"/>
            </a:endParaRPr>
          </a:p>
        </p:txBody>
      </p:sp>
      <p:graphicFrame>
        <p:nvGraphicFramePr>
          <p:cNvPr id="3" name="Table 3">
            <a:extLst>
              <a:ext uri="{FF2B5EF4-FFF2-40B4-BE49-F238E27FC236}">
                <a16:creationId xmlns:a16="http://schemas.microsoft.com/office/drawing/2014/main" id="{2849ED40-79D4-43A8-9774-D7CBF4D45D47}"/>
              </a:ext>
            </a:extLst>
          </p:cNvPr>
          <p:cNvGraphicFramePr>
            <a:graphicFrameLocks noGrp="1"/>
          </p:cNvGraphicFramePr>
          <p:nvPr>
            <p:extLst>
              <p:ext uri="{D42A27DB-BD31-4B8C-83A1-F6EECF244321}">
                <p14:modId xmlns:p14="http://schemas.microsoft.com/office/powerpoint/2010/main" val="2013352772"/>
              </p:ext>
            </p:extLst>
          </p:nvPr>
        </p:nvGraphicFramePr>
        <p:xfrm>
          <a:off x="680144" y="1777455"/>
          <a:ext cx="10836628" cy="4610675"/>
        </p:xfrm>
        <a:graphic>
          <a:graphicData uri="http://schemas.openxmlformats.org/drawingml/2006/table">
            <a:tbl>
              <a:tblPr firstRow="1" bandRow="1">
                <a:tableStyleId>{5C22544A-7EE6-4342-B048-85BDC9FD1C3A}</a:tableStyleId>
              </a:tblPr>
              <a:tblGrid>
                <a:gridCol w="2709157">
                  <a:extLst>
                    <a:ext uri="{9D8B030D-6E8A-4147-A177-3AD203B41FA5}">
                      <a16:colId xmlns:a16="http://schemas.microsoft.com/office/drawing/2014/main" val="4021424118"/>
                    </a:ext>
                  </a:extLst>
                </a:gridCol>
                <a:gridCol w="2528173">
                  <a:extLst>
                    <a:ext uri="{9D8B030D-6E8A-4147-A177-3AD203B41FA5}">
                      <a16:colId xmlns:a16="http://schemas.microsoft.com/office/drawing/2014/main" val="753198678"/>
                    </a:ext>
                  </a:extLst>
                </a:gridCol>
                <a:gridCol w="2890141">
                  <a:extLst>
                    <a:ext uri="{9D8B030D-6E8A-4147-A177-3AD203B41FA5}">
                      <a16:colId xmlns:a16="http://schemas.microsoft.com/office/drawing/2014/main" val="1980405653"/>
                    </a:ext>
                  </a:extLst>
                </a:gridCol>
                <a:gridCol w="2709157">
                  <a:extLst>
                    <a:ext uri="{9D8B030D-6E8A-4147-A177-3AD203B41FA5}">
                      <a16:colId xmlns:a16="http://schemas.microsoft.com/office/drawing/2014/main" val="321395482"/>
                    </a:ext>
                  </a:extLst>
                </a:gridCol>
              </a:tblGrid>
              <a:tr h="922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lt1"/>
                        </a:solidFill>
                        <a:latin typeface="Montserrat" pitchFamily="2" charset="77"/>
                        <a:ea typeface="Roboto Condensed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lt1"/>
                          </a:solidFill>
                          <a:latin typeface="Montserrat" pitchFamily="2" charset="77"/>
                          <a:ea typeface="Roboto Condensed Light" panose="02000000000000000000" pitchFamily="2" charset="0"/>
                          <a:cs typeface="+mn-cs"/>
                        </a:rPr>
                        <a:t>Team Initiative</a:t>
                      </a:r>
                      <a:endParaRPr lang="en-CA" sz="1600" b="0" i="0" kern="1200" dirty="0">
                        <a:solidFill>
                          <a:schemeClr val="lt1"/>
                        </a:solidFill>
                        <a:latin typeface="Montserrat" pitchFamily="2" charset="77"/>
                        <a:ea typeface="Roboto Condensed Light" panose="02000000000000000000" pitchFamily="2" charset="0"/>
                        <a:cs typeface="+mn-cs"/>
                      </a:endParaRPr>
                    </a:p>
                  </a:txBody>
                  <a:tcPr>
                    <a:solidFill>
                      <a:srgbClr val="4142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lt1"/>
                        </a:solidFill>
                        <a:latin typeface="Montserrat" pitchFamily="2" charset="77"/>
                        <a:ea typeface="Roboto Condensed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lt1"/>
                          </a:solidFill>
                          <a:latin typeface="Montserrat" pitchFamily="2" charset="77"/>
                          <a:ea typeface="Roboto Condensed Light" panose="02000000000000000000" pitchFamily="2" charset="0"/>
                          <a:cs typeface="+mn-cs"/>
                        </a:rPr>
                        <a:t>We don’t do this well</a:t>
                      </a:r>
                      <a:endParaRPr lang="en-CA" sz="1600" b="0" i="0" kern="1200" dirty="0">
                        <a:solidFill>
                          <a:schemeClr val="lt1"/>
                        </a:solidFill>
                        <a:latin typeface="Montserrat" pitchFamily="2" charset="77"/>
                        <a:ea typeface="Roboto Condensed Light" panose="02000000000000000000" pitchFamily="2" charset="0"/>
                        <a:cs typeface="+mn-cs"/>
                      </a:endParaRPr>
                    </a:p>
                  </a:txBody>
                  <a:tcPr>
                    <a:solidFill>
                      <a:srgbClr val="4142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lt1"/>
                        </a:solidFill>
                        <a:latin typeface="Montserrat" pitchFamily="2" charset="77"/>
                        <a:ea typeface="Roboto Condensed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lt1"/>
                          </a:solidFill>
                          <a:latin typeface="Montserrat" pitchFamily="2" charset="77"/>
                          <a:ea typeface="Roboto Condensed Light" panose="02000000000000000000" pitchFamily="2" charset="0"/>
                          <a:cs typeface="+mn-cs"/>
                        </a:rPr>
                        <a:t>We sometimes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lt1"/>
                          </a:solidFill>
                          <a:latin typeface="Montserrat" pitchFamily="2" charset="77"/>
                          <a:ea typeface="Roboto Condensed Light" panose="02000000000000000000" pitchFamily="2" charset="0"/>
                          <a:cs typeface="+mn-cs"/>
                        </a:rPr>
                        <a:t>do this well</a:t>
                      </a:r>
                      <a:endParaRPr lang="en-CA" sz="1600" b="0" i="0" kern="1200" dirty="0">
                        <a:solidFill>
                          <a:schemeClr val="lt1"/>
                        </a:solidFill>
                        <a:latin typeface="Montserrat" pitchFamily="2" charset="77"/>
                        <a:ea typeface="Roboto Condensed Light" panose="02000000000000000000" pitchFamily="2" charset="0"/>
                        <a:cs typeface="+mn-cs"/>
                      </a:endParaRPr>
                    </a:p>
                  </a:txBody>
                  <a:tcPr>
                    <a:solidFill>
                      <a:srgbClr val="4142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i="0" kern="1200" dirty="0">
                        <a:solidFill>
                          <a:schemeClr val="lt1"/>
                        </a:solidFill>
                        <a:latin typeface="Montserrat" pitchFamily="2" charset="77"/>
                        <a:ea typeface="Roboto Condensed Light"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i="0" kern="1200" dirty="0">
                          <a:solidFill>
                            <a:schemeClr val="lt1"/>
                          </a:solidFill>
                          <a:latin typeface="Montserrat" pitchFamily="2" charset="77"/>
                          <a:ea typeface="Roboto Condensed Light" panose="02000000000000000000" pitchFamily="2" charset="0"/>
                          <a:cs typeface="+mn-cs"/>
                        </a:rPr>
                        <a:t>We often do this well</a:t>
                      </a:r>
                      <a:endParaRPr lang="en-CA" sz="1600" b="0" i="0" kern="1200" dirty="0">
                        <a:solidFill>
                          <a:schemeClr val="lt1"/>
                        </a:solidFill>
                        <a:latin typeface="Montserrat" pitchFamily="2" charset="77"/>
                        <a:ea typeface="Roboto Condensed Light" panose="02000000000000000000" pitchFamily="2" charset="0"/>
                        <a:cs typeface="+mn-cs"/>
                      </a:endParaRPr>
                    </a:p>
                  </a:txBody>
                  <a:tcPr>
                    <a:solidFill>
                      <a:srgbClr val="414299"/>
                    </a:solidFill>
                  </a:tcPr>
                </a:tc>
                <a:extLst>
                  <a:ext uri="{0D108BD9-81ED-4DB2-BD59-A6C34878D82A}">
                    <a16:rowId xmlns:a16="http://schemas.microsoft.com/office/drawing/2014/main" val="842694848"/>
                  </a:ext>
                </a:extLst>
              </a:tr>
              <a:tr h="922135">
                <a:tc>
                  <a:txBody>
                    <a:bodyPr/>
                    <a:lstStyle/>
                    <a:p>
                      <a:r>
                        <a:rPr lang="en-US" dirty="0">
                          <a:latin typeface="Roboto Condensed Light" panose="02000000000000000000" pitchFamily="2" charset="0"/>
                          <a:ea typeface="Roboto Condensed Light" panose="02000000000000000000" pitchFamily="2" charset="0"/>
                        </a:rPr>
                        <a:t>Conduct monthly department meetings</a:t>
                      </a:r>
                      <a:endParaRPr lang="en-CA" dirty="0">
                        <a:latin typeface="Roboto Condensed Light" panose="02000000000000000000" pitchFamily="2" charset="0"/>
                        <a:ea typeface="Roboto Condensed Light" panose="02000000000000000000" pitchFamily="2" charset="0"/>
                      </a:endParaRPr>
                    </a:p>
                  </a:txBody>
                  <a:tcPr>
                    <a:solidFill>
                      <a:schemeClr val="bg2"/>
                    </a:solidFill>
                  </a:tcPr>
                </a:tc>
                <a:tc>
                  <a:txBody>
                    <a:bodyPr/>
                    <a:lstStyle/>
                    <a:p>
                      <a:endParaRPr lang="en-CA" dirty="0"/>
                    </a:p>
                  </a:txBody>
                  <a:tcPr>
                    <a:solidFill>
                      <a:schemeClr val="bg2"/>
                    </a:solidFill>
                  </a:tcPr>
                </a:tc>
                <a:tc>
                  <a:txBody>
                    <a:bodyPr/>
                    <a:lstStyle/>
                    <a:p>
                      <a:endParaRPr lang="en-CA" dirty="0"/>
                    </a:p>
                  </a:txBody>
                  <a:tcPr>
                    <a:solidFill>
                      <a:schemeClr val="bg2"/>
                    </a:solidFill>
                  </a:tcPr>
                </a:tc>
                <a:tc>
                  <a:txBody>
                    <a:bodyPr/>
                    <a:lstStyle/>
                    <a:p>
                      <a:endParaRPr lang="en-CA" dirty="0"/>
                    </a:p>
                  </a:txBody>
                  <a:tcPr>
                    <a:solidFill>
                      <a:schemeClr val="bg2"/>
                    </a:solidFill>
                  </a:tcPr>
                </a:tc>
                <a:extLst>
                  <a:ext uri="{0D108BD9-81ED-4DB2-BD59-A6C34878D82A}">
                    <a16:rowId xmlns:a16="http://schemas.microsoft.com/office/drawing/2014/main" val="3822213230"/>
                  </a:ext>
                </a:extLst>
              </a:tr>
              <a:tr h="922135">
                <a:tc>
                  <a:txBody>
                    <a:bodyPr/>
                    <a:lstStyle/>
                    <a:p>
                      <a:r>
                        <a:rPr lang="en-US" dirty="0">
                          <a:latin typeface="Roboto Condensed Light" panose="02000000000000000000" pitchFamily="2" charset="0"/>
                          <a:ea typeface="Roboto Condensed Light" panose="02000000000000000000" pitchFamily="2" charset="0"/>
                        </a:rPr>
                        <a:t>Have quarterly offsite team socials</a:t>
                      </a:r>
                      <a:endParaRPr lang="en-CA" dirty="0">
                        <a:latin typeface="Roboto Condensed Light" panose="02000000000000000000" pitchFamily="2" charset="0"/>
                        <a:ea typeface="Roboto Condensed Light" panose="02000000000000000000" pitchFamily="2" charset="0"/>
                      </a:endParaRPr>
                    </a:p>
                  </a:txBody>
                  <a:tcPr>
                    <a:solidFill>
                      <a:schemeClr val="bg1"/>
                    </a:solidFill>
                  </a:tcPr>
                </a:tc>
                <a:tc>
                  <a:txBody>
                    <a:bodyPr/>
                    <a:lstStyle/>
                    <a:p>
                      <a:endParaRPr lang="en-CA" dirty="0"/>
                    </a:p>
                  </a:txBody>
                  <a:tcPr>
                    <a:solidFill>
                      <a:schemeClr val="bg1"/>
                    </a:solidFill>
                  </a:tcPr>
                </a:tc>
                <a:tc>
                  <a:txBody>
                    <a:bodyPr/>
                    <a:lstStyle/>
                    <a:p>
                      <a:endParaRPr lang="en-CA" dirty="0"/>
                    </a:p>
                  </a:txBody>
                  <a:tcPr>
                    <a:solidFill>
                      <a:schemeClr val="bg1"/>
                    </a:solidFill>
                  </a:tcPr>
                </a:tc>
                <a:tc>
                  <a:txBody>
                    <a:bodyPr/>
                    <a:lstStyle/>
                    <a:p>
                      <a:endParaRPr lang="en-CA" dirty="0"/>
                    </a:p>
                  </a:txBody>
                  <a:tcPr>
                    <a:solidFill>
                      <a:schemeClr val="bg1"/>
                    </a:solidFill>
                  </a:tcPr>
                </a:tc>
                <a:extLst>
                  <a:ext uri="{0D108BD9-81ED-4DB2-BD59-A6C34878D82A}">
                    <a16:rowId xmlns:a16="http://schemas.microsoft.com/office/drawing/2014/main" val="31688028"/>
                  </a:ext>
                </a:extLst>
              </a:tr>
              <a:tr h="922135">
                <a:tc>
                  <a:txBody>
                    <a:bodyPr/>
                    <a:lstStyle/>
                    <a:p>
                      <a:r>
                        <a:rPr lang="en-US" dirty="0">
                          <a:latin typeface="Roboto Condensed Light" panose="02000000000000000000" pitchFamily="2" charset="0"/>
                          <a:ea typeface="Roboto Condensed Light" panose="02000000000000000000" pitchFamily="2" charset="0"/>
                        </a:rPr>
                        <a:t>Get training on software</a:t>
                      </a:r>
                      <a:endParaRPr lang="en-CA" dirty="0">
                        <a:latin typeface="Roboto Condensed Light" panose="02000000000000000000" pitchFamily="2" charset="0"/>
                        <a:ea typeface="Roboto Condensed Light" panose="02000000000000000000" pitchFamily="2" charset="0"/>
                      </a:endParaRPr>
                    </a:p>
                  </a:txBody>
                  <a:tcPr>
                    <a:solidFill>
                      <a:schemeClr val="bg2"/>
                    </a:solidFill>
                  </a:tcPr>
                </a:tc>
                <a:tc>
                  <a:txBody>
                    <a:bodyPr/>
                    <a:lstStyle/>
                    <a:p>
                      <a:endParaRPr lang="en-CA" dirty="0"/>
                    </a:p>
                  </a:txBody>
                  <a:tcPr>
                    <a:solidFill>
                      <a:schemeClr val="bg2"/>
                    </a:solidFill>
                  </a:tcPr>
                </a:tc>
                <a:tc>
                  <a:txBody>
                    <a:bodyPr/>
                    <a:lstStyle/>
                    <a:p>
                      <a:endParaRPr lang="en-CA" dirty="0"/>
                    </a:p>
                  </a:txBody>
                  <a:tcPr>
                    <a:solidFill>
                      <a:schemeClr val="bg2"/>
                    </a:solidFill>
                  </a:tcPr>
                </a:tc>
                <a:tc>
                  <a:txBody>
                    <a:bodyPr/>
                    <a:lstStyle/>
                    <a:p>
                      <a:endParaRPr lang="en-CA" dirty="0"/>
                    </a:p>
                  </a:txBody>
                  <a:tcPr>
                    <a:solidFill>
                      <a:schemeClr val="bg2"/>
                    </a:solidFill>
                  </a:tcPr>
                </a:tc>
                <a:extLst>
                  <a:ext uri="{0D108BD9-81ED-4DB2-BD59-A6C34878D82A}">
                    <a16:rowId xmlns:a16="http://schemas.microsoft.com/office/drawing/2014/main" val="140845813"/>
                  </a:ext>
                </a:extLst>
              </a:tr>
              <a:tr h="922135">
                <a:tc>
                  <a:txBody>
                    <a:bodyPr/>
                    <a:lstStyle/>
                    <a:p>
                      <a:r>
                        <a:rPr lang="en-US" dirty="0">
                          <a:latin typeface="Roboto Condensed Light" panose="02000000000000000000" pitchFamily="2" charset="0"/>
                          <a:ea typeface="Roboto Condensed Light" panose="02000000000000000000" pitchFamily="2" charset="0"/>
                        </a:rPr>
                        <a:t>Have bi-weekly one-on-one meetings with manager</a:t>
                      </a:r>
                      <a:endParaRPr lang="en-CA" dirty="0">
                        <a:latin typeface="Roboto Condensed Light" panose="02000000000000000000" pitchFamily="2" charset="0"/>
                        <a:ea typeface="Roboto Condensed Light" panose="02000000000000000000" pitchFamily="2" charset="0"/>
                      </a:endParaRPr>
                    </a:p>
                  </a:txBody>
                  <a:tcPr>
                    <a:solidFill>
                      <a:schemeClr val="bg1"/>
                    </a:solidFill>
                  </a:tcPr>
                </a:tc>
                <a:tc>
                  <a:txBody>
                    <a:bodyPr/>
                    <a:lstStyle/>
                    <a:p>
                      <a:endParaRPr lang="en-CA" dirty="0"/>
                    </a:p>
                  </a:txBody>
                  <a:tcPr>
                    <a:solidFill>
                      <a:schemeClr val="bg1"/>
                    </a:solidFill>
                  </a:tcPr>
                </a:tc>
                <a:tc>
                  <a:txBody>
                    <a:bodyPr/>
                    <a:lstStyle/>
                    <a:p>
                      <a:endParaRPr lang="en-CA" dirty="0"/>
                    </a:p>
                  </a:txBody>
                  <a:tcPr>
                    <a:solidFill>
                      <a:schemeClr val="bg1"/>
                    </a:solidFill>
                  </a:tcPr>
                </a:tc>
                <a:tc>
                  <a:txBody>
                    <a:bodyPr/>
                    <a:lstStyle/>
                    <a:p>
                      <a:endParaRPr lang="en-CA" dirty="0"/>
                    </a:p>
                  </a:txBody>
                  <a:tcPr>
                    <a:solidFill>
                      <a:schemeClr val="bg1"/>
                    </a:solidFill>
                  </a:tcPr>
                </a:tc>
                <a:extLst>
                  <a:ext uri="{0D108BD9-81ED-4DB2-BD59-A6C34878D82A}">
                    <a16:rowId xmlns:a16="http://schemas.microsoft.com/office/drawing/2014/main" val="197101772"/>
                  </a:ext>
                </a:extLst>
              </a:tr>
            </a:tbl>
          </a:graphicData>
        </a:graphic>
      </p:graphicFrame>
      <p:sp>
        <p:nvSpPr>
          <p:cNvPr id="10" name="TextBox 9">
            <a:extLst>
              <a:ext uri="{FF2B5EF4-FFF2-40B4-BE49-F238E27FC236}">
                <a16:creationId xmlns:a16="http://schemas.microsoft.com/office/drawing/2014/main" id="{E189BA3E-00C4-402E-BD0A-8FBECC786315}"/>
              </a:ext>
            </a:extLst>
          </p:cNvPr>
          <p:cNvSpPr txBox="1">
            <a:spLocks noChangeAspect="1"/>
          </p:cNvSpPr>
          <p:nvPr/>
        </p:nvSpPr>
        <p:spPr>
          <a:xfrm rot="21000000">
            <a:off x="3812970" y="3625158"/>
            <a:ext cx="1663203" cy="573622"/>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Have never done this. Budget?</a:t>
            </a:r>
          </a:p>
        </p:txBody>
      </p:sp>
      <p:sp>
        <p:nvSpPr>
          <p:cNvPr id="11" name="TextBox 10">
            <a:extLst>
              <a:ext uri="{FF2B5EF4-FFF2-40B4-BE49-F238E27FC236}">
                <a16:creationId xmlns:a16="http://schemas.microsoft.com/office/drawing/2014/main" id="{D18B81CA-5720-47C2-8945-585FBE7CB234}"/>
              </a:ext>
            </a:extLst>
          </p:cNvPr>
          <p:cNvSpPr txBox="1">
            <a:spLocks noChangeAspect="1"/>
          </p:cNvSpPr>
          <p:nvPr/>
        </p:nvSpPr>
        <p:spPr>
          <a:xfrm rot="21000000">
            <a:off x="6461955" y="4607788"/>
            <a:ext cx="1499367" cy="573622"/>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Inconsistent</a:t>
            </a:r>
            <a:r>
              <a:rPr lang="en-US" sz="1400" dirty="0">
                <a:solidFill>
                  <a:srgbClr val="333333"/>
                </a:solidFill>
                <a:latin typeface="Roboto" panose="02000000000000000000" pitchFamily="2" charset="0"/>
                <a:ea typeface="Roboto" panose="02000000000000000000" pitchFamily="2" charset="0"/>
              </a:rPr>
              <a:t> </a:t>
            </a:r>
            <a:r>
              <a:rPr lang="en-US" sz="1400" dirty="0">
                <a:solidFill>
                  <a:srgbClr val="333333"/>
                </a:solidFill>
                <a:latin typeface="Ink Free" panose="03080402000500000000" pitchFamily="66" charset="0"/>
                <a:ea typeface="Roboto" panose="02000000000000000000" pitchFamily="2" charset="0"/>
              </a:rPr>
              <a:t>training</a:t>
            </a:r>
          </a:p>
        </p:txBody>
      </p:sp>
      <p:sp>
        <p:nvSpPr>
          <p:cNvPr id="12" name="TextBox 11">
            <a:extLst>
              <a:ext uri="{FF2B5EF4-FFF2-40B4-BE49-F238E27FC236}">
                <a16:creationId xmlns:a16="http://schemas.microsoft.com/office/drawing/2014/main" id="{CF11DB1D-B860-4ACA-8DBE-4AD8DE724E3C}"/>
              </a:ext>
            </a:extLst>
          </p:cNvPr>
          <p:cNvSpPr txBox="1">
            <a:spLocks noChangeAspect="1"/>
          </p:cNvSpPr>
          <p:nvPr/>
        </p:nvSpPr>
        <p:spPr>
          <a:xfrm rot="21000000">
            <a:off x="9255827" y="2759398"/>
            <a:ext cx="1663203" cy="573622"/>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Ink Free" panose="03080402000500000000" pitchFamily="66" charset="0"/>
                <a:ea typeface="Roboto" panose="02000000000000000000" pitchFamily="2" charset="0"/>
              </a:rPr>
              <a:t>Has been in place long term</a:t>
            </a:r>
          </a:p>
        </p:txBody>
      </p:sp>
      <p:sp>
        <p:nvSpPr>
          <p:cNvPr id="4" name="TextBox 3">
            <a:extLst>
              <a:ext uri="{FF2B5EF4-FFF2-40B4-BE49-F238E27FC236}">
                <a16:creationId xmlns:a16="http://schemas.microsoft.com/office/drawing/2014/main" id="{79D11C5B-EC09-4D04-BCB1-41FCB1AD5D0D}"/>
              </a:ext>
            </a:extLst>
          </p:cNvPr>
          <p:cNvSpPr txBox="1"/>
          <p:nvPr/>
        </p:nvSpPr>
        <p:spPr>
          <a:xfrm>
            <a:off x="676817" y="1016101"/>
            <a:ext cx="10836626" cy="830997"/>
          </a:xfrm>
          <a:prstGeom prst="rect">
            <a:avLst/>
          </a:prstGeom>
          <a:noFill/>
        </p:spPr>
        <p:txBody>
          <a:bodyPr wrap="square" rtlCol="0">
            <a:spAutoFit/>
          </a:bodyPr>
          <a:lstStyle/>
          <a:p>
            <a:r>
              <a:rPr lang="en-US" sz="2400" dirty="0">
                <a:latin typeface="Roboto Condensed Light" panose="02000000000000000000" pitchFamily="2" charset="0"/>
                <a:ea typeface="Roboto Condensed Light" panose="02000000000000000000" pitchFamily="2" charset="0"/>
              </a:rPr>
              <a:t>Once the team has selected initiatives, use this to continue discussions and track progress on a regular basis.</a:t>
            </a:r>
            <a:endParaRPr lang="en-CA" sz="2400" dirty="0"/>
          </a:p>
        </p:txBody>
      </p:sp>
    </p:spTree>
    <p:extLst>
      <p:ext uri="{BB962C8B-B14F-4D97-AF65-F5344CB8AC3E}">
        <p14:creationId xmlns:p14="http://schemas.microsoft.com/office/powerpoint/2010/main" val="2187393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Placeholder 7">
            <a:extLst>
              <a:ext uri="{FF2B5EF4-FFF2-40B4-BE49-F238E27FC236}">
                <a16:creationId xmlns:a16="http://schemas.microsoft.com/office/drawing/2014/main" id="{35A05372-BAB7-4BA9-BA58-9ED6C92083CD}"/>
              </a:ext>
            </a:extLst>
          </p:cNvPr>
          <p:cNvGraphicFramePr>
            <a:graphicFrameLocks/>
          </p:cNvGraphicFramePr>
          <p:nvPr>
            <p:extLst>
              <p:ext uri="{D42A27DB-BD31-4B8C-83A1-F6EECF244321}">
                <p14:modId xmlns:p14="http://schemas.microsoft.com/office/powerpoint/2010/main" val="461190047"/>
              </p:ext>
            </p:extLst>
          </p:nvPr>
        </p:nvGraphicFramePr>
        <p:xfrm>
          <a:off x="1105606" y="2654283"/>
          <a:ext cx="9994172" cy="3576511"/>
        </p:xfrm>
        <a:graphic>
          <a:graphicData uri="http://schemas.openxmlformats.org/drawingml/2006/table">
            <a:tbl>
              <a:tblPr firstRow="1" bandRow="1"/>
              <a:tblGrid>
                <a:gridCol w="2498543">
                  <a:extLst>
                    <a:ext uri="{9D8B030D-6E8A-4147-A177-3AD203B41FA5}">
                      <a16:colId xmlns:a16="http://schemas.microsoft.com/office/drawing/2014/main" val="2151880677"/>
                    </a:ext>
                  </a:extLst>
                </a:gridCol>
                <a:gridCol w="2498543">
                  <a:extLst>
                    <a:ext uri="{9D8B030D-6E8A-4147-A177-3AD203B41FA5}">
                      <a16:colId xmlns:a16="http://schemas.microsoft.com/office/drawing/2014/main" val="1275342782"/>
                    </a:ext>
                  </a:extLst>
                </a:gridCol>
                <a:gridCol w="2498543">
                  <a:extLst>
                    <a:ext uri="{9D8B030D-6E8A-4147-A177-3AD203B41FA5}">
                      <a16:colId xmlns:a16="http://schemas.microsoft.com/office/drawing/2014/main" val="3741081834"/>
                    </a:ext>
                  </a:extLst>
                </a:gridCol>
                <a:gridCol w="2498543">
                  <a:extLst>
                    <a:ext uri="{9D8B030D-6E8A-4147-A177-3AD203B41FA5}">
                      <a16:colId xmlns:a16="http://schemas.microsoft.com/office/drawing/2014/main" val="2557488986"/>
                    </a:ext>
                  </a:extLst>
                </a:gridCol>
              </a:tblGrid>
              <a:tr h="1357789">
                <a:tc>
                  <a:txBody>
                    <a:bodyPr/>
                    <a:lstStyle>
                      <a:lvl1pPr marL="0" algn="l" defTabSz="914400" rtl="0" eaLnBrk="1" latinLnBrk="0" hangingPunct="1">
                        <a:defRPr sz="1800" b="1" kern="1200">
                          <a:solidFill>
                            <a:schemeClr val="lt1"/>
                          </a:solidFill>
                          <a:latin typeface="Roboto Condensed Light"/>
                        </a:defRPr>
                      </a:lvl1pPr>
                      <a:lvl2pPr marL="457200" algn="l" defTabSz="914400" rtl="0" eaLnBrk="1" latinLnBrk="0" hangingPunct="1">
                        <a:defRPr sz="1800" b="1" kern="1200">
                          <a:solidFill>
                            <a:schemeClr val="lt1"/>
                          </a:solidFill>
                          <a:latin typeface="Roboto Condensed Light"/>
                        </a:defRPr>
                      </a:lvl2pPr>
                      <a:lvl3pPr marL="914400" algn="l" defTabSz="914400" rtl="0" eaLnBrk="1" latinLnBrk="0" hangingPunct="1">
                        <a:defRPr sz="1800" b="1" kern="1200">
                          <a:solidFill>
                            <a:schemeClr val="lt1"/>
                          </a:solidFill>
                          <a:latin typeface="Roboto Condensed Light"/>
                        </a:defRPr>
                      </a:lvl3pPr>
                      <a:lvl4pPr marL="1371600" algn="l" defTabSz="914400" rtl="0" eaLnBrk="1" latinLnBrk="0" hangingPunct="1">
                        <a:defRPr sz="1800" b="1" kern="1200">
                          <a:solidFill>
                            <a:schemeClr val="lt1"/>
                          </a:solidFill>
                          <a:latin typeface="Roboto Condensed Light"/>
                        </a:defRPr>
                      </a:lvl4pPr>
                      <a:lvl5pPr marL="1828800" algn="l" defTabSz="914400" rtl="0" eaLnBrk="1" latinLnBrk="0" hangingPunct="1">
                        <a:defRPr sz="1800" b="1" kern="1200">
                          <a:solidFill>
                            <a:schemeClr val="lt1"/>
                          </a:solidFill>
                          <a:latin typeface="Roboto Condensed Light"/>
                        </a:defRPr>
                      </a:lvl5pPr>
                      <a:lvl6pPr marL="2286000" algn="l" defTabSz="914400" rtl="0" eaLnBrk="1" latinLnBrk="0" hangingPunct="1">
                        <a:defRPr sz="1800" b="1" kern="1200">
                          <a:solidFill>
                            <a:schemeClr val="lt1"/>
                          </a:solidFill>
                          <a:latin typeface="Roboto Condensed Light"/>
                        </a:defRPr>
                      </a:lvl6pPr>
                      <a:lvl7pPr marL="2743200" algn="l" defTabSz="914400" rtl="0" eaLnBrk="1" latinLnBrk="0" hangingPunct="1">
                        <a:defRPr sz="1800" b="1" kern="1200">
                          <a:solidFill>
                            <a:schemeClr val="lt1"/>
                          </a:solidFill>
                          <a:latin typeface="Roboto Condensed Light"/>
                        </a:defRPr>
                      </a:lvl7pPr>
                      <a:lvl8pPr marL="3200400" algn="l" defTabSz="914400" rtl="0" eaLnBrk="1" latinLnBrk="0" hangingPunct="1">
                        <a:defRPr sz="1800" b="1" kern="1200">
                          <a:solidFill>
                            <a:schemeClr val="lt1"/>
                          </a:solidFill>
                          <a:latin typeface="Roboto Condensed Light"/>
                        </a:defRPr>
                      </a:lvl8pPr>
                      <a:lvl9pPr marL="3657600" algn="l" defTabSz="914400" rtl="0" eaLnBrk="1" latinLnBrk="0" hangingPunct="1">
                        <a:defRPr sz="1800" b="1" kern="1200">
                          <a:solidFill>
                            <a:schemeClr val="lt1"/>
                          </a:solidFill>
                          <a:latin typeface="Roboto Condensed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ontserrat" pitchFamily="2" charset="77"/>
                          <a:ea typeface="Roboto Condensed Light" panose="02000000000000000000" pitchFamily="2" charset="0"/>
                        </a:rPr>
                        <a:t>Must be done by team member</a:t>
                      </a:r>
                    </a:p>
                  </a:txBody>
                  <a:tcPr>
                    <a:lnL>
                      <a:noFill/>
                    </a:lnL>
                    <a:lnR w="12700" cap="flat" cmpd="sng" algn="ctr">
                      <a:solidFill>
                        <a:srgbClr val="FFFFFF"/>
                      </a:solidFill>
                      <a:prstDash val="solid"/>
                      <a:round/>
                      <a:headEnd type="none" w="med" len="med"/>
                      <a:tailEnd type="none" w="med" len="med"/>
                    </a:lnR>
                    <a:lnT w="254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439A"/>
                    </a:solidFill>
                  </a:tcPr>
                </a:tc>
                <a:tc>
                  <a:txBody>
                    <a:bodyPr/>
                    <a:lstStyle>
                      <a:lvl1pPr marL="0" algn="l" defTabSz="914400" rtl="0" eaLnBrk="1" latinLnBrk="0" hangingPunct="1">
                        <a:defRPr sz="1800" b="1" kern="1200">
                          <a:solidFill>
                            <a:schemeClr val="lt1"/>
                          </a:solidFill>
                          <a:latin typeface="Roboto Condensed Light"/>
                        </a:defRPr>
                      </a:lvl1pPr>
                      <a:lvl2pPr marL="457200" algn="l" defTabSz="914400" rtl="0" eaLnBrk="1" latinLnBrk="0" hangingPunct="1">
                        <a:defRPr sz="1800" b="1" kern="1200">
                          <a:solidFill>
                            <a:schemeClr val="lt1"/>
                          </a:solidFill>
                          <a:latin typeface="Roboto Condensed Light"/>
                        </a:defRPr>
                      </a:lvl2pPr>
                      <a:lvl3pPr marL="914400" algn="l" defTabSz="914400" rtl="0" eaLnBrk="1" latinLnBrk="0" hangingPunct="1">
                        <a:defRPr sz="1800" b="1" kern="1200">
                          <a:solidFill>
                            <a:schemeClr val="lt1"/>
                          </a:solidFill>
                          <a:latin typeface="Roboto Condensed Light"/>
                        </a:defRPr>
                      </a:lvl3pPr>
                      <a:lvl4pPr marL="1371600" algn="l" defTabSz="914400" rtl="0" eaLnBrk="1" latinLnBrk="0" hangingPunct="1">
                        <a:defRPr sz="1800" b="1" kern="1200">
                          <a:solidFill>
                            <a:schemeClr val="lt1"/>
                          </a:solidFill>
                          <a:latin typeface="Roboto Condensed Light"/>
                        </a:defRPr>
                      </a:lvl4pPr>
                      <a:lvl5pPr marL="1828800" algn="l" defTabSz="914400" rtl="0" eaLnBrk="1" latinLnBrk="0" hangingPunct="1">
                        <a:defRPr sz="1800" b="1" kern="1200">
                          <a:solidFill>
                            <a:schemeClr val="lt1"/>
                          </a:solidFill>
                          <a:latin typeface="Roboto Condensed Light"/>
                        </a:defRPr>
                      </a:lvl5pPr>
                      <a:lvl6pPr marL="2286000" algn="l" defTabSz="914400" rtl="0" eaLnBrk="1" latinLnBrk="0" hangingPunct="1">
                        <a:defRPr sz="1800" b="1" kern="1200">
                          <a:solidFill>
                            <a:schemeClr val="lt1"/>
                          </a:solidFill>
                          <a:latin typeface="Roboto Condensed Light"/>
                        </a:defRPr>
                      </a:lvl6pPr>
                      <a:lvl7pPr marL="2743200" algn="l" defTabSz="914400" rtl="0" eaLnBrk="1" latinLnBrk="0" hangingPunct="1">
                        <a:defRPr sz="1800" b="1" kern="1200">
                          <a:solidFill>
                            <a:schemeClr val="lt1"/>
                          </a:solidFill>
                          <a:latin typeface="Roboto Condensed Light"/>
                        </a:defRPr>
                      </a:lvl7pPr>
                      <a:lvl8pPr marL="3200400" algn="l" defTabSz="914400" rtl="0" eaLnBrk="1" latinLnBrk="0" hangingPunct="1">
                        <a:defRPr sz="1800" b="1" kern="1200">
                          <a:solidFill>
                            <a:schemeClr val="lt1"/>
                          </a:solidFill>
                          <a:latin typeface="Roboto Condensed Light"/>
                        </a:defRPr>
                      </a:lvl8pPr>
                      <a:lvl9pPr marL="3657600" algn="l" defTabSz="914400" rtl="0" eaLnBrk="1" latinLnBrk="0" hangingPunct="1">
                        <a:defRPr sz="1800" b="1" kern="1200">
                          <a:solidFill>
                            <a:schemeClr val="lt1"/>
                          </a:solidFill>
                          <a:latin typeface="Roboto Condensed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ontserrat" pitchFamily="2" charset="77"/>
                          <a:ea typeface="Roboto Condensed Light" panose="02000000000000000000" pitchFamily="2" charset="0"/>
                        </a:rPr>
                        <a:t>Can be done by another team member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439A"/>
                    </a:solidFill>
                  </a:tcPr>
                </a:tc>
                <a:tc>
                  <a:txBody>
                    <a:bodyPr/>
                    <a:lstStyle>
                      <a:lvl1pPr marL="0" algn="l" defTabSz="914400" rtl="0" eaLnBrk="1" latinLnBrk="0" hangingPunct="1">
                        <a:defRPr sz="1800" b="1" kern="1200">
                          <a:solidFill>
                            <a:schemeClr val="lt1"/>
                          </a:solidFill>
                          <a:latin typeface="Roboto Condensed Light"/>
                        </a:defRPr>
                      </a:lvl1pPr>
                      <a:lvl2pPr marL="457200" algn="l" defTabSz="914400" rtl="0" eaLnBrk="1" latinLnBrk="0" hangingPunct="1">
                        <a:defRPr sz="1800" b="1" kern="1200">
                          <a:solidFill>
                            <a:schemeClr val="lt1"/>
                          </a:solidFill>
                          <a:latin typeface="Roboto Condensed Light"/>
                        </a:defRPr>
                      </a:lvl2pPr>
                      <a:lvl3pPr marL="914400" algn="l" defTabSz="914400" rtl="0" eaLnBrk="1" latinLnBrk="0" hangingPunct="1">
                        <a:defRPr sz="1800" b="1" kern="1200">
                          <a:solidFill>
                            <a:schemeClr val="lt1"/>
                          </a:solidFill>
                          <a:latin typeface="Roboto Condensed Light"/>
                        </a:defRPr>
                      </a:lvl3pPr>
                      <a:lvl4pPr marL="1371600" algn="l" defTabSz="914400" rtl="0" eaLnBrk="1" latinLnBrk="0" hangingPunct="1">
                        <a:defRPr sz="1800" b="1" kern="1200">
                          <a:solidFill>
                            <a:schemeClr val="lt1"/>
                          </a:solidFill>
                          <a:latin typeface="Roboto Condensed Light"/>
                        </a:defRPr>
                      </a:lvl4pPr>
                      <a:lvl5pPr marL="1828800" algn="l" defTabSz="914400" rtl="0" eaLnBrk="1" latinLnBrk="0" hangingPunct="1">
                        <a:defRPr sz="1800" b="1" kern="1200">
                          <a:solidFill>
                            <a:schemeClr val="lt1"/>
                          </a:solidFill>
                          <a:latin typeface="Roboto Condensed Light"/>
                        </a:defRPr>
                      </a:lvl5pPr>
                      <a:lvl6pPr marL="2286000" algn="l" defTabSz="914400" rtl="0" eaLnBrk="1" latinLnBrk="0" hangingPunct="1">
                        <a:defRPr sz="1800" b="1" kern="1200">
                          <a:solidFill>
                            <a:schemeClr val="lt1"/>
                          </a:solidFill>
                          <a:latin typeface="Roboto Condensed Light"/>
                        </a:defRPr>
                      </a:lvl6pPr>
                      <a:lvl7pPr marL="2743200" algn="l" defTabSz="914400" rtl="0" eaLnBrk="1" latinLnBrk="0" hangingPunct="1">
                        <a:defRPr sz="1800" b="1" kern="1200">
                          <a:solidFill>
                            <a:schemeClr val="lt1"/>
                          </a:solidFill>
                          <a:latin typeface="Roboto Condensed Light"/>
                        </a:defRPr>
                      </a:lvl7pPr>
                      <a:lvl8pPr marL="3200400" algn="l" defTabSz="914400" rtl="0" eaLnBrk="1" latinLnBrk="0" hangingPunct="1">
                        <a:defRPr sz="1800" b="1" kern="1200">
                          <a:solidFill>
                            <a:schemeClr val="lt1"/>
                          </a:solidFill>
                          <a:latin typeface="Roboto Condensed Light"/>
                        </a:defRPr>
                      </a:lvl8pPr>
                      <a:lvl9pPr marL="3657600" algn="l" defTabSz="914400" rtl="0" eaLnBrk="1" latinLnBrk="0" hangingPunct="1">
                        <a:defRPr sz="1800" b="1" kern="1200">
                          <a:solidFill>
                            <a:schemeClr val="lt1"/>
                          </a:solidFill>
                          <a:latin typeface="Roboto Condensed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ontserrat" pitchFamily="2" charset="77"/>
                          <a:ea typeface="Roboto Condensed Light" panose="02000000000000000000" pitchFamily="2" charset="0"/>
                        </a:rPr>
                        <a:t>Remove completely</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439A"/>
                    </a:solidFill>
                  </a:tcPr>
                </a:tc>
                <a:tc>
                  <a:txBody>
                    <a:bodyPr/>
                    <a:lstStyle>
                      <a:lvl1pPr marL="0" algn="l" defTabSz="914400" rtl="0" eaLnBrk="1" latinLnBrk="0" hangingPunct="1">
                        <a:defRPr sz="1800" b="1" kern="1200">
                          <a:solidFill>
                            <a:schemeClr val="lt1"/>
                          </a:solidFill>
                          <a:latin typeface="Roboto Condensed Light"/>
                        </a:defRPr>
                      </a:lvl1pPr>
                      <a:lvl2pPr marL="457200" algn="l" defTabSz="914400" rtl="0" eaLnBrk="1" latinLnBrk="0" hangingPunct="1">
                        <a:defRPr sz="1800" b="1" kern="1200">
                          <a:solidFill>
                            <a:schemeClr val="lt1"/>
                          </a:solidFill>
                          <a:latin typeface="Roboto Condensed Light"/>
                        </a:defRPr>
                      </a:lvl2pPr>
                      <a:lvl3pPr marL="914400" algn="l" defTabSz="914400" rtl="0" eaLnBrk="1" latinLnBrk="0" hangingPunct="1">
                        <a:defRPr sz="1800" b="1" kern="1200">
                          <a:solidFill>
                            <a:schemeClr val="lt1"/>
                          </a:solidFill>
                          <a:latin typeface="Roboto Condensed Light"/>
                        </a:defRPr>
                      </a:lvl3pPr>
                      <a:lvl4pPr marL="1371600" algn="l" defTabSz="914400" rtl="0" eaLnBrk="1" latinLnBrk="0" hangingPunct="1">
                        <a:defRPr sz="1800" b="1" kern="1200">
                          <a:solidFill>
                            <a:schemeClr val="lt1"/>
                          </a:solidFill>
                          <a:latin typeface="Roboto Condensed Light"/>
                        </a:defRPr>
                      </a:lvl4pPr>
                      <a:lvl5pPr marL="1828800" algn="l" defTabSz="914400" rtl="0" eaLnBrk="1" latinLnBrk="0" hangingPunct="1">
                        <a:defRPr sz="1800" b="1" kern="1200">
                          <a:solidFill>
                            <a:schemeClr val="lt1"/>
                          </a:solidFill>
                          <a:latin typeface="Roboto Condensed Light"/>
                        </a:defRPr>
                      </a:lvl5pPr>
                      <a:lvl6pPr marL="2286000" algn="l" defTabSz="914400" rtl="0" eaLnBrk="1" latinLnBrk="0" hangingPunct="1">
                        <a:defRPr sz="1800" b="1" kern="1200">
                          <a:solidFill>
                            <a:schemeClr val="lt1"/>
                          </a:solidFill>
                          <a:latin typeface="Roboto Condensed Light"/>
                        </a:defRPr>
                      </a:lvl6pPr>
                      <a:lvl7pPr marL="2743200" algn="l" defTabSz="914400" rtl="0" eaLnBrk="1" latinLnBrk="0" hangingPunct="1">
                        <a:defRPr sz="1800" b="1" kern="1200">
                          <a:solidFill>
                            <a:schemeClr val="lt1"/>
                          </a:solidFill>
                          <a:latin typeface="Roboto Condensed Light"/>
                        </a:defRPr>
                      </a:lvl7pPr>
                      <a:lvl8pPr marL="3200400" algn="l" defTabSz="914400" rtl="0" eaLnBrk="1" latinLnBrk="0" hangingPunct="1">
                        <a:defRPr sz="1800" b="1" kern="1200">
                          <a:solidFill>
                            <a:schemeClr val="lt1"/>
                          </a:solidFill>
                          <a:latin typeface="Roboto Condensed Light"/>
                        </a:defRPr>
                      </a:lvl8pPr>
                      <a:lvl9pPr marL="3657600" algn="l" defTabSz="914400" rtl="0" eaLnBrk="1" latinLnBrk="0" hangingPunct="1">
                        <a:defRPr sz="1800" b="1" kern="1200">
                          <a:solidFill>
                            <a:schemeClr val="lt1"/>
                          </a:solidFill>
                          <a:latin typeface="Roboto Condensed Ligh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Montserrat" pitchFamily="2" charset="77"/>
                          <a:ea typeface="Roboto Condensed Light" panose="02000000000000000000" pitchFamily="2" charset="0"/>
                        </a:rPr>
                        <a:t>Recommendations for improvement</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54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1439A"/>
                    </a:solidFill>
                  </a:tcPr>
                </a:tc>
                <a:extLst>
                  <a:ext uri="{0D108BD9-81ED-4DB2-BD59-A6C34878D82A}">
                    <a16:rowId xmlns:a16="http://schemas.microsoft.com/office/drawing/2014/main" val="3781689840"/>
                  </a:ext>
                </a:extLst>
              </a:tr>
              <a:tr h="739574">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CA" dirty="0"/>
                    </a:p>
                  </a:txBody>
                  <a:tcP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CA"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CA"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CA"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3721980777"/>
                  </a:ext>
                </a:extLst>
              </a:tr>
              <a:tr h="739574">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12841446"/>
                  </a:ext>
                </a:extLst>
              </a:tr>
              <a:tr h="739574">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Roboto Condensed Light"/>
                        </a:defRPr>
                      </a:lvl1pPr>
                      <a:lvl2pPr marL="457200" algn="l" defTabSz="914400" rtl="0" eaLnBrk="1" latinLnBrk="0" hangingPunct="1">
                        <a:defRPr sz="1800" kern="1200">
                          <a:solidFill>
                            <a:schemeClr val="dk1"/>
                          </a:solidFill>
                          <a:latin typeface="Roboto Condensed Light"/>
                        </a:defRPr>
                      </a:lvl2pPr>
                      <a:lvl3pPr marL="914400" algn="l" defTabSz="914400" rtl="0" eaLnBrk="1" latinLnBrk="0" hangingPunct="1">
                        <a:defRPr sz="1800" kern="1200">
                          <a:solidFill>
                            <a:schemeClr val="dk1"/>
                          </a:solidFill>
                          <a:latin typeface="Roboto Condensed Light"/>
                        </a:defRPr>
                      </a:lvl3pPr>
                      <a:lvl4pPr marL="1371600" algn="l" defTabSz="914400" rtl="0" eaLnBrk="1" latinLnBrk="0" hangingPunct="1">
                        <a:defRPr sz="1800" kern="1200">
                          <a:solidFill>
                            <a:schemeClr val="dk1"/>
                          </a:solidFill>
                          <a:latin typeface="Roboto Condensed Light"/>
                        </a:defRPr>
                      </a:lvl4pPr>
                      <a:lvl5pPr marL="1828800" algn="l" defTabSz="914400" rtl="0" eaLnBrk="1" latinLnBrk="0" hangingPunct="1">
                        <a:defRPr sz="1800" kern="1200">
                          <a:solidFill>
                            <a:schemeClr val="dk1"/>
                          </a:solidFill>
                          <a:latin typeface="Roboto Condensed Light"/>
                        </a:defRPr>
                      </a:lvl5pPr>
                      <a:lvl6pPr marL="2286000" algn="l" defTabSz="914400" rtl="0" eaLnBrk="1" latinLnBrk="0" hangingPunct="1">
                        <a:defRPr sz="1800" kern="1200">
                          <a:solidFill>
                            <a:schemeClr val="dk1"/>
                          </a:solidFill>
                          <a:latin typeface="Roboto Condensed Light"/>
                        </a:defRPr>
                      </a:lvl6pPr>
                      <a:lvl7pPr marL="2743200" algn="l" defTabSz="914400" rtl="0" eaLnBrk="1" latinLnBrk="0" hangingPunct="1">
                        <a:defRPr sz="1800" kern="1200">
                          <a:solidFill>
                            <a:schemeClr val="dk1"/>
                          </a:solidFill>
                          <a:latin typeface="Roboto Condensed Light"/>
                        </a:defRPr>
                      </a:lvl7pPr>
                      <a:lvl8pPr marL="3200400" algn="l" defTabSz="914400" rtl="0" eaLnBrk="1" latinLnBrk="0" hangingPunct="1">
                        <a:defRPr sz="1800" kern="1200">
                          <a:solidFill>
                            <a:schemeClr val="dk1"/>
                          </a:solidFill>
                          <a:latin typeface="Roboto Condensed Light"/>
                        </a:defRPr>
                      </a:lvl8pPr>
                      <a:lvl9pPr marL="3657600" algn="l" defTabSz="914400" rtl="0" eaLnBrk="1" latinLnBrk="0" hangingPunct="1">
                        <a:defRPr sz="1800" kern="1200">
                          <a:solidFill>
                            <a:schemeClr val="dk1"/>
                          </a:solidFill>
                          <a:latin typeface="Roboto Condensed Light"/>
                        </a:defRPr>
                      </a:lvl9pPr>
                    </a:lstStyle>
                    <a:p>
                      <a:endParaRPr lang="en-US" sz="1400" b="0" i="0" dirty="0">
                        <a:solidFill>
                          <a:srgbClr val="000000"/>
                        </a:solidFill>
                        <a:latin typeface="Roboto Condensed Light" panose="02000000000000000000" pitchFamily="2" charset="0"/>
                        <a:ea typeface="Roboto Condensed Light" panose="02000000000000000000" pitchFamily="2"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562911141"/>
                  </a:ext>
                </a:extLst>
              </a:tr>
            </a:tbl>
          </a:graphicData>
        </a:graphic>
      </p:graphicFrame>
      <p:sp>
        <p:nvSpPr>
          <p:cNvPr id="23" name="TextBox 22">
            <a:extLst>
              <a:ext uri="{FF2B5EF4-FFF2-40B4-BE49-F238E27FC236}">
                <a16:creationId xmlns:a16="http://schemas.microsoft.com/office/drawing/2014/main" id="{C48AD956-2F0F-4619-885C-EDC2685C28C2}"/>
              </a:ext>
            </a:extLst>
          </p:cNvPr>
          <p:cNvSpPr txBox="1"/>
          <p:nvPr/>
        </p:nvSpPr>
        <p:spPr>
          <a:xfrm>
            <a:off x="833375" y="399744"/>
            <a:ext cx="8215166" cy="492443"/>
          </a:xfrm>
          <a:prstGeom prst="rect">
            <a:avLst/>
          </a:prstGeom>
          <a:noFill/>
        </p:spPr>
        <p:txBody>
          <a:bodyPr wrap="square" lIns="0" tIns="0" rIns="0" bIns="0" rtlCol="0" anchor="b" anchorCtr="0">
            <a:spAutoFit/>
          </a:bodyPr>
          <a:lstStyle/>
          <a:p>
            <a:pPr defTabSz="914400"/>
            <a:r>
              <a:rPr lang="en-US" sz="3200" b="1" dirty="0">
                <a:solidFill>
                  <a:srgbClr val="717272"/>
                </a:solidFill>
                <a:latin typeface="Montserrat SemiBold" pitchFamily="2" charset="77"/>
                <a:ea typeface="+mj-ea"/>
                <a:cs typeface="Arial" panose="020B0604020202020204" pitchFamily="34" charset="0"/>
              </a:rPr>
              <a:t>Activity: Ditch a task</a:t>
            </a:r>
          </a:p>
        </p:txBody>
      </p:sp>
      <p:sp>
        <p:nvSpPr>
          <p:cNvPr id="5" name="TextBox 4">
            <a:extLst>
              <a:ext uri="{FF2B5EF4-FFF2-40B4-BE49-F238E27FC236}">
                <a16:creationId xmlns:a16="http://schemas.microsoft.com/office/drawing/2014/main" id="{C798A5B8-914E-4DDE-A1D6-DFCF5C6D2C50}"/>
              </a:ext>
            </a:extLst>
          </p:cNvPr>
          <p:cNvSpPr txBox="1"/>
          <p:nvPr/>
        </p:nvSpPr>
        <p:spPr>
          <a:xfrm>
            <a:off x="3046997" y="3298804"/>
            <a:ext cx="6093994" cy="260392"/>
          </a:xfrm>
          <a:prstGeom prst="rect">
            <a:avLst/>
          </a:prstGeom>
          <a:noFill/>
        </p:spPr>
        <p:txBody>
          <a:bodyPr wrap="square">
            <a:spAutoFit/>
          </a:bodyPr>
          <a:lstStyle/>
          <a:p>
            <a:r>
              <a:rPr lang="en-CA" b="0" i="0" dirty="0">
                <a:solidFill>
                  <a:srgbClr val="000000"/>
                </a:solidFill>
                <a:effectLst/>
                <a:latin typeface="Times New Roman" panose="02020603050405020304" pitchFamily="18" charset="0"/>
              </a:rPr>
              <a:t> </a:t>
            </a:r>
            <a:endParaRPr lang="en-CA" dirty="0"/>
          </a:p>
        </p:txBody>
      </p:sp>
      <p:sp>
        <p:nvSpPr>
          <p:cNvPr id="9" name="TextBox 8">
            <a:extLst>
              <a:ext uri="{FF2B5EF4-FFF2-40B4-BE49-F238E27FC236}">
                <a16:creationId xmlns:a16="http://schemas.microsoft.com/office/drawing/2014/main" id="{1096FE9E-357D-40DD-BB53-68008E2DD98F}"/>
              </a:ext>
            </a:extLst>
          </p:cNvPr>
          <p:cNvSpPr txBox="1"/>
          <p:nvPr/>
        </p:nvSpPr>
        <p:spPr>
          <a:xfrm>
            <a:off x="3046997" y="3298804"/>
            <a:ext cx="6093994" cy="260392"/>
          </a:xfrm>
          <a:prstGeom prst="rect">
            <a:avLst/>
          </a:prstGeom>
          <a:noFill/>
        </p:spPr>
        <p:txBody>
          <a:bodyPr wrap="square">
            <a:spAutoFit/>
          </a:bodyPr>
          <a:lstStyle/>
          <a:p>
            <a:r>
              <a:rPr lang="en-CA" b="0" i="0" dirty="0">
                <a:solidFill>
                  <a:srgbClr val="000000"/>
                </a:solidFill>
                <a:effectLst/>
                <a:latin typeface="Times New Roman" panose="02020603050405020304" pitchFamily="18" charset="0"/>
              </a:rPr>
              <a:t> </a:t>
            </a:r>
            <a:endParaRPr lang="en-CA" dirty="0"/>
          </a:p>
        </p:txBody>
      </p:sp>
      <p:sp>
        <p:nvSpPr>
          <p:cNvPr id="12" name="TextBox 11">
            <a:extLst>
              <a:ext uri="{FF2B5EF4-FFF2-40B4-BE49-F238E27FC236}">
                <a16:creationId xmlns:a16="http://schemas.microsoft.com/office/drawing/2014/main" id="{49D606FB-17DC-416E-9F74-AD2DFC82B244}"/>
              </a:ext>
            </a:extLst>
          </p:cNvPr>
          <p:cNvSpPr txBox="1">
            <a:spLocks noChangeAspect="1"/>
          </p:cNvSpPr>
          <p:nvPr/>
        </p:nvSpPr>
        <p:spPr>
          <a:xfrm rot="21000000">
            <a:off x="3769248" y="4035974"/>
            <a:ext cx="1703000" cy="423791"/>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Roboto Condensed Light" panose="02000000000000000000" pitchFamily="2" charset="0"/>
                <a:ea typeface="Roboto Condensed Light" panose="02000000000000000000" pitchFamily="2" charset="0"/>
              </a:rPr>
              <a:t>Create Salesforce Cases</a:t>
            </a:r>
          </a:p>
        </p:txBody>
      </p:sp>
      <p:sp>
        <p:nvSpPr>
          <p:cNvPr id="14" name="TextBox 13">
            <a:extLst>
              <a:ext uri="{FF2B5EF4-FFF2-40B4-BE49-F238E27FC236}">
                <a16:creationId xmlns:a16="http://schemas.microsoft.com/office/drawing/2014/main" id="{BBA02590-B9CD-4837-B220-1364DE0BE864}"/>
              </a:ext>
            </a:extLst>
          </p:cNvPr>
          <p:cNvSpPr txBox="1">
            <a:spLocks noChangeAspect="1"/>
          </p:cNvSpPr>
          <p:nvPr/>
        </p:nvSpPr>
        <p:spPr>
          <a:xfrm rot="21000000">
            <a:off x="1188078" y="4921172"/>
            <a:ext cx="1703000" cy="423791"/>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Roboto Condensed Light" panose="02000000000000000000" pitchFamily="2" charset="0"/>
                <a:ea typeface="Roboto Condensed Light" panose="02000000000000000000" pitchFamily="2" charset="0"/>
              </a:rPr>
              <a:t>Closing Salesforce Cases</a:t>
            </a:r>
          </a:p>
        </p:txBody>
      </p:sp>
      <p:sp>
        <p:nvSpPr>
          <p:cNvPr id="15" name="TextBox 14">
            <a:extLst>
              <a:ext uri="{FF2B5EF4-FFF2-40B4-BE49-F238E27FC236}">
                <a16:creationId xmlns:a16="http://schemas.microsoft.com/office/drawing/2014/main" id="{7D6C3C6E-2B2E-4547-AE47-5D9CFA852F59}"/>
              </a:ext>
            </a:extLst>
          </p:cNvPr>
          <p:cNvSpPr txBox="1">
            <a:spLocks noChangeAspect="1"/>
          </p:cNvSpPr>
          <p:nvPr/>
        </p:nvSpPr>
        <p:spPr>
          <a:xfrm rot="21000000">
            <a:off x="8884243" y="4747802"/>
            <a:ext cx="1703000" cy="588157"/>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Roboto Condensed Light" panose="02000000000000000000" pitchFamily="2" charset="0"/>
                <a:ea typeface="Roboto Condensed Light" panose="02000000000000000000" pitchFamily="2" charset="0"/>
              </a:rPr>
              <a:t>Schedule Time Each Week</a:t>
            </a:r>
          </a:p>
        </p:txBody>
      </p:sp>
      <p:sp>
        <p:nvSpPr>
          <p:cNvPr id="16" name="TextBox 15">
            <a:extLst>
              <a:ext uri="{FF2B5EF4-FFF2-40B4-BE49-F238E27FC236}">
                <a16:creationId xmlns:a16="http://schemas.microsoft.com/office/drawing/2014/main" id="{DE7EDACD-B9B6-4298-A812-C55215E18258}"/>
              </a:ext>
            </a:extLst>
          </p:cNvPr>
          <p:cNvSpPr txBox="1">
            <a:spLocks noChangeAspect="1"/>
          </p:cNvSpPr>
          <p:nvPr/>
        </p:nvSpPr>
        <p:spPr>
          <a:xfrm rot="21000000">
            <a:off x="9099024" y="5521213"/>
            <a:ext cx="1703000" cy="730445"/>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Roboto Condensed Light" panose="02000000000000000000" pitchFamily="2" charset="0"/>
                <a:ea typeface="Roboto Condensed Light" panose="02000000000000000000" pitchFamily="2" charset="0"/>
              </a:rPr>
              <a:t>Rotate On-Call Between Team Members</a:t>
            </a:r>
          </a:p>
        </p:txBody>
      </p:sp>
      <p:sp>
        <p:nvSpPr>
          <p:cNvPr id="17" name="TextBox 16">
            <a:extLst>
              <a:ext uri="{FF2B5EF4-FFF2-40B4-BE49-F238E27FC236}">
                <a16:creationId xmlns:a16="http://schemas.microsoft.com/office/drawing/2014/main" id="{8E1E5834-6E99-4884-8BFE-6535F950A7E6}"/>
              </a:ext>
            </a:extLst>
          </p:cNvPr>
          <p:cNvSpPr txBox="1">
            <a:spLocks noChangeAspect="1"/>
          </p:cNvSpPr>
          <p:nvPr/>
        </p:nvSpPr>
        <p:spPr>
          <a:xfrm rot="21000000">
            <a:off x="3769248" y="5523543"/>
            <a:ext cx="1703000" cy="423791"/>
          </a:xfrm>
          <a:prstGeom prst="rect">
            <a:avLst/>
          </a:prstGeom>
          <a:solidFill>
            <a:srgbClr val="FFFF99"/>
          </a:solidFill>
          <a:ln>
            <a:noFill/>
          </a:ln>
          <a:effectLst>
            <a:outerShdw blurRad="50800" dist="38100" dir="2700000" algn="tl" rotWithShape="0">
              <a:prstClr val="black">
                <a:alpha val="40000"/>
              </a:prstClr>
            </a:outerShdw>
          </a:effectLst>
        </p:spPr>
        <p:txBody>
          <a:bodyPr wrap="square" rtlCol="0" anchor="ctr" anchorCtr="0">
            <a:noAutofit/>
          </a:bodyPr>
          <a:lstStyle/>
          <a:p>
            <a:pPr algn="ctr" fontAlgn="base">
              <a:spcBef>
                <a:spcPct val="0"/>
              </a:spcBef>
              <a:spcAft>
                <a:spcPct val="0"/>
              </a:spcAft>
            </a:pPr>
            <a:r>
              <a:rPr lang="en-US" sz="1400" dirty="0">
                <a:solidFill>
                  <a:srgbClr val="333333"/>
                </a:solidFill>
                <a:latin typeface="Roboto Condensed Light" panose="02000000000000000000" pitchFamily="2" charset="0"/>
                <a:ea typeface="Roboto Condensed Light" panose="02000000000000000000" pitchFamily="2" charset="0"/>
              </a:rPr>
              <a:t>24/7 Client Support</a:t>
            </a:r>
          </a:p>
        </p:txBody>
      </p:sp>
      <p:sp>
        <p:nvSpPr>
          <p:cNvPr id="24" name="TextBox 23">
            <a:extLst>
              <a:ext uri="{FF2B5EF4-FFF2-40B4-BE49-F238E27FC236}">
                <a16:creationId xmlns:a16="http://schemas.microsoft.com/office/drawing/2014/main" id="{97BD7561-F051-4809-B4E4-BDB4DF15BE58}"/>
              </a:ext>
            </a:extLst>
          </p:cNvPr>
          <p:cNvSpPr txBox="1"/>
          <p:nvPr/>
        </p:nvSpPr>
        <p:spPr>
          <a:xfrm>
            <a:off x="583602" y="1133756"/>
            <a:ext cx="10657339" cy="1200329"/>
          </a:xfrm>
          <a:prstGeom prst="rect">
            <a:avLst/>
          </a:prstGeom>
          <a:noFill/>
        </p:spPr>
        <p:txBody>
          <a:bodyPr wrap="square">
            <a:spAutoFit/>
          </a:bodyPr>
          <a:lstStyle/>
          <a:p>
            <a:pPr defTabSz="914400" eaLnBrk="0" fontAlgn="base" hangingPunct="0">
              <a:spcBef>
                <a:spcPct val="20000"/>
              </a:spcBef>
              <a:spcAft>
                <a:spcPct val="0"/>
              </a:spcAft>
              <a:buClr>
                <a:srgbClr val="333333"/>
              </a:buClr>
              <a:buSzPct val="100000"/>
              <a:defRPr/>
            </a:pPr>
            <a:r>
              <a:rPr lang="en-US" sz="2400" dirty="0">
                <a:solidFill>
                  <a:srgbClr val="333333"/>
                </a:solidFill>
                <a:latin typeface="Roboto Condensed Light" panose="02000000000000000000" pitchFamily="2" charset="0"/>
                <a:ea typeface="Roboto Condensed Light" panose="02000000000000000000" pitchFamily="2" charset="0"/>
              </a:rPr>
              <a:t>This activity allows individuals and teams to think about tasks they would rather not do and develop alternative solutions by reassigning and/or improving the tasks. This can be completed as a team or as a one-on-one discussion.</a:t>
            </a:r>
          </a:p>
        </p:txBody>
      </p:sp>
    </p:spTree>
    <p:extLst>
      <p:ext uri="{BB962C8B-B14F-4D97-AF65-F5344CB8AC3E}">
        <p14:creationId xmlns:p14="http://schemas.microsoft.com/office/powerpoint/2010/main" val="3313865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7200" y="375558"/>
            <a:ext cx="11059571" cy="863600"/>
          </a:xfrm>
        </p:spPr>
        <p:txBody>
          <a:bodyPr/>
          <a:lstStyle/>
          <a:p>
            <a:r>
              <a:rPr lang="en-CA" sz="3200" dirty="0">
                <a:solidFill>
                  <a:srgbClr val="717272"/>
                </a:solidFill>
                <a:latin typeface="Montserrat SemiBold" pitchFamily="2" charset="77"/>
                <a:ea typeface="+mj-ea"/>
                <a:cs typeface="Arial" panose="020B0604020202020204" pitchFamily="34" charset="0"/>
              </a:rPr>
              <a:t>Activity: Manager feedback on the 3i’s</a:t>
            </a:r>
          </a:p>
          <a:p>
            <a:endParaRPr lang="en-CA" dirty="0"/>
          </a:p>
        </p:txBody>
      </p:sp>
      <p:sp>
        <p:nvSpPr>
          <p:cNvPr id="28" name="Rectangle 27">
            <a:extLst>
              <a:ext uri="{FF2B5EF4-FFF2-40B4-BE49-F238E27FC236}">
                <a16:creationId xmlns:a16="http://schemas.microsoft.com/office/drawing/2014/main" id="{0E635C76-BE4C-47CA-8BAE-45BBDACD01BD}"/>
              </a:ext>
            </a:extLst>
          </p:cNvPr>
          <p:cNvSpPr/>
          <p:nvPr/>
        </p:nvSpPr>
        <p:spPr>
          <a:xfrm>
            <a:off x="762793" y="1716664"/>
            <a:ext cx="2878477" cy="4015740"/>
          </a:xfrm>
          <a:prstGeom prst="rect">
            <a:avLst/>
          </a:prstGeom>
          <a:solidFill>
            <a:srgbClr val="41429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9" name="Rectangle 28">
            <a:extLst>
              <a:ext uri="{FF2B5EF4-FFF2-40B4-BE49-F238E27FC236}">
                <a16:creationId xmlns:a16="http://schemas.microsoft.com/office/drawing/2014/main" id="{0A691890-E0F8-4A37-877A-332D88982597}"/>
              </a:ext>
            </a:extLst>
          </p:cNvPr>
          <p:cNvSpPr/>
          <p:nvPr/>
        </p:nvSpPr>
        <p:spPr>
          <a:xfrm>
            <a:off x="762793" y="1714233"/>
            <a:ext cx="2878477" cy="827753"/>
          </a:xfrm>
          <a:prstGeom prst="rect">
            <a:avLst/>
          </a:prstGeom>
          <a:solidFill>
            <a:srgbClr val="414299">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F27CB588-9893-44AD-B568-B84F0E583A49}"/>
              </a:ext>
            </a:extLst>
          </p:cNvPr>
          <p:cNvSpPr txBox="1"/>
          <p:nvPr/>
        </p:nvSpPr>
        <p:spPr>
          <a:xfrm>
            <a:off x="1039371" y="1897276"/>
            <a:ext cx="2179063" cy="461665"/>
          </a:xfrm>
          <a:prstGeom prst="rect">
            <a:avLst/>
          </a:prstGeom>
          <a:noFill/>
        </p:spPr>
        <p:txBody>
          <a:bodyPr wrap="square" rtlCol="0" anchor="ctr">
            <a:spAutoFit/>
          </a:bodyPr>
          <a:lstStyle/>
          <a:p>
            <a:pPr algn="ctr"/>
            <a:r>
              <a:rPr lang="en-US" sz="2400" b="1" dirty="0">
                <a:solidFill>
                  <a:srgbClr val="FFFFFF"/>
                </a:solidFill>
                <a:latin typeface="Montserrat SemiBold" pitchFamily="2" charset="77"/>
                <a:cs typeface="Poppins" pitchFamily="2" charset="77"/>
              </a:rPr>
              <a:t>INFORM</a:t>
            </a:r>
          </a:p>
        </p:txBody>
      </p:sp>
      <p:sp>
        <p:nvSpPr>
          <p:cNvPr id="31" name="Subtitle 2">
            <a:extLst>
              <a:ext uri="{FF2B5EF4-FFF2-40B4-BE49-F238E27FC236}">
                <a16:creationId xmlns:a16="http://schemas.microsoft.com/office/drawing/2014/main" id="{380981C7-B5E0-4AC0-9BB8-7B0A927320E2}"/>
              </a:ext>
            </a:extLst>
          </p:cNvPr>
          <p:cNvSpPr txBox="1">
            <a:spLocks/>
          </p:cNvSpPr>
          <p:nvPr/>
        </p:nvSpPr>
        <p:spPr>
          <a:xfrm>
            <a:off x="894055" y="2771441"/>
            <a:ext cx="2519172" cy="243214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2000" dirty="0">
                <a:solidFill>
                  <a:srgbClr val="FFFFFF"/>
                </a:solidFill>
                <a:latin typeface="Roboto Condensed Light" panose="02000000000000000000" pitchFamily="2" charset="0"/>
                <a:ea typeface="Roboto Condensed Light" panose="02000000000000000000" pitchFamily="2" charset="0"/>
                <a:cs typeface="Lato" panose="020F0502020204030203" pitchFamily="34" charset="0"/>
              </a:rPr>
              <a:t>What are the types of things you would like me to inform the team about?</a:t>
            </a:r>
          </a:p>
          <a:p>
            <a:pPr>
              <a:lnSpc>
                <a:spcPts val="1750"/>
              </a:lnSpc>
            </a:pPr>
            <a:endParaRPr lang="en-US" sz="2000" dirty="0">
              <a:solidFill>
                <a:srgbClr val="FFFFFF"/>
              </a:solidFill>
              <a:latin typeface="Roboto Condensed Light" panose="02000000000000000000" pitchFamily="2" charset="0"/>
              <a:ea typeface="Roboto Condensed Light" panose="02000000000000000000" pitchFamily="2" charset="0"/>
              <a:cs typeface="Lato" panose="020F0502020204030203" pitchFamily="34" charset="0"/>
            </a:endParaRP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cs typeface="Lato" panose="020F0502020204030203" pitchFamily="34" charset="0"/>
              </a:rPr>
              <a:t>___________</a:t>
            </a: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cs typeface="Lato" panose="020F0502020204030203" pitchFamily="34" charset="0"/>
              </a:rPr>
              <a:t>___________</a:t>
            </a: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cs typeface="Lato" panose="020F0502020204030203" pitchFamily="34" charset="0"/>
              </a:rPr>
              <a:t>___________</a:t>
            </a:r>
          </a:p>
          <a:p>
            <a:pPr>
              <a:lnSpc>
                <a:spcPts val="1750"/>
              </a:lnSpc>
            </a:pPr>
            <a:r>
              <a:rPr lang="en-US" sz="2000" dirty="0">
                <a:solidFill>
                  <a:srgbClr val="FFFFFF"/>
                </a:solidFill>
                <a:latin typeface="Roboto Condensed Light" panose="02000000000000000000" pitchFamily="2" charset="0"/>
                <a:ea typeface="Roboto Condensed Light" panose="02000000000000000000" pitchFamily="2" charset="0"/>
                <a:cs typeface="Lato" panose="020F0502020204030203" pitchFamily="34" charset="0"/>
              </a:rPr>
              <a:t> </a:t>
            </a:r>
          </a:p>
        </p:txBody>
      </p:sp>
      <p:sp>
        <p:nvSpPr>
          <p:cNvPr id="32" name="Rectangle 31">
            <a:extLst>
              <a:ext uri="{FF2B5EF4-FFF2-40B4-BE49-F238E27FC236}">
                <a16:creationId xmlns:a16="http://schemas.microsoft.com/office/drawing/2014/main" id="{53E4E260-1499-4792-972E-8B7BF3F257B5}"/>
              </a:ext>
            </a:extLst>
          </p:cNvPr>
          <p:cNvSpPr/>
          <p:nvPr/>
        </p:nvSpPr>
        <p:spPr>
          <a:xfrm>
            <a:off x="4657555" y="1753091"/>
            <a:ext cx="2878477" cy="3979312"/>
          </a:xfrm>
          <a:prstGeom prst="rect">
            <a:avLst/>
          </a:prstGeom>
          <a:solidFill>
            <a:srgbClr val="8656A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3" name="Rectangle 32">
            <a:extLst>
              <a:ext uri="{FF2B5EF4-FFF2-40B4-BE49-F238E27FC236}">
                <a16:creationId xmlns:a16="http://schemas.microsoft.com/office/drawing/2014/main" id="{34F8C031-2D90-4368-B6C2-B7CD902AA42A}"/>
              </a:ext>
            </a:extLst>
          </p:cNvPr>
          <p:cNvSpPr/>
          <p:nvPr/>
        </p:nvSpPr>
        <p:spPr>
          <a:xfrm>
            <a:off x="4657554" y="1720768"/>
            <a:ext cx="2878477" cy="827753"/>
          </a:xfrm>
          <a:prstGeom prst="rect">
            <a:avLst/>
          </a:prstGeom>
          <a:solidFill>
            <a:srgbClr val="8656A3">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4" name="TextBox 33">
            <a:extLst>
              <a:ext uri="{FF2B5EF4-FFF2-40B4-BE49-F238E27FC236}">
                <a16:creationId xmlns:a16="http://schemas.microsoft.com/office/drawing/2014/main" id="{94ED88AE-D6BD-4845-938D-2F1BAEA8EA76}"/>
              </a:ext>
            </a:extLst>
          </p:cNvPr>
          <p:cNvSpPr txBox="1"/>
          <p:nvPr/>
        </p:nvSpPr>
        <p:spPr>
          <a:xfrm>
            <a:off x="5219237" y="1911242"/>
            <a:ext cx="1916349" cy="461665"/>
          </a:xfrm>
          <a:prstGeom prst="rect">
            <a:avLst/>
          </a:prstGeom>
          <a:noFill/>
        </p:spPr>
        <p:txBody>
          <a:bodyPr wrap="square" rtlCol="0" anchor="ctr">
            <a:spAutoFit/>
          </a:bodyPr>
          <a:lstStyle/>
          <a:p>
            <a:pPr algn="ctr"/>
            <a:r>
              <a:rPr lang="en-US" sz="2400" b="1" dirty="0">
                <a:solidFill>
                  <a:srgbClr val="FFFFFF"/>
                </a:solidFill>
                <a:latin typeface="Montserrat SemiBold" pitchFamily="2" charset="77"/>
                <a:cs typeface="Poppins" pitchFamily="2" charset="77"/>
              </a:rPr>
              <a:t>INTERACT</a:t>
            </a:r>
          </a:p>
        </p:txBody>
      </p:sp>
      <p:sp>
        <p:nvSpPr>
          <p:cNvPr id="35" name="Subtitle 2">
            <a:extLst>
              <a:ext uri="{FF2B5EF4-FFF2-40B4-BE49-F238E27FC236}">
                <a16:creationId xmlns:a16="http://schemas.microsoft.com/office/drawing/2014/main" id="{5C608084-2FB6-4F3B-AFCA-4D621AF7194D}"/>
              </a:ext>
            </a:extLst>
          </p:cNvPr>
          <p:cNvSpPr txBox="1">
            <a:spLocks/>
          </p:cNvSpPr>
          <p:nvPr/>
        </p:nvSpPr>
        <p:spPr>
          <a:xfrm>
            <a:off x="4788816" y="2699596"/>
            <a:ext cx="2519172" cy="289861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2000" dirty="0">
                <a:solidFill>
                  <a:srgbClr val="FFFFFF"/>
                </a:solidFill>
                <a:latin typeface="Roboto Condensed Light" panose="02000000000000000000" pitchFamily="2" charset="0"/>
                <a:ea typeface="Roboto Condensed Light" panose="02000000000000000000" pitchFamily="2" charset="0"/>
              </a:rPr>
              <a:t>How can we interact better so that you feel that I know and understand you better on both a personal and professional level?</a:t>
            </a:r>
          </a:p>
          <a:p>
            <a:pPr>
              <a:lnSpc>
                <a:spcPts val="1750"/>
              </a:lnSpc>
            </a:pPr>
            <a:endParaRPr lang="en-US" sz="2000" dirty="0">
              <a:solidFill>
                <a:srgbClr val="FFFFFF"/>
              </a:solidFill>
              <a:latin typeface="Roboto Condensed Light" panose="02000000000000000000" pitchFamily="2" charset="0"/>
              <a:ea typeface="Roboto Condensed Light" panose="02000000000000000000" pitchFamily="2" charset="0"/>
            </a:endParaRP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rPr>
              <a:t>___________</a:t>
            </a: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rPr>
              <a:t>___________</a:t>
            </a: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rPr>
              <a:t>___________</a:t>
            </a:r>
          </a:p>
          <a:p>
            <a:pPr>
              <a:lnSpc>
                <a:spcPts val="1750"/>
              </a:lnSpc>
            </a:pPr>
            <a:endParaRPr lang="en-US" sz="2000" dirty="0">
              <a:solidFill>
                <a:srgbClr val="FFFFFF"/>
              </a:solidFill>
              <a:latin typeface="Roboto Condensed Light" panose="02000000000000000000" pitchFamily="2" charset="0"/>
              <a:ea typeface="Roboto Condensed Light" panose="02000000000000000000" pitchFamily="2" charset="0"/>
            </a:endParaRPr>
          </a:p>
        </p:txBody>
      </p:sp>
      <p:sp>
        <p:nvSpPr>
          <p:cNvPr id="40" name="Rectangle 39">
            <a:extLst>
              <a:ext uri="{FF2B5EF4-FFF2-40B4-BE49-F238E27FC236}">
                <a16:creationId xmlns:a16="http://schemas.microsoft.com/office/drawing/2014/main" id="{4AB15010-75AB-4C2B-829B-987F9FFDA9CE}"/>
              </a:ext>
            </a:extLst>
          </p:cNvPr>
          <p:cNvSpPr/>
          <p:nvPr/>
        </p:nvSpPr>
        <p:spPr>
          <a:xfrm>
            <a:off x="8552318" y="1720768"/>
            <a:ext cx="2878477" cy="4018170"/>
          </a:xfrm>
          <a:prstGeom prst="rect">
            <a:avLst/>
          </a:prstGeom>
          <a:solidFill>
            <a:srgbClr val="1D5E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1" name="Rectangle 40">
            <a:extLst>
              <a:ext uri="{FF2B5EF4-FFF2-40B4-BE49-F238E27FC236}">
                <a16:creationId xmlns:a16="http://schemas.microsoft.com/office/drawing/2014/main" id="{DD0A4791-745C-4142-A8BF-2FF9B4A378DA}"/>
              </a:ext>
            </a:extLst>
          </p:cNvPr>
          <p:cNvSpPr/>
          <p:nvPr/>
        </p:nvSpPr>
        <p:spPr>
          <a:xfrm>
            <a:off x="8552317" y="1736554"/>
            <a:ext cx="2878477" cy="827753"/>
          </a:xfrm>
          <a:prstGeom prst="rect">
            <a:avLst/>
          </a:prstGeom>
          <a:solidFill>
            <a:srgbClr val="1D5E91">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2" name="TextBox 41">
            <a:extLst>
              <a:ext uri="{FF2B5EF4-FFF2-40B4-BE49-F238E27FC236}">
                <a16:creationId xmlns:a16="http://schemas.microsoft.com/office/drawing/2014/main" id="{403ABA67-7F4F-4D37-AE9B-E82F4725D0E1}"/>
              </a:ext>
            </a:extLst>
          </p:cNvPr>
          <p:cNvSpPr txBox="1"/>
          <p:nvPr/>
        </p:nvSpPr>
        <p:spPr>
          <a:xfrm>
            <a:off x="8566577" y="1918674"/>
            <a:ext cx="2839452" cy="461665"/>
          </a:xfrm>
          <a:prstGeom prst="rect">
            <a:avLst/>
          </a:prstGeom>
          <a:noFill/>
        </p:spPr>
        <p:txBody>
          <a:bodyPr wrap="square" rtlCol="0" anchor="ctr">
            <a:spAutoFit/>
          </a:bodyPr>
          <a:lstStyle/>
          <a:p>
            <a:pPr algn="ctr"/>
            <a:r>
              <a:rPr lang="en-US" sz="2400" b="1" dirty="0">
                <a:solidFill>
                  <a:srgbClr val="FFFFFF"/>
                </a:solidFill>
                <a:latin typeface="Montserrat SemiBold" pitchFamily="2" charset="77"/>
                <a:cs typeface="Poppins" pitchFamily="2" charset="77"/>
              </a:rPr>
              <a:t>INVOLVE</a:t>
            </a:r>
          </a:p>
        </p:txBody>
      </p:sp>
      <p:sp>
        <p:nvSpPr>
          <p:cNvPr id="43" name="Subtitle 2">
            <a:extLst>
              <a:ext uri="{FF2B5EF4-FFF2-40B4-BE49-F238E27FC236}">
                <a16:creationId xmlns:a16="http://schemas.microsoft.com/office/drawing/2014/main" id="{CF002BA6-7B79-4787-82B6-B65A299E81F8}"/>
              </a:ext>
            </a:extLst>
          </p:cNvPr>
          <p:cNvSpPr txBox="1">
            <a:spLocks/>
          </p:cNvSpPr>
          <p:nvPr/>
        </p:nvSpPr>
        <p:spPr>
          <a:xfrm>
            <a:off x="8721679" y="2753781"/>
            <a:ext cx="2519172" cy="214456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2000" dirty="0">
                <a:solidFill>
                  <a:srgbClr val="FFFFFF"/>
                </a:solidFill>
                <a:latin typeface="Roboto Condensed Light" panose="02000000000000000000" pitchFamily="2" charset="0"/>
                <a:ea typeface="Roboto Condensed Light" panose="02000000000000000000" pitchFamily="2" charset="0"/>
              </a:rPr>
              <a:t>What are the types of team decisions you want to be involved in or provide input into?</a:t>
            </a:r>
          </a:p>
          <a:p>
            <a:pPr>
              <a:lnSpc>
                <a:spcPts val="1750"/>
              </a:lnSpc>
            </a:pPr>
            <a:endParaRPr lang="en-US" sz="2000" dirty="0">
              <a:solidFill>
                <a:srgbClr val="FFFFFF"/>
              </a:solidFill>
              <a:latin typeface="Roboto Condensed Light" panose="02000000000000000000" pitchFamily="2" charset="0"/>
              <a:ea typeface="Roboto Condensed Light" panose="02000000000000000000" pitchFamily="2" charset="0"/>
            </a:endParaRP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rPr>
              <a:t>___________</a:t>
            </a: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rPr>
              <a:t>___________</a:t>
            </a:r>
          </a:p>
          <a:p>
            <a:pPr marL="342900" indent="-342900">
              <a:lnSpc>
                <a:spcPts val="1750"/>
              </a:lnSpc>
              <a:buFont typeface="Arial" panose="020B0604020202020204" pitchFamily="34" charset="0"/>
              <a:buChar char="•"/>
            </a:pPr>
            <a:r>
              <a:rPr lang="en-US" sz="2000" dirty="0">
                <a:solidFill>
                  <a:srgbClr val="FFFFFF"/>
                </a:solidFill>
                <a:latin typeface="Roboto Condensed Light" panose="02000000000000000000" pitchFamily="2" charset="0"/>
                <a:ea typeface="Roboto Condensed Light" panose="02000000000000000000" pitchFamily="2" charset="0"/>
              </a:rPr>
              <a:t>___________</a:t>
            </a:r>
          </a:p>
        </p:txBody>
      </p:sp>
      <p:pic>
        <p:nvPicPr>
          <p:cNvPr id="45" name="Picture 44">
            <a:extLst>
              <a:ext uri="{FF2B5EF4-FFF2-40B4-BE49-F238E27FC236}">
                <a16:creationId xmlns:a16="http://schemas.microsoft.com/office/drawing/2014/main" id="{DB5F02AD-9ED4-46FA-B93D-BD39DC9720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7553" y="1810608"/>
            <a:ext cx="635000" cy="635000"/>
          </a:xfrm>
          <a:prstGeom prst="rect">
            <a:avLst/>
          </a:prstGeom>
        </p:spPr>
      </p:pic>
      <p:pic>
        <p:nvPicPr>
          <p:cNvPr id="46" name="Picture 45">
            <a:extLst>
              <a:ext uri="{FF2B5EF4-FFF2-40B4-BE49-F238E27FC236}">
                <a16:creationId xmlns:a16="http://schemas.microsoft.com/office/drawing/2014/main" id="{DE0F7DF1-FF39-4D2A-A9E5-48A0806DE1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559" y="1723941"/>
            <a:ext cx="635000" cy="635000"/>
          </a:xfrm>
          <a:prstGeom prst="rect">
            <a:avLst/>
          </a:prstGeom>
        </p:spPr>
      </p:pic>
      <p:pic>
        <p:nvPicPr>
          <p:cNvPr id="47" name="Picture 46">
            <a:extLst>
              <a:ext uri="{FF2B5EF4-FFF2-40B4-BE49-F238E27FC236}">
                <a16:creationId xmlns:a16="http://schemas.microsoft.com/office/drawing/2014/main" id="{8E1F36C7-82B9-4962-A79E-1ED3B7F5AF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1889" y="1753091"/>
            <a:ext cx="635000" cy="635000"/>
          </a:xfrm>
          <a:prstGeom prst="rect">
            <a:avLst/>
          </a:prstGeom>
        </p:spPr>
      </p:pic>
    </p:spTree>
    <p:extLst>
      <p:ext uri="{BB962C8B-B14F-4D97-AF65-F5344CB8AC3E}">
        <p14:creationId xmlns:p14="http://schemas.microsoft.com/office/powerpoint/2010/main" val="2955760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75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27E23-2135-4034-AF47-78915D5F4FB6}"/>
              </a:ext>
            </a:extLst>
          </p:cNvPr>
          <p:cNvSpPr>
            <a:spLocks noGrp="1"/>
          </p:cNvSpPr>
          <p:nvPr>
            <p:ph type="title"/>
          </p:nvPr>
        </p:nvSpPr>
        <p:spPr>
          <a:xfrm>
            <a:off x="406401" y="421866"/>
            <a:ext cx="7292258" cy="1130188"/>
          </a:xfrm>
        </p:spPr>
        <p:txBody>
          <a:bodyPr/>
          <a:lstStyle/>
          <a:p>
            <a:r>
              <a:rPr lang="en-US" dirty="0"/>
              <a:t>Start interpreting your engagement results by analyzing your team’s overall engagement levels</a:t>
            </a:r>
            <a:endParaRPr lang="en-CA" dirty="0"/>
          </a:p>
        </p:txBody>
      </p:sp>
      <p:sp>
        <p:nvSpPr>
          <p:cNvPr id="3" name="Rectangle 2">
            <a:extLst>
              <a:ext uri="{FF2B5EF4-FFF2-40B4-BE49-F238E27FC236}">
                <a16:creationId xmlns:a16="http://schemas.microsoft.com/office/drawing/2014/main" id="{62AD2F14-AEAC-455C-8AA1-BA6F1DA51B61}"/>
              </a:ext>
            </a:extLst>
          </p:cNvPr>
          <p:cNvSpPr/>
          <p:nvPr/>
        </p:nvSpPr>
        <p:spPr>
          <a:xfrm>
            <a:off x="308748" y="2364137"/>
            <a:ext cx="7073296" cy="2600712"/>
          </a:xfrm>
          <a:prstGeom prst="rect">
            <a:avLst/>
          </a:prstGeom>
        </p:spPr>
        <p:txBody>
          <a:bodyPr wrap="square">
            <a:spAutoFit/>
          </a:bodyPr>
          <a:lstStyle/>
          <a:p>
            <a:pPr marL="0" marR="0" lvl="0" indent="0" algn="l" defTabSz="554492" rtl="0" eaLnBrk="1" fontAlgn="base" latinLnBrk="0" hangingPunct="1">
              <a:lnSpc>
                <a:spcPct val="100000"/>
              </a:lnSpc>
              <a:spcBef>
                <a:spcPts val="1200"/>
              </a:spcBef>
              <a:spcAft>
                <a:spcPct val="0"/>
              </a:spcAft>
              <a:buClr>
                <a:srgbClr val="333333"/>
              </a:buClr>
              <a:buSzPct val="120000"/>
              <a:buFontTx/>
              <a:buNone/>
              <a:tabLst/>
              <a:defRPr/>
            </a:pPr>
            <a:endParaRPr kumimoji="0" lang="en-US" sz="1100" b="0" i="0" u="none" strike="noStrike" kern="1200" cap="none" spc="0" normalizeH="0" baseline="0" noProof="0" dirty="0">
              <a:ln>
                <a:noFill/>
              </a:ln>
              <a:solidFill>
                <a:srgbClr val="333333"/>
              </a:solidFill>
              <a:effectLst/>
              <a:uLnTx/>
              <a:uFillTx/>
              <a:latin typeface="Roboto Condensed Light"/>
              <a:ea typeface="+mn-ea"/>
              <a:cs typeface="+mn-cs"/>
            </a:endParaRPr>
          </a:p>
          <a:p>
            <a:pPr marL="0" marR="0" lvl="0" indent="0" algn="l" defTabSz="554492" rtl="0" eaLnBrk="1" fontAlgn="base" latinLnBrk="0" hangingPunct="1">
              <a:lnSpc>
                <a:spcPct val="100000"/>
              </a:lnSpc>
              <a:spcBef>
                <a:spcPts val="1200"/>
              </a:spcBef>
              <a:spcAft>
                <a:spcPct val="0"/>
              </a:spcAft>
              <a:buClr>
                <a:srgbClr val="333333"/>
              </a:buClr>
              <a:buSzPct val="120000"/>
              <a:buFontTx/>
              <a:buNone/>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Reviewing your team’s overall engagement results is the first step in determining how engaged your team is: </a:t>
            </a:r>
          </a:p>
          <a:p>
            <a:pPr marL="285750" marR="0" lvl="0" indent="-285750" algn="l" defTabSz="554492" rtl="0" eaLnBrk="1" fontAlgn="base" latinLnBrk="0" hangingPunct="1">
              <a:lnSpc>
                <a:spcPct val="100000"/>
              </a:lnSpc>
              <a:spcBef>
                <a:spcPts val="1200"/>
              </a:spcBef>
              <a:spcAft>
                <a:spcPct val="0"/>
              </a:spcAft>
              <a:buClr>
                <a:srgbClr val="3333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Identify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how engaged your team is relative to the whole organization’s engagement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by comparing your team’s and the organization’s results. </a:t>
            </a:r>
          </a:p>
          <a:p>
            <a:pPr marL="285750" marR="0" lvl="0" indent="-285750" algn="l" defTabSz="554492" rtl="0" eaLnBrk="1" fontAlgn="base" latinLnBrk="0" hangingPunct="1">
              <a:lnSpc>
                <a:spcPct val="100000"/>
              </a:lnSpc>
              <a:spcBef>
                <a:spcPts val="1200"/>
              </a:spcBef>
              <a:spcAft>
                <a:spcPct val="0"/>
              </a:spcAft>
              <a:buClr>
                <a:srgbClr val="3333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Review your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Employee Experience Monitor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score and how it compares to the organizational average. </a:t>
            </a:r>
          </a:p>
          <a:p>
            <a:pPr marL="285750" marR="0" lvl="0" indent="-285750" algn="l" defTabSz="554492" rtl="0" eaLnBrk="1" fontAlgn="base" latinLnBrk="0" hangingPunct="1">
              <a:lnSpc>
                <a:spcPct val="100000"/>
              </a:lnSpc>
              <a:spcBef>
                <a:spcPts val="1200"/>
              </a:spcBef>
              <a:spcAft>
                <a:spcPct val="0"/>
              </a:spcAft>
              <a:buClr>
                <a:srgbClr val="333333"/>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Notice how engagement has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trended from the previous year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(if applicable).</a:t>
            </a:r>
          </a:p>
        </p:txBody>
      </p:sp>
      <p:pic>
        <p:nvPicPr>
          <p:cNvPr id="5" name="Picture 4">
            <a:extLst>
              <a:ext uri="{FF2B5EF4-FFF2-40B4-BE49-F238E27FC236}">
                <a16:creationId xmlns:a16="http://schemas.microsoft.com/office/drawing/2014/main" id="{FD48571C-A219-43D6-85E3-F92F812EAD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95303" y="0"/>
            <a:ext cx="4298286" cy="6857999"/>
          </a:xfrm>
          <a:prstGeom prst="rect">
            <a:avLst/>
          </a:prstGeom>
        </p:spPr>
      </p:pic>
      <p:sp>
        <p:nvSpPr>
          <p:cNvPr id="6" name="Oval 5">
            <a:extLst>
              <a:ext uri="{FF2B5EF4-FFF2-40B4-BE49-F238E27FC236}">
                <a16:creationId xmlns:a16="http://schemas.microsoft.com/office/drawing/2014/main" id="{D7C57491-50AD-4D8A-8A3B-86BE61DC9578}"/>
              </a:ext>
            </a:extLst>
          </p:cNvPr>
          <p:cNvSpPr/>
          <p:nvPr/>
        </p:nvSpPr>
        <p:spPr>
          <a:xfrm>
            <a:off x="11042426" y="100194"/>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7" name="TextBox 6">
            <a:extLst>
              <a:ext uri="{FF2B5EF4-FFF2-40B4-BE49-F238E27FC236}">
                <a16:creationId xmlns:a16="http://schemas.microsoft.com/office/drawing/2014/main" id="{26ACDD0B-647D-4527-8128-B2C1D19FA16A}"/>
              </a:ext>
            </a:extLst>
          </p:cNvPr>
          <p:cNvSpPr txBox="1"/>
          <p:nvPr/>
        </p:nvSpPr>
        <p:spPr>
          <a:xfrm>
            <a:off x="11309641" y="255681"/>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spTree>
    <p:extLst>
      <p:ext uri="{BB962C8B-B14F-4D97-AF65-F5344CB8AC3E}">
        <p14:creationId xmlns:p14="http://schemas.microsoft.com/office/powerpoint/2010/main" val="1126206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FDE9FF98-726A-4316-9609-5463DE119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861" y="577856"/>
            <a:ext cx="7398836" cy="5702288"/>
          </a:xfrm>
          <a:prstGeom prst="rect">
            <a:avLst/>
          </a:prstGeom>
        </p:spPr>
      </p:pic>
      <p:sp>
        <p:nvSpPr>
          <p:cNvPr id="4" name="Title 3">
            <a:extLst>
              <a:ext uri="{FF2B5EF4-FFF2-40B4-BE49-F238E27FC236}">
                <a16:creationId xmlns:a16="http://schemas.microsoft.com/office/drawing/2014/main" id="{C036EB84-F9BF-4084-886F-F23F987EB44A}"/>
              </a:ext>
            </a:extLst>
          </p:cNvPr>
          <p:cNvSpPr>
            <a:spLocks noGrp="1"/>
          </p:cNvSpPr>
          <p:nvPr>
            <p:ph type="title"/>
          </p:nvPr>
        </p:nvSpPr>
        <p:spPr>
          <a:xfrm>
            <a:off x="496039" y="2863906"/>
            <a:ext cx="3176338" cy="1130188"/>
          </a:xfrm>
        </p:spPr>
        <p:txBody>
          <a:bodyPr/>
          <a:lstStyle/>
          <a:p>
            <a:pPr algn="ctr"/>
            <a:r>
              <a:rPr lang="en-US" sz="3600" dirty="0"/>
              <a:t>Engagement Levels </a:t>
            </a:r>
            <a:endParaRPr lang="en-CA" sz="3600" dirty="0"/>
          </a:p>
        </p:txBody>
      </p:sp>
      <p:sp>
        <p:nvSpPr>
          <p:cNvPr id="3" name="Rectangle 2">
            <a:extLst>
              <a:ext uri="{FF2B5EF4-FFF2-40B4-BE49-F238E27FC236}">
                <a16:creationId xmlns:a16="http://schemas.microsoft.com/office/drawing/2014/main" id="{633AD685-C9A5-4A18-AE79-8A694D60F8FF}"/>
              </a:ext>
            </a:extLst>
          </p:cNvPr>
          <p:cNvSpPr/>
          <p:nvPr/>
        </p:nvSpPr>
        <p:spPr>
          <a:xfrm>
            <a:off x="4562168" y="833618"/>
            <a:ext cx="3539612" cy="544652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10317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bar chart&#10;&#10;Description automatically generated">
            <a:extLst>
              <a:ext uri="{FF2B5EF4-FFF2-40B4-BE49-F238E27FC236}">
                <a16:creationId xmlns:a16="http://schemas.microsoft.com/office/drawing/2014/main" id="{31921B33-0267-4D55-AABC-0DFA365A78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848" y="1845035"/>
            <a:ext cx="5848566" cy="3817328"/>
          </a:xfrm>
          <a:prstGeom prst="rect">
            <a:avLst/>
          </a:prstGeom>
        </p:spPr>
      </p:pic>
      <p:sp>
        <p:nvSpPr>
          <p:cNvPr id="2" name="Text Placeholder 1"/>
          <p:cNvSpPr>
            <a:spLocks noGrp="1"/>
          </p:cNvSpPr>
          <p:nvPr>
            <p:ph type="body" sz="quarter" idx="10"/>
          </p:nvPr>
        </p:nvSpPr>
        <p:spPr>
          <a:xfrm>
            <a:off x="318235" y="468080"/>
            <a:ext cx="10836627" cy="863600"/>
          </a:xfrm>
        </p:spPr>
        <p:txBody>
          <a:bodyPr/>
          <a:lstStyle/>
          <a:p>
            <a:r>
              <a:rPr lang="en-US" sz="3200" dirty="0">
                <a:solidFill>
                  <a:srgbClr val="636363"/>
                </a:solidFill>
                <a:latin typeface="+mj-lt"/>
              </a:rPr>
              <a:t>The four levels of engagement</a:t>
            </a:r>
            <a:endParaRPr lang="en-CA" sz="3200" dirty="0">
              <a:solidFill>
                <a:srgbClr val="636363"/>
              </a:solidFill>
              <a:latin typeface="+mj-lt"/>
            </a:endParaRPr>
          </a:p>
        </p:txBody>
      </p:sp>
      <p:sp>
        <p:nvSpPr>
          <p:cNvPr id="4" name="Line Callout 1 3"/>
          <p:cNvSpPr/>
          <p:nvPr>
            <p:custDataLst>
              <p:tags r:id="rId1"/>
            </p:custDataLst>
          </p:nvPr>
        </p:nvSpPr>
        <p:spPr>
          <a:xfrm>
            <a:off x="6953148" y="5104004"/>
            <a:ext cx="4766903" cy="1188642"/>
          </a:xfrm>
          <a:prstGeom prst="borderCallout1">
            <a:avLst>
              <a:gd name="adj1" fmla="val 16418"/>
              <a:gd name="adj2" fmla="val -1552"/>
              <a:gd name="adj3" fmla="val 23183"/>
              <a:gd name="adj4" fmla="val -20323"/>
            </a:avLst>
          </a:prstGeom>
          <a:solidFill>
            <a:schemeClr val="bg1"/>
          </a:solidFill>
          <a:ln w="12700">
            <a:solidFill>
              <a:srgbClr val="CB22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Disengaged.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May not openly show dissatisfaction, but their attitude is negative, affecting work and peers. </a:t>
            </a:r>
          </a:p>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Does not meet requirements. </a:t>
            </a:r>
          </a:p>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Appears “checked out.” Complains often.</a:t>
            </a:r>
          </a:p>
        </p:txBody>
      </p:sp>
      <p:sp>
        <p:nvSpPr>
          <p:cNvPr id="5" name="Line Callout 1 4"/>
          <p:cNvSpPr/>
          <p:nvPr>
            <p:custDataLst>
              <p:tags r:id="rId2"/>
            </p:custDataLst>
          </p:nvPr>
        </p:nvSpPr>
        <p:spPr>
          <a:xfrm>
            <a:off x="6953149" y="3753699"/>
            <a:ext cx="4766903" cy="1107043"/>
          </a:xfrm>
          <a:prstGeom prst="borderCallout1">
            <a:avLst>
              <a:gd name="adj1" fmla="val 119496"/>
              <a:gd name="adj2" fmla="val -19727"/>
              <a:gd name="adj3" fmla="val 52429"/>
              <a:gd name="adj4" fmla="val -1715"/>
            </a:avLst>
          </a:prstGeom>
          <a:solidFill>
            <a:schemeClr val="bg1"/>
          </a:solidFill>
          <a:ln w="12700">
            <a:solidFill>
              <a:srgbClr val="E4A8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base"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Indifferent: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Satisfied employees that do not feel a sense of purpose or pride in their work – it’s “just a job.” </a:t>
            </a:r>
          </a:p>
          <a:p>
            <a:pPr marL="182880" marR="0" lvl="0" indent="-182880" algn="l" defTabSz="912813" rtl="0" eaLnBrk="1" fontAlgn="base" latinLnBrk="0" hangingPunct="1">
              <a:lnSpc>
                <a:spcPct val="100000"/>
              </a:lnSpc>
              <a:spcBef>
                <a:spcPts val="25"/>
              </a:spcBef>
              <a:spcAft>
                <a:spcPct val="0"/>
              </a:spcAft>
              <a:buClrTx/>
              <a:buSzTx/>
              <a:buFont typeface="Arial" charset="0"/>
              <a:buChar char="•"/>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Puts in time to meet minimum requirements. </a:t>
            </a:r>
          </a:p>
        </p:txBody>
      </p:sp>
      <p:sp>
        <p:nvSpPr>
          <p:cNvPr id="6" name="Line Callout 1 5"/>
          <p:cNvSpPr/>
          <p:nvPr>
            <p:custDataLst>
              <p:tags r:id="rId3"/>
            </p:custDataLst>
          </p:nvPr>
        </p:nvSpPr>
        <p:spPr>
          <a:xfrm>
            <a:off x="6953150" y="2480368"/>
            <a:ext cx="4766902" cy="988965"/>
          </a:xfrm>
          <a:prstGeom prst="borderCallout1">
            <a:avLst>
              <a:gd name="adj1" fmla="val 60196"/>
              <a:gd name="adj2" fmla="val -874"/>
              <a:gd name="adj3" fmla="val 208367"/>
              <a:gd name="adj4" fmla="val -20103"/>
            </a:avLst>
          </a:prstGeom>
          <a:solidFill>
            <a:schemeClr val="bg1"/>
          </a:solidFill>
          <a:ln w="12700">
            <a:solidFill>
              <a:srgbClr val="72C59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ctr"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Almost engaged:</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 Employees feels a sense of satisfaction and commitment to the organization and are often motivated to go the extra mile.</a:t>
            </a:r>
          </a:p>
        </p:txBody>
      </p:sp>
      <p:sp>
        <p:nvSpPr>
          <p:cNvPr id="7" name="Line Callout 1 6"/>
          <p:cNvSpPr/>
          <p:nvPr>
            <p:custDataLst>
              <p:tags r:id="rId4"/>
            </p:custDataLst>
          </p:nvPr>
        </p:nvSpPr>
        <p:spPr>
          <a:xfrm>
            <a:off x="6953150" y="1235746"/>
            <a:ext cx="4766903" cy="988965"/>
          </a:xfrm>
          <a:prstGeom prst="borderCallout1">
            <a:avLst>
              <a:gd name="adj1" fmla="val 52647"/>
              <a:gd name="adj2" fmla="val -1213"/>
              <a:gd name="adj3" fmla="val 154965"/>
              <a:gd name="adj4" fmla="val -20796"/>
            </a:avLst>
          </a:prstGeom>
          <a:solidFill>
            <a:schemeClr val="bg1"/>
          </a:solidFill>
          <a:ln w="12700">
            <a:solidFill>
              <a:srgbClr val="5FAF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182880" algn="l" defTabSz="912813" rtl="0" eaLnBrk="1" fontAlgn="base" latinLnBrk="0" hangingPunct="1">
              <a:lnSpc>
                <a:spcPct val="100000"/>
              </a:lnSpc>
              <a:spcBef>
                <a:spcPts val="25"/>
              </a:spcBef>
              <a:spcAft>
                <a:spcPct val="0"/>
              </a:spcAft>
              <a:buClrTx/>
              <a:buSzTx/>
              <a:buFont typeface="Arial" charset="0"/>
              <a:buChar char="•"/>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Engaged: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Employees are organization ambassadors: they have a sense of ownership, passion, purpose, and pride in the organization. </a:t>
            </a:r>
          </a:p>
        </p:txBody>
      </p:sp>
      <p:sp>
        <p:nvSpPr>
          <p:cNvPr id="9" name="Oval 8">
            <a:extLst>
              <a:ext uri="{FF2B5EF4-FFF2-40B4-BE49-F238E27FC236}">
                <a16:creationId xmlns:a16="http://schemas.microsoft.com/office/drawing/2014/main" id="{3396E6AB-66CD-460E-9ACC-FD74C30E5463}"/>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0" name="TextBox 9">
            <a:extLst>
              <a:ext uri="{FF2B5EF4-FFF2-40B4-BE49-F238E27FC236}">
                <a16:creationId xmlns:a16="http://schemas.microsoft.com/office/drawing/2014/main" id="{A20BD359-76DC-4976-8936-26CEB8AF66FD}"/>
              </a:ext>
            </a:extLst>
          </p:cNvPr>
          <p:cNvSpPr txBox="1"/>
          <p:nvPr/>
        </p:nvSpPr>
        <p:spPr>
          <a:xfrm>
            <a:off x="11354029" y="288354"/>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spTree>
    <p:extLst>
      <p:ext uri="{BB962C8B-B14F-4D97-AF65-F5344CB8AC3E}">
        <p14:creationId xmlns:p14="http://schemas.microsoft.com/office/powerpoint/2010/main" val="119553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D274B356-4BC5-4C89-8DE2-D4B13B179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0813" y="1922367"/>
            <a:ext cx="5355831" cy="4107480"/>
          </a:xfrm>
          <a:prstGeom prst="rect">
            <a:avLst/>
          </a:prstGeom>
          <a:effectLst>
            <a:outerShdw blurRad="50800" dist="38100" dir="2700000" algn="tl" rotWithShape="0">
              <a:prstClr val="black">
                <a:alpha val="40000"/>
              </a:prstClr>
            </a:outerShdw>
          </a:effectLst>
        </p:spPr>
      </p:pic>
      <p:sp>
        <p:nvSpPr>
          <p:cNvPr id="5" name="Line Callout 1 4"/>
          <p:cNvSpPr/>
          <p:nvPr/>
        </p:nvSpPr>
        <p:spPr>
          <a:xfrm>
            <a:off x="7415747" y="2576066"/>
            <a:ext cx="2359005" cy="1037422"/>
          </a:xfrm>
          <a:prstGeom prst="borderCallout1">
            <a:avLst>
              <a:gd name="adj1" fmla="val 44862"/>
              <a:gd name="adj2" fmla="val -4485"/>
              <a:gd name="adj3" fmla="val 91980"/>
              <a:gd name="adj4" fmla="val -23718"/>
            </a:avLst>
          </a:prstGeom>
          <a:solidFill>
            <a:schemeClr val="bg1"/>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Your Team’s Employee Experience Score</a:t>
            </a:r>
          </a:p>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Roboto Condensed Light"/>
                <a:ea typeface="+mn-ea"/>
                <a:cs typeface="+mn-cs"/>
              </a:rPr>
              <a:t>Supporters – Detractors = Employee Experience Score </a:t>
            </a:r>
          </a:p>
        </p:txBody>
      </p:sp>
      <p:sp>
        <p:nvSpPr>
          <p:cNvPr id="6" name="Line Callout 1 5"/>
          <p:cNvSpPr/>
          <p:nvPr/>
        </p:nvSpPr>
        <p:spPr>
          <a:xfrm>
            <a:off x="7415747" y="4192845"/>
            <a:ext cx="2359005" cy="1037422"/>
          </a:xfrm>
          <a:prstGeom prst="borderCallout1">
            <a:avLst>
              <a:gd name="adj1" fmla="val 44862"/>
              <a:gd name="adj2" fmla="val -4485"/>
              <a:gd name="adj3" fmla="val 54460"/>
              <a:gd name="adj4" fmla="val -23573"/>
            </a:avLst>
          </a:prstGeom>
          <a:solidFill>
            <a:schemeClr val="bg1"/>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Organization</a:t>
            </a:r>
          </a:p>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Employee Experience Score</a:t>
            </a:r>
          </a:p>
          <a:p>
            <a:pPr marL="0" marR="0" lvl="0" indent="0" algn="ctr" defTabSz="55449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Roboto Condensed Light"/>
                <a:ea typeface="+mn-ea"/>
                <a:cs typeface="+mn-cs"/>
              </a:rPr>
              <a:t>Supporters – Detractors = Employee Experience Score </a:t>
            </a:r>
          </a:p>
        </p:txBody>
      </p:sp>
      <p:sp>
        <p:nvSpPr>
          <p:cNvPr id="2" name="Text Placeholder 1"/>
          <p:cNvSpPr>
            <a:spLocks noGrp="1"/>
          </p:cNvSpPr>
          <p:nvPr>
            <p:ph type="body" sz="quarter" idx="10"/>
          </p:nvPr>
        </p:nvSpPr>
        <p:spPr>
          <a:xfrm>
            <a:off x="383459" y="375558"/>
            <a:ext cx="11133312" cy="863600"/>
          </a:xfrm>
        </p:spPr>
        <p:txBody>
          <a:bodyPr/>
          <a:lstStyle/>
          <a:p>
            <a:r>
              <a:rPr lang="en-US" sz="3200" dirty="0">
                <a:solidFill>
                  <a:srgbClr val="636363"/>
                </a:solidFill>
                <a:latin typeface="+mj-lt"/>
              </a:rPr>
              <a:t>McLean Employee Experience Monitor</a:t>
            </a:r>
            <a:endParaRPr lang="en-CA" sz="3200" dirty="0">
              <a:solidFill>
                <a:srgbClr val="636363"/>
              </a:solidFill>
              <a:latin typeface="+mj-lt"/>
            </a:endParaRPr>
          </a:p>
        </p:txBody>
      </p:sp>
      <p:sp>
        <p:nvSpPr>
          <p:cNvPr id="12" name="Rectangle 11">
            <a:extLst>
              <a:ext uri="{FF2B5EF4-FFF2-40B4-BE49-F238E27FC236}">
                <a16:creationId xmlns:a16="http://schemas.microsoft.com/office/drawing/2014/main" id="{370529D6-0791-4CBB-BAC6-783A9EA7DB44}"/>
              </a:ext>
            </a:extLst>
          </p:cNvPr>
          <p:cNvSpPr/>
          <p:nvPr/>
        </p:nvSpPr>
        <p:spPr>
          <a:xfrm>
            <a:off x="6619374" y="5913476"/>
            <a:ext cx="1773242" cy="261610"/>
          </a:xfrm>
          <a:prstGeom prst="rect">
            <a:avLst/>
          </a:prstGeom>
        </p:spPr>
        <p:txBody>
          <a:bodyPr wrap="none">
            <a:spAutoFit/>
          </a:bodyPr>
          <a:lstStyle/>
          <a:p>
            <a:pPr marL="0" marR="0" lvl="0" indent="0" algn="l" defTabSz="554492" rtl="0" eaLnBrk="1" fontAlgn="auto"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Roboto Condensed Light"/>
                <a:ea typeface="Roboto Condensed Light"/>
                <a:cs typeface="+mn-cs"/>
              </a:rPr>
              <a:t>(N= 141683 , 157 companies)</a:t>
            </a:r>
          </a:p>
        </p:txBody>
      </p:sp>
      <p:sp>
        <p:nvSpPr>
          <p:cNvPr id="17" name="TextBox 16">
            <a:extLst>
              <a:ext uri="{FF2B5EF4-FFF2-40B4-BE49-F238E27FC236}">
                <a16:creationId xmlns:a16="http://schemas.microsoft.com/office/drawing/2014/main" id="{02FCF13F-C1BF-4582-8AE1-1EB9146C975E}"/>
              </a:ext>
            </a:extLst>
          </p:cNvPr>
          <p:cNvSpPr txBox="1"/>
          <p:nvPr/>
        </p:nvSpPr>
        <p:spPr>
          <a:xfrm>
            <a:off x="329202" y="1098864"/>
            <a:ext cx="10183465" cy="338554"/>
          </a:xfrm>
          <a:prstGeom prst="rect">
            <a:avLst/>
          </a:prstGeom>
          <a:noFill/>
        </p:spPr>
        <p:txBody>
          <a:bodyPr wrap="square">
            <a:spAutoFit/>
          </a:bodyPr>
          <a:lstStyle/>
          <a:p>
            <a:r>
              <a:rPr lang="en-CA" sz="1600" dirty="0"/>
              <a:t>The </a:t>
            </a:r>
            <a:r>
              <a:rPr lang="en-CA" sz="1600" b="1" dirty="0"/>
              <a:t>Employee Experience Monitor </a:t>
            </a:r>
            <a:r>
              <a:rPr lang="en-CA" sz="1600" dirty="0"/>
              <a:t>is a single question that delivers powerful feedback correlated to employee engagement.  </a:t>
            </a:r>
          </a:p>
        </p:txBody>
      </p:sp>
      <p:sp>
        <p:nvSpPr>
          <p:cNvPr id="10" name="Oval 9">
            <a:extLst>
              <a:ext uri="{FF2B5EF4-FFF2-40B4-BE49-F238E27FC236}">
                <a16:creationId xmlns:a16="http://schemas.microsoft.com/office/drawing/2014/main" id="{5E8FFBAA-EE25-46B5-A9C9-6A52ECC84979}"/>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1" name="TextBox 10">
            <a:extLst>
              <a:ext uri="{FF2B5EF4-FFF2-40B4-BE49-F238E27FC236}">
                <a16:creationId xmlns:a16="http://schemas.microsoft.com/office/drawing/2014/main" id="{BD1E55A5-3D00-4685-A0B1-94C42AFC234E}"/>
              </a:ext>
            </a:extLst>
          </p:cNvPr>
          <p:cNvSpPr txBox="1"/>
          <p:nvPr/>
        </p:nvSpPr>
        <p:spPr>
          <a:xfrm>
            <a:off x="11354029" y="288354"/>
            <a:ext cx="330540"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1</a:t>
            </a:r>
          </a:p>
        </p:txBody>
      </p:sp>
    </p:spTree>
    <p:extLst>
      <p:ext uri="{BB962C8B-B14F-4D97-AF65-F5344CB8AC3E}">
        <p14:creationId xmlns:p14="http://schemas.microsoft.com/office/powerpoint/2010/main" val="257763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A9EB671C-0F6A-CF42-8E3C-8155D709DD51}"/>
              </a:ext>
            </a:extLst>
          </p:cNvPr>
          <p:cNvSpPr>
            <a:spLocks noGrp="1"/>
          </p:cNvSpPr>
          <p:nvPr>
            <p:ph type="title"/>
          </p:nvPr>
        </p:nvSpPr>
        <p:spPr/>
        <p:txBody>
          <a:bodyPr/>
          <a:lstStyle/>
          <a:p>
            <a:pPr>
              <a:lnSpc>
                <a:spcPct val="90000"/>
              </a:lnSpc>
              <a:spcBef>
                <a:spcPts val="1000"/>
              </a:spcBef>
            </a:pPr>
            <a:r>
              <a:rPr lang="en-US" b="1" dirty="0">
                <a:solidFill>
                  <a:srgbClr val="636363"/>
                </a:solidFill>
                <a:latin typeface="+mj-lt"/>
                <a:ea typeface="+mn-ea"/>
                <a:cs typeface="+mn-cs"/>
              </a:rPr>
              <a:t>Review driver scores to identify your team’s strengths and weaknesses</a:t>
            </a:r>
            <a:endParaRPr lang="en-CA" b="1" dirty="0">
              <a:solidFill>
                <a:srgbClr val="636363"/>
              </a:solidFill>
              <a:latin typeface="+mj-lt"/>
              <a:ea typeface="+mn-ea"/>
              <a:cs typeface="+mn-cs"/>
            </a:endParaRPr>
          </a:p>
        </p:txBody>
      </p:sp>
      <p:sp>
        <p:nvSpPr>
          <p:cNvPr id="35" name="Text Placeholder 34">
            <a:extLst>
              <a:ext uri="{FF2B5EF4-FFF2-40B4-BE49-F238E27FC236}">
                <a16:creationId xmlns:a16="http://schemas.microsoft.com/office/drawing/2014/main" id="{D6A2E0DB-D0BF-D74B-A302-4C7BF3EAAAE8}"/>
              </a:ext>
            </a:extLst>
          </p:cNvPr>
          <p:cNvSpPr>
            <a:spLocks noGrp="1"/>
          </p:cNvSpPr>
          <p:nvPr>
            <p:ph type="body" sz="quarter" idx="12"/>
          </p:nvPr>
        </p:nvSpPr>
        <p:spPr>
          <a:xfrm>
            <a:off x="9027195" y="1739178"/>
            <a:ext cx="2727745" cy="2138505"/>
          </a:xfrm>
          <a:prstGeom prst="rect">
            <a:avLst/>
          </a:prstGeom>
        </p:spPr>
        <p:txBody>
          <a:bodyPr numCol="1"/>
          <a:lstStyle/>
          <a:p>
            <a:pPr marL="0" marR="0" lvl="0" indent="0" algn="ctr" defTabSz="554492" rtl="0" eaLnBrk="1" fontAlgn="base" latinLnBrk="0" hangingPunct="1">
              <a:lnSpc>
                <a:spcPct val="100000"/>
              </a:lnSpc>
              <a:spcBef>
                <a:spcPts val="300"/>
              </a:spcBef>
              <a:spcAft>
                <a:spcPts val="0"/>
              </a:spcAft>
              <a:buClr>
                <a:srgbClr val="333333"/>
              </a:buClr>
              <a:buSzPct val="120000"/>
              <a:buFontTx/>
              <a:buNone/>
              <a:tabLst/>
              <a:defRPr/>
            </a:pPr>
            <a:r>
              <a:rPr kumimoji="0" lang="en-US" sz="1800" b="0" i="0" u="none" strike="noStrike" kern="1200" cap="none" spc="0" normalizeH="0" baseline="0" noProof="0" dirty="0">
                <a:ln>
                  <a:noFill/>
                </a:ln>
                <a:effectLst/>
                <a:uLnTx/>
                <a:uFillTx/>
                <a:latin typeface="+mj-lt"/>
                <a:ea typeface="+mn-ea"/>
                <a:cs typeface="+mn-cs"/>
              </a:rPr>
              <a:t>Examining driver scores will help determine which areas you should leverage and where you need to make improvements.</a:t>
            </a:r>
          </a:p>
        </p:txBody>
      </p:sp>
      <p:sp>
        <p:nvSpPr>
          <p:cNvPr id="2" name="TextBox 1">
            <a:extLst>
              <a:ext uri="{FF2B5EF4-FFF2-40B4-BE49-F238E27FC236}">
                <a16:creationId xmlns:a16="http://schemas.microsoft.com/office/drawing/2014/main" id="{D661BA9A-682A-CC44-B9E3-FAFB1B17B086}"/>
              </a:ext>
            </a:extLst>
          </p:cNvPr>
          <p:cNvSpPr txBox="1"/>
          <p:nvPr/>
        </p:nvSpPr>
        <p:spPr>
          <a:xfrm>
            <a:off x="10542494" y="4616824"/>
            <a:ext cx="0" cy="0"/>
          </a:xfrm>
          <a:prstGeom prst="rect">
            <a:avLst/>
          </a:prstGeom>
        </p:spPr>
        <p:txBody>
          <a:bodyPr wrap="none" lIns="0" tIns="0" rIns="0" bIns="0" numCol="1" spcCol="360000" rtlCol="0">
            <a:noAutofit/>
          </a:bodyPr>
          <a:lstStyle/>
          <a:p>
            <a:pPr marL="0" indent="0" algn="l">
              <a:lnSpc>
                <a:spcPct val="110000"/>
              </a:lnSpc>
              <a:buNone/>
            </a:pPr>
            <a:endParaRPr lang="en-US" sz="1400" dirty="0">
              <a:latin typeface="Roboto Condensed Light" panose="02000000000000000000" pitchFamily="2" charset="0"/>
              <a:ea typeface="Roboto Condensed Light" panose="02000000000000000000" pitchFamily="2" charset="0"/>
            </a:endParaRPr>
          </a:p>
        </p:txBody>
      </p:sp>
      <p:sp>
        <p:nvSpPr>
          <p:cNvPr id="18" name="Rectangle 17">
            <a:extLst>
              <a:ext uri="{FF2B5EF4-FFF2-40B4-BE49-F238E27FC236}">
                <a16:creationId xmlns:a16="http://schemas.microsoft.com/office/drawing/2014/main" id="{D832C651-2213-4A8C-BEF0-FF9717112FD3}"/>
              </a:ext>
            </a:extLst>
          </p:cNvPr>
          <p:cNvSpPr/>
          <p:nvPr/>
        </p:nvSpPr>
        <p:spPr>
          <a:xfrm>
            <a:off x="244836" y="1739178"/>
            <a:ext cx="7715239" cy="65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4492" rtl="0" eaLnBrk="1" fontAlgn="base" latinLnBrk="0" hangingPunct="1">
              <a:lnSpc>
                <a:spcPct val="100000"/>
              </a:lnSpc>
              <a:spcBef>
                <a:spcPts val="600"/>
              </a:spcBef>
              <a:spcAft>
                <a:spcPts val="0"/>
              </a:spcAft>
              <a:buClr>
                <a:srgbClr val="333333"/>
              </a:buClr>
              <a:buSzPct val="120000"/>
              <a:buFontTx/>
              <a:buNone/>
              <a:tabLst/>
              <a:defRPr/>
            </a:pP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There are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ten engagement drivers </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and </a:t>
            </a:r>
            <a:r>
              <a:rPr kumimoji="0" lang="en-US" sz="1600" b="1" i="0" u="none" strike="noStrike" kern="1200" cap="none" spc="0" normalizeH="0" baseline="0" noProof="0" dirty="0">
                <a:ln>
                  <a:noFill/>
                </a:ln>
                <a:solidFill>
                  <a:srgbClr val="333333"/>
                </a:solidFill>
                <a:effectLst/>
                <a:uLnTx/>
                <a:uFillTx/>
                <a:latin typeface="Roboto Condensed Light"/>
                <a:ea typeface="+mn-ea"/>
                <a:cs typeface="+mn-cs"/>
              </a:rPr>
              <a:t>four retention drivers.</a:t>
            </a:r>
            <a:r>
              <a:rPr kumimoji="0" lang="en-US" sz="1600" b="0" i="0" u="none" strike="noStrike" kern="1200" cap="none" spc="0" normalizeH="0" baseline="0" noProof="0" dirty="0">
                <a:ln>
                  <a:noFill/>
                </a:ln>
                <a:solidFill>
                  <a:srgbClr val="333333"/>
                </a:solidFill>
                <a:effectLst/>
                <a:uLnTx/>
                <a:uFillTx/>
                <a:latin typeface="Roboto Condensed Light"/>
                <a:ea typeface="+mn-ea"/>
                <a:cs typeface="+mn-cs"/>
              </a:rPr>
              <a:t> Each driver’s score is calculated by averaging the scores for questions grouped under that driver. </a:t>
            </a:r>
          </a:p>
        </p:txBody>
      </p:sp>
      <p:sp>
        <p:nvSpPr>
          <p:cNvPr id="19" name="TextBox 18">
            <a:extLst>
              <a:ext uri="{FF2B5EF4-FFF2-40B4-BE49-F238E27FC236}">
                <a16:creationId xmlns:a16="http://schemas.microsoft.com/office/drawing/2014/main" id="{7D3FD5C4-DAB8-410F-AE37-8FDC337DA294}"/>
              </a:ext>
            </a:extLst>
          </p:cNvPr>
          <p:cNvSpPr txBox="1"/>
          <p:nvPr/>
        </p:nvSpPr>
        <p:spPr>
          <a:xfrm>
            <a:off x="354088" y="2690496"/>
            <a:ext cx="7605987" cy="3031599"/>
          </a:xfrm>
          <a:prstGeom prst="rect">
            <a:avLst/>
          </a:prstGeom>
          <a:noFill/>
          <a:ln>
            <a:solidFill>
              <a:schemeClr val="accent1"/>
            </a:solidFill>
            <a:prstDash val="dash"/>
          </a:ln>
        </p:spPr>
        <p:txBody>
          <a:bodyPr wrap="square" rtlCol="0" anchor="ctr">
            <a:spAutoFit/>
          </a:bodyPr>
          <a:lstStyle/>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What are the top three highest- and lowest-scoring drivers? </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Is this list similar to the top highest- and lowest-scoring drivers for the department? </a:t>
            </a:r>
          </a:p>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When you compare the department score for each driver versus your team’s score for each driver,</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 what three drivers have the largest positive difference and the largest negative difference? </a:t>
            </a:r>
          </a:p>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Those drivers with scores </a:t>
            </a: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low relative to other drivers, and that have a large negative gap </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between your team’s score and the department score, are your priority.</a:t>
            </a:r>
          </a:p>
          <a:p>
            <a:pPr marL="174951" marR="0" lvl="0" indent="-174951" algn="l" defTabSz="916105" rtl="0" eaLnBrk="1" fontAlgn="auto" latinLnBrk="0" hangingPunct="1">
              <a:lnSpc>
                <a:spcPct val="100000"/>
              </a:lnSpc>
              <a:spcBef>
                <a:spcPts val="601"/>
              </a:spcBef>
              <a:spcAft>
                <a:spcPts val="0"/>
              </a:spcAft>
              <a:buClr>
                <a:srgbClr val="000000"/>
              </a:buClr>
              <a:buSzPct val="120000"/>
              <a:buFont typeface="Arial" pitchFamily="34" charset="0"/>
              <a:buChar char="•"/>
              <a:tabLst/>
              <a:defRPr/>
            </a:pPr>
            <a:r>
              <a:rPr kumimoji="0" lang="en-US" sz="1600" b="1" i="0" u="none" strike="noStrike" kern="1200" cap="none" spc="0" normalizeH="0" baseline="0" noProof="0" dirty="0">
                <a:ln>
                  <a:noFill/>
                </a:ln>
                <a:solidFill>
                  <a:srgbClr val="000000"/>
                </a:solidFill>
                <a:effectLst/>
                <a:uLnTx/>
                <a:uFillTx/>
                <a:latin typeface="Roboto Condensed Light"/>
                <a:ea typeface="+mn-ea"/>
                <a:cs typeface="+mn-cs"/>
              </a:rPr>
              <a:t>Ask yourself “What’s important to employees’ engagement?” </a:t>
            </a:r>
            <a:r>
              <a:rPr kumimoji="0" lang="en-US" sz="1600" b="0" i="0" u="none" strike="noStrike" kern="1200" cap="none" spc="0" normalizeH="0" baseline="0" noProof="0" dirty="0">
                <a:ln>
                  <a:noFill/>
                </a:ln>
                <a:solidFill>
                  <a:srgbClr val="000000"/>
                </a:solidFill>
                <a:effectLst/>
                <a:uLnTx/>
                <a:uFillTx/>
                <a:latin typeface="Roboto Condensed Light"/>
                <a:ea typeface="+mn-ea"/>
                <a:cs typeface="+mn-cs"/>
              </a:rPr>
              <a:t>While you likely don’t have this statistical analysis for your team, you may have it for your department, and you should have it for the entire organization. This analysis is presented in the McLean &amp; Company prioritization matrix. </a:t>
            </a:r>
            <a:endParaRPr kumimoji="0" lang="en-US" sz="1600" b="1" i="0" u="none" strike="noStrike" kern="1200" cap="none" spc="0" normalizeH="0" baseline="0" noProof="0" dirty="0">
              <a:ln>
                <a:noFill/>
              </a:ln>
              <a:solidFill>
                <a:srgbClr val="333333"/>
              </a:solidFill>
              <a:effectLst/>
              <a:uLnTx/>
              <a:uFillTx/>
              <a:latin typeface="Roboto Condensed Light"/>
              <a:ea typeface="+mn-ea"/>
              <a:cs typeface="+mn-cs"/>
            </a:endParaRPr>
          </a:p>
        </p:txBody>
      </p:sp>
      <p:sp>
        <p:nvSpPr>
          <p:cNvPr id="9" name="Oval 8">
            <a:extLst>
              <a:ext uri="{FF2B5EF4-FFF2-40B4-BE49-F238E27FC236}">
                <a16:creationId xmlns:a16="http://schemas.microsoft.com/office/drawing/2014/main" id="{3A2288F3-F410-41D2-AAA4-6EC2B515CC12}"/>
              </a:ext>
            </a:extLst>
          </p:cNvPr>
          <p:cNvSpPr/>
          <p:nvPr/>
        </p:nvSpPr>
        <p:spPr>
          <a:xfrm>
            <a:off x="11086814" y="132867"/>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endParaRPr>
          </a:p>
        </p:txBody>
      </p:sp>
      <p:sp>
        <p:nvSpPr>
          <p:cNvPr id="10" name="TextBox 9">
            <a:extLst>
              <a:ext uri="{FF2B5EF4-FFF2-40B4-BE49-F238E27FC236}">
                <a16:creationId xmlns:a16="http://schemas.microsoft.com/office/drawing/2014/main" id="{421ADCDA-2663-457D-B60F-513636BDD2A0}"/>
              </a:ext>
            </a:extLst>
          </p:cNvPr>
          <p:cNvSpPr txBox="1"/>
          <p:nvPr/>
        </p:nvSpPr>
        <p:spPr>
          <a:xfrm>
            <a:off x="11314755" y="288354"/>
            <a:ext cx="409087" cy="553998"/>
          </a:xfrm>
          <a:prstGeom prst="rect">
            <a:avLst/>
          </a:prstGeom>
          <a:noFill/>
        </p:spPr>
        <p:txBody>
          <a:bodyPr wrap="none" rtlCol="0" anchor="ctr" anchorCtr="0">
            <a:spAutoFit/>
          </a:bodyPr>
          <a:lstStyle/>
          <a:p>
            <a:pPr algn="ctr"/>
            <a:r>
              <a:rPr lang="en-US" sz="3000" b="1" dirty="0">
                <a:solidFill>
                  <a:schemeClr val="bg1"/>
                </a:solidFill>
                <a:latin typeface="Montserrat SemiBold" pitchFamily="2" charset="77"/>
                <a:ea typeface="League Spartan" charset="0"/>
                <a:cs typeface="Poppins" pitchFamily="2" charset="77"/>
              </a:rPr>
              <a:t>2</a:t>
            </a:r>
          </a:p>
        </p:txBody>
      </p:sp>
    </p:spTree>
    <p:extLst>
      <p:ext uri="{BB962C8B-B14F-4D97-AF65-F5344CB8AC3E}">
        <p14:creationId xmlns:p14="http://schemas.microsoft.com/office/powerpoint/2010/main" val="33739077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CJnaZ.9aFUSFzmbgZokW8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1TcL066DkiqsBAd8DQnK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VQKVuvNHEWk1MiyOzJV.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6JV6pZj2UWaIALtiaZV4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CJnaZ.9aFUSFzmbgZokW8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T1TcL066DkiqsBAd8DQnK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WVQKVuvNHEWk1MiyOzJV.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6JV6pZj2UWaIALtiaZV4Q"/>
</p:tagLst>
</file>

<file path=ppt/theme/theme1.xml><?xml version="1.0" encoding="utf-8"?>
<a:theme xmlns:a="http://schemas.openxmlformats.org/drawingml/2006/main" name="Cover-Light">
  <a:themeElements>
    <a:clrScheme name="Custom 1">
      <a:dk1>
        <a:srgbClr val="333333"/>
      </a:dk1>
      <a:lt1>
        <a:srgbClr val="FFFFFF"/>
      </a:lt1>
      <a:dk2>
        <a:srgbClr val="222222"/>
      </a:dk2>
      <a:lt2>
        <a:srgbClr val="EEEEEE"/>
      </a:lt2>
      <a:accent1>
        <a:srgbClr val="2576B7"/>
      </a:accent1>
      <a:accent2>
        <a:srgbClr val="5DC295"/>
      </a:accent2>
      <a:accent3>
        <a:srgbClr val="2B9E36"/>
      </a:accent3>
      <a:accent4>
        <a:srgbClr val="A868AB"/>
      </a:accent4>
      <a:accent5>
        <a:srgbClr val="29475F"/>
      </a:accent5>
      <a:accent6>
        <a:srgbClr val="34C5D0"/>
      </a:accent6>
      <a:hlink>
        <a:srgbClr val="FFFFFF"/>
      </a:hlink>
      <a:folHlink>
        <a:srgbClr val="FFFFFF"/>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none" rtlCol="0">
        <a:spAutoFit/>
      </a:bodyPr>
      <a:lstStyle>
        <a:defPPr algn="l">
          <a:defRPr sz="1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ver-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0" indent="0" algn="l">
          <a:lnSpc>
            <a:spcPct val="110000"/>
          </a:lnSpc>
          <a:buNone/>
          <a:defRPr sz="1400" dirty="0" err="1" smtClean="0">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lide-Generic">
  <a:themeElements>
    <a:clrScheme name="McLean Research Palette">
      <a:dk1>
        <a:srgbClr val="000000"/>
      </a:dk1>
      <a:lt1>
        <a:srgbClr val="FFFFFF"/>
      </a:lt1>
      <a:dk2>
        <a:srgbClr val="494A4A"/>
      </a:dk2>
      <a:lt2>
        <a:srgbClr val="C9C9C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McLean fonts">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0" indent="0" algn="l">
          <a:lnSpc>
            <a:spcPct val="110000"/>
          </a:lnSpc>
          <a:buNone/>
          <a:defRPr sz="1400" dirty="0" err="1" smtClean="0">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Slide-Generic">
  <a:themeElements>
    <a:clrScheme name="McLean Research Palette 1">
      <a:dk1>
        <a:srgbClr val="000000"/>
      </a:dk1>
      <a:lt1>
        <a:srgbClr val="FFFFFF"/>
      </a:lt1>
      <a:dk2>
        <a:srgbClr val="494A4A"/>
      </a:dk2>
      <a:lt2>
        <a:srgbClr val="E9E9E9"/>
      </a:lt2>
      <a:accent1>
        <a:srgbClr val="414299"/>
      </a:accent1>
      <a:accent2>
        <a:srgbClr val="8656A3"/>
      </a:accent2>
      <a:accent3>
        <a:srgbClr val="2576B6"/>
      </a:accent3>
      <a:accent4>
        <a:srgbClr val="299C47"/>
      </a:accent4>
      <a:accent5>
        <a:srgbClr val="1D5E91"/>
      </a:accent5>
      <a:accent6>
        <a:srgbClr val="494A4A"/>
      </a:accent6>
      <a:hlink>
        <a:srgbClr val="3A1891"/>
      </a:hlink>
      <a:folHlink>
        <a:srgbClr val="5D32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6210</Words>
  <Application>Microsoft Office PowerPoint</Application>
  <PresentationFormat>Custom</PresentationFormat>
  <Paragraphs>583</Paragraphs>
  <Slides>46</Slides>
  <Notes>33</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46</vt:i4>
      </vt:variant>
    </vt:vector>
  </HeadingPairs>
  <TitlesOfParts>
    <vt:vector size="66" baseType="lpstr">
      <vt:lpstr>Exo</vt:lpstr>
      <vt:lpstr>Roboto</vt:lpstr>
      <vt:lpstr>Times New Roman</vt:lpstr>
      <vt:lpstr>Arial</vt:lpstr>
      <vt:lpstr>Courier New</vt:lpstr>
      <vt:lpstr>Roboto Condensed Light</vt:lpstr>
      <vt:lpstr>Exo Light</vt:lpstr>
      <vt:lpstr>Montserrat</vt:lpstr>
      <vt:lpstr>Arial Black</vt:lpstr>
      <vt:lpstr>Calibri Light</vt:lpstr>
      <vt:lpstr>Montserrat SemiBold</vt:lpstr>
      <vt:lpstr>Calibri</vt:lpstr>
      <vt:lpstr>Ink Free</vt:lpstr>
      <vt:lpstr>Cover-Light</vt:lpstr>
      <vt:lpstr>Slide-Generic</vt:lpstr>
      <vt:lpstr>1_Cover-Light</vt:lpstr>
      <vt:lpstr>1_Slide-Generic</vt:lpstr>
      <vt:lpstr>2_Slide-Generic</vt:lpstr>
      <vt:lpstr>Office Theme</vt:lpstr>
      <vt:lpstr>3_Slide-Generic</vt:lpstr>
      <vt:lpstr>PowerPoint Presentation</vt:lpstr>
      <vt:lpstr>Instructions for HR</vt:lpstr>
      <vt:lpstr>PowerPoint Presentation</vt:lpstr>
      <vt:lpstr>PowerPoint Presentation</vt:lpstr>
      <vt:lpstr>Start interpreting your engagement results by analyzing your team’s overall engagement levels</vt:lpstr>
      <vt:lpstr>Engagement Levels </vt:lpstr>
      <vt:lpstr>PowerPoint Presentation</vt:lpstr>
      <vt:lpstr>PowerPoint Presentation</vt:lpstr>
      <vt:lpstr>Review driver scores to identify your team’s strengths and weaknesses</vt:lpstr>
      <vt:lpstr>Driver Scores</vt:lpstr>
      <vt:lpstr>PowerPoint Presentation</vt:lpstr>
      <vt:lpstr>Statement Top Box Scores</vt:lpstr>
      <vt:lpstr>PowerPoint Presentation</vt:lpstr>
      <vt:lpstr>PowerPoint Presentation</vt:lpstr>
      <vt:lpstr>PowerPoint Presentation</vt:lpstr>
      <vt:lpstr>PowerPoint Presentation</vt:lpstr>
      <vt:lpstr>Start interpreting your engagement results by analyzing your department’s overall engagement levels</vt:lpstr>
      <vt:lpstr>Engagement Levels</vt:lpstr>
      <vt:lpstr>PowerPoint Presentation</vt:lpstr>
      <vt:lpstr>PowerPoint Presentation</vt:lpstr>
      <vt:lpstr>Review driver scores to identify strengths and weaknesses</vt:lpstr>
      <vt:lpstr>Driver Scores</vt:lpstr>
      <vt:lpstr>PowerPoint Presentation</vt:lpstr>
      <vt:lpstr>Statement Top Box Scores</vt:lpstr>
      <vt:lpstr>PowerPoint Presentation</vt:lpstr>
      <vt:lpstr>PowerPoint Presentation</vt:lpstr>
      <vt:lpstr>Meeting agenda</vt:lpstr>
      <vt:lpstr>What is engagement and how is it measured?</vt:lpstr>
      <vt:lpstr>Overall engagement levels</vt:lpstr>
      <vt:lpstr>Driver results </vt:lpstr>
      <vt:lpstr>Question results </vt:lpstr>
      <vt:lpstr>Next steps</vt:lpstr>
      <vt:lpstr>Questions?</vt:lpstr>
      <vt:lpstr>PowerPoint Presentation</vt:lpstr>
      <vt:lpstr>PowerPoint Presentation</vt:lpstr>
      <vt:lpstr>PowerPoint Presentation</vt:lpstr>
      <vt:lpstr>PowerPoint Presentation</vt:lpstr>
      <vt:lpstr>PowerPoint Presentation</vt:lpstr>
      <vt:lpstr>Activity: Identify drivers to maintain and improve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2022-01-12T18:32:11Z</dcterms:created>
  <dcterms:modified xsi:type="dcterms:W3CDTF">2022-01-12T18:51:02Z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2022-01-12T18:32:23Z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7540d54a-1923-41f8-abe3-b9c2cf16e752</vt:lpwstr>
  </property>
  <property fmtid="{D5CDD505-2E9C-101B-9397-08002B2CF9AE}" pid="8" name="MSIP_Label_7d24214e-5322-4789-8422-cbe411bc3a74_ContentBits">
    <vt:lpwstr>0</vt:lpwstr>
  </property>
</Properties>
</file>