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1"/>
  </p:notesMasterIdLst>
  <p:sldIdLst>
    <p:sldId id="437" r:id="rId2"/>
    <p:sldId id="257" r:id="rId3"/>
    <p:sldId id="259" r:id="rId4"/>
    <p:sldId id="304" r:id="rId5"/>
    <p:sldId id="398" r:id="rId6"/>
    <p:sldId id="373" r:id="rId7"/>
    <p:sldId id="375" r:id="rId8"/>
    <p:sldId id="299" r:id="rId9"/>
    <p:sldId id="300" r:id="rId10"/>
    <p:sldId id="301" r:id="rId11"/>
    <p:sldId id="423" r:id="rId12"/>
    <p:sldId id="436" r:id="rId13"/>
    <p:sldId id="272" r:id="rId14"/>
    <p:sldId id="273" r:id="rId15"/>
    <p:sldId id="274" r:id="rId16"/>
    <p:sldId id="424" r:id="rId17"/>
    <p:sldId id="275" r:id="rId18"/>
    <p:sldId id="276" r:id="rId19"/>
    <p:sldId id="302" r:id="rId20"/>
    <p:sldId id="297" r:id="rId21"/>
    <p:sldId id="268" r:id="rId22"/>
    <p:sldId id="269" r:id="rId23"/>
    <p:sldId id="270" r:id="rId24"/>
    <p:sldId id="374" r:id="rId25"/>
    <p:sldId id="376" r:id="rId26"/>
    <p:sldId id="329" r:id="rId27"/>
    <p:sldId id="382" r:id="rId28"/>
    <p:sldId id="377" r:id="rId29"/>
    <p:sldId id="378" r:id="rId30"/>
    <p:sldId id="425" r:id="rId31"/>
    <p:sldId id="379" r:id="rId32"/>
    <p:sldId id="435" r:id="rId33"/>
    <p:sldId id="429" r:id="rId34"/>
    <p:sldId id="430" r:id="rId35"/>
    <p:sldId id="426" r:id="rId36"/>
    <p:sldId id="384" r:id="rId37"/>
    <p:sldId id="392" r:id="rId38"/>
    <p:sldId id="383" r:id="rId39"/>
    <p:sldId id="394" r:id="rId40"/>
    <p:sldId id="277" r:id="rId41"/>
    <p:sldId id="386" r:id="rId42"/>
    <p:sldId id="427" r:id="rId43"/>
    <p:sldId id="397" r:id="rId44"/>
    <p:sldId id="336" r:id="rId45"/>
    <p:sldId id="283" r:id="rId46"/>
    <p:sldId id="284" r:id="rId47"/>
    <p:sldId id="433" r:id="rId48"/>
    <p:sldId id="411" r:id="rId49"/>
    <p:sldId id="412" r:id="rId50"/>
    <p:sldId id="413" r:id="rId51"/>
    <p:sldId id="416" r:id="rId52"/>
    <p:sldId id="417" r:id="rId53"/>
    <p:sldId id="428" r:id="rId54"/>
    <p:sldId id="261" r:id="rId55"/>
    <p:sldId id="271" r:id="rId56"/>
    <p:sldId id="415" r:id="rId57"/>
    <p:sldId id="410" r:id="rId58"/>
    <p:sldId id="405" r:id="rId59"/>
    <p:sldId id="41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A90E-F89C-4297-A3E8-22C1114165AE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338C-BE03-4E08-90BF-2DFC4685E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 txBox="1">
            <a:spLocks noGrp="1" noChangeArrowheads="1"/>
          </p:cNvSpPr>
          <p:nvPr/>
        </p:nvSpPr>
        <p:spPr bwMode="auto">
          <a:xfrm>
            <a:off x="3884613" y="8707438"/>
            <a:ext cx="2973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88" tIns="0" rIns="19488" bIns="0" anchor="b"/>
          <a:lstStyle/>
          <a:p>
            <a:pPr algn="r" defTabSz="779463" eaLnBrk="0" hangingPunct="0"/>
            <a:fld id="{3280DE1F-CCFE-4F3F-85D2-2B41C44824D6}" type="slidenum">
              <a:rPr lang="es-ES" sz="1000" i="1">
                <a:latin typeface="Times New Roman" pitchFamily="18" charset="0"/>
              </a:rPr>
              <a:pPr algn="r" defTabSz="779463" eaLnBrk="0" hangingPunct="0"/>
              <a:t>4</a:t>
            </a:fld>
            <a:endParaRPr lang="es-ES" sz="1000" i="1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4256088"/>
            <a:ext cx="5140325" cy="4117975"/>
          </a:xfrm>
          <a:noFill/>
        </p:spPr>
        <p:txBody>
          <a:bodyPr wrap="square" lIns="94193" tIns="47097" rIns="94193" bIns="4709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accepte in caseds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5"/>
          <p:cNvSpPr txBox="1">
            <a:spLocks noGrp="1" noChangeArrowheads="1"/>
          </p:cNvSpPr>
          <p:nvPr/>
        </p:nvSpPr>
        <p:spPr bwMode="auto">
          <a:xfrm>
            <a:off x="3884613" y="8707438"/>
            <a:ext cx="2973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88" tIns="0" rIns="19488" bIns="0" anchor="b"/>
          <a:lstStyle/>
          <a:p>
            <a:pPr algn="r" defTabSz="779463" eaLnBrk="0" hangingPunct="0"/>
            <a:fld id="{BDA7743B-DE91-4EC4-A165-3BE4F3BDD00F}" type="slidenum">
              <a:rPr lang="es-ES" sz="1000" i="1">
                <a:latin typeface="Times New Roman" pitchFamily="18" charset="0"/>
              </a:rPr>
              <a:pPr algn="r" defTabSz="779463" eaLnBrk="0" hangingPunct="0"/>
              <a:t>58</a:t>
            </a:fld>
            <a:endParaRPr lang="es-ES" sz="1000" i="1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4256088"/>
            <a:ext cx="5140325" cy="4117975"/>
          </a:xfrm>
          <a:noFill/>
        </p:spPr>
        <p:txBody>
          <a:bodyPr wrap="square" lIns="94193" tIns="47097" rIns="94193" bIns="4709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accepte in caseds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 txBox="1">
            <a:spLocks noGrp="1" noChangeArrowheads="1"/>
          </p:cNvSpPr>
          <p:nvPr/>
        </p:nvSpPr>
        <p:spPr bwMode="auto">
          <a:xfrm>
            <a:off x="3884613" y="8707438"/>
            <a:ext cx="2973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88" tIns="0" rIns="19488" bIns="0" anchor="b"/>
          <a:lstStyle/>
          <a:p>
            <a:pPr algn="r" defTabSz="779463" eaLnBrk="0" hangingPunct="0"/>
            <a:fld id="{B6763E57-6B4F-483A-A2FB-EC01E634CD0F}" type="slidenum">
              <a:rPr lang="es-ES" sz="1000" i="1">
                <a:latin typeface="Times New Roman" pitchFamily="18" charset="0"/>
              </a:rPr>
              <a:pPr algn="r" defTabSz="779463" eaLnBrk="0" hangingPunct="0"/>
              <a:t>26</a:t>
            </a:fld>
            <a:endParaRPr lang="es-ES" sz="1000" i="1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4256088"/>
            <a:ext cx="5140325" cy="4117975"/>
          </a:xfrm>
          <a:noFill/>
        </p:spPr>
        <p:txBody>
          <a:bodyPr wrap="square" lIns="94193" tIns="47097" rIns="94193" bIns="4709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 accepte in caseds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6" tIns="46676" rIns="93356" bIns="46676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FDDE324A-5453-4F8C-B170-F1E3CBA80F80}" type="slidenum">
              <a:rPr lang="en-GB" sz="1000">
                <a:solidFill>
                  <a:srgbClr val="000000"/>
                </a:solidFill>
                <a:latin typeface="Arial Narrow" pitchFamily="34" charset="0"/>
              </a:rPr>
              <a:pPr algn="r" eaLnBrk="1" hangingPunct="1"/>
              <a:t>27</a:t>
            </a:fld>
            <a:endParaRPr lang="en-GB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44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1563" y="441325"/>
            <a:ext cx="4714875" cy="3536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4165600"/>
            <a:ext cx="5391150" cy="453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56" tIns="46676" rIns="93356" bIns="46676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de-C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19D1C3-CEE3-475C-B422-9E7C79AD7E4F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FC4A6C-C2A4-4691-9716-F0AAC625D160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2338C-BE03-4E08-90BF-2DFC4685EB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6" tIns="46676" rIns="93356" bIns="46676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B44CFB8-41CA-465A-808C-37AA304AF3B4}" type="slidenum">
              <a:rPr lang="en-GB" sz="1000">
                <a:solidFill>
                  <a:srgbClr val="000000"/>
                </a:solidFill>
                <a:latin typeface="Arial Narrow" pitchFamily="34" charset="0"/>
              </a:rPr>
              <a:pPr algn="r" eaLnBrk="1" hangingPunct="1"/>
              <a:t>41</a:t>
            </a:fld>
            <a:endParaRPr lang="en-GB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0595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1563" y="441325"/>
            <a:ext cx="4714875" cy="3536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4165600"/>
            <a:ext cx="5391150" cy="453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56" tIns="46676" rIns="93356" bIns="46676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de-C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56" tIns="46676" rIns="93356" bIns="46676" anchor="b"/>
          <a:lstStyle/>
          <a:p>
            <a:pPr algn="r" defTabSz="931863"/>
            <a:fld id="{BBE3EC5A-3742-426C-91EA-53BCF1ED3216}" type="slidenum">
              <a:rPr lang="en-GB" sz="1000">
                <a:solidFill>
                  <a:srgbClr val="000000"/>
                </a:solidFill>
                <a:latin typeface="Arial Narrow" pitchFamily="34" charset="0"/>
              </a:rPr>
              <a:pPr algn="r" defTabSz="931863"/>
              <a:t>44</a:t>
            </a:fld>
            <a:endParaRPr lang="en-GB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69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1563" y="441325"/>
            <a:ext cx="4714875" cy="3536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4165600"/>
            <a:ext cx="5391150" cy="4538663"/>
          </a:xfrm>
          <a:noFill/>
        </p:spPr>
        <p:txBody>
          <a:bodyPr wrap="square" lIns="93356" tIns="46676" rIns="93356" bIns="46676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de-C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4A977A-E25C-43BE-AE3C-3B71483B2E87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8B32D-51AF-4D8F-88CA-1B27680BBBEF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E02D8-CF4E-4C1F-88EE-27E57CF2B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8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C5C38-9B74-486D-B0DF-149E1474893A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B665-CD2D-4B3B-8940-3272AAA553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47EF7-8DE8-4ACE-9C19-1D9A2AA93B5A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E5BE3-4759-48FC-B6EF-6C4AF3A3E4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3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626C-89E3-4B76-839D-93F6FCA5E0B5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07CC4-98E1-4E8B-A255-BAA2C204A7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34358-F0A0-4151-BA15-309B3D18BEB4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F251-A6F1-4144-A917-15F101FF4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9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FE4B0-743C-432F-955E-1AFCD804B8E9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BDE0-0420-46F5-AA41-06202A08AE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4867F-3D7C-4AB2-A2AC-65C913209C7A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AFD6-65F8-4E48-9B1B-252AA0959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23E78-23BE-42B1-AD75-303F6E1D0AE3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8286B-86F4-42EC-A451-BD6EE1A57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7D2E2-3B6B-40DA-870A-EBA96EBD8AC5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49B60-50C7-4C90-94DB-067E1123F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B4250-7A9F-40E7-A1D8-683E406DE0F5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F5184-B1C5-4437-8719-79D57EA51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71864-07B2-4AF9-9426-C91BDB599225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EAA12-D917-4E06-97AF-2EE0580CE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63E407-659E-47FE-BACB-7D8ABCA9D1FA}" type="datetimeFigureOut">
              <a:rPr lang="en-US" smtClean="0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9A8A44-8469-4095-986A-4FA9B29E0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12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7.wdp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microsoft.com/office/2007/relationships/hdphoto" Target="../media/hdphoto29.wdp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1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BK Virus Nephropathy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Grand rounds</a:t>
            </a:r>
          </a:p>
          <a:p>
            <a:pPr marL="0" indent="0" algn="ctr">
              <a:buNone/>
            </a:pPr>
            <a:r>
              <a:rPr lang="en-US" dirty="0" smtClean="0"/>
              <a:t>Kiran Babu, Fellow</a:t>
            </a:r>
          </a:p>
          <a:p>
            <a:pPr marL="0" indent="0" algn="ctr">
              <a:buNone/>
            </a:pPr>
            <a:r>
              <a:rPr lang="en-US" dirty="0" smtClean="0"/>
              <a:t>UTHSC</a:t>
            </a:r>
          </a:p>
          <a:p>
            <a:pPr marL="0" indent="0" algn="ctr">
              <a:buNone/>
            </a:pPr>
            <a:r>
              <a:rPr lang="en-US" dirty="0" smtClean="0"/>
              <a:t>1/17/2012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smtClean="0"/>
              <a:t>Prevalence – primary infection in childhood without specific symptoms: 90% seropositive by 10yrs age.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Kidney transplant affected : 1-5%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Mode of spread : respiratory droplets</a:t>
            </a:r>
          </a:p>
          <a:p>
            <a:pPr marL="0" indent="0" algn="just">
              <a:buNone/>
            </a:pPr>
            <a:r>
              <a:rPr lang="en-US" sz="2000" dirty="0" smtClean="0"/>
              <a:t>Other speculated modes are urine, semen, blood transfusion, organ transplantation.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400" dirty="0" smtClean="0"/>
              <a:t>Source : Donor, reactivation or both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Renal specificity such as tropism and ischemic injury</a:t>
            </a:r>
          </a:p>
          <a:p>
            <a:pPr marL="0" indent="0" algn="just">
              <a:buNone/>
            </a:pPr>
            <a:r>
              <a:rPr lang="en-US" sz="2400" dirty="0" smtClean="0"/>
              <a:t>Viral virulence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3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566733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3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a typeface="Times New Roman" pitchFamily="18" charset="0"/>
                <a:cs typeface="Arial" pitchFamily="34" charset="0"/>
              </a:rPr>
              <a:t>An OPTN Analysis of National Registry Data on Treatment of BK Virus Allograft Nephropathy in the United States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200" i="1" u="sng" dirty="0"/>
              <a:t>Case –cohort study</a:t>
            </a:r>
            <a:r>
              <a:rPr lang="en-US" sz="3200" dirty="0"/>
              <a:t> – Primary&amp; solitary kidney transplant recipients Jan 1 2003 thru Dec 31 2006 (OPTN database)n=48292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i="1" u="sng" dirty="0"/>
              <a:t>Recipient Variables</a:t>
            </a:r>
            <a:r>
              <a:rPr lang="en-US" dirty="0"/>
              <a:t>: age at transplant, gender, ethnicity, treatment of AR within 6mo, DGF and </a:t>
            </a:r>
          </a:p>
          <a:p>
            <a:pPr marL="0" indent="0">
              <a:buNone/>
            </a:pPr>
            <a:r>
              <a:rPr lang="en-US" dirty="0"/>
              <a:t>Induction agents : ATG, IL-2R,Alemtuzumab,No induction</a:t>
            </a:r>
          </a:p>
          <a:p>
            <a:pPr marL="0" indent="0" algn="just">
              <a:buNone/>
            </a:pPr>
            <a:r>
              <a:rPr lang="en-US" dirty="0"/>
              <a:t>Maintenance regimen : CNI based, anti-metabolites, mTORi, steroids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3200" i="1" u="sng" dirty="0"/>
              <a:t>Donor variables </a:t>
            </a:r>
            <a:r>
              <a:rPr lang="en-US" sz="1800" dirty="0"/>
              <a:t>: </a:t>
            </a:r>
            <a:r>
              <a:rPr lang="en-US" dirty="0"/>
              <a:t>Live or deceased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i="1" u="sng" dirty="0"/>
              <a:t>Transplant variables</a:t>
            </a:r>
            <a:r>
              <a:rPr lang="en-US" sz="1800" dirty="0"/>
              <a:t>: </a:t>
            </a:r>
            <a:r>
              <a:rPr lang="en-US" dirty="0"/>
              <a:t>Donor to recipient CMV serostatus, center vol (&lt;100 vs. 100+ TX), Transplant year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Cumulative incidence of TBKV calculated every 6 mo. for 24 mo. using  KM method.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P value &lt;0.05 significant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16" y="1219200"/>
            <a:ext cx="449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37483" y="6242247"/>
            <a:ext cx="53065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Dharnidharka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al, Transplantation • Volume 87, Number 7, April 15, 2009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5719" cy="5287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1" y="16481"/>
            <a:ext cx="5212080" cy="6621258"/>
          </a:xfr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72255" y="6553200"/>
            <a:ext cx="5671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 OPTN Analysis of National Registry Data on Treatment of BK Virus Allograft Nephropathy in the United states .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Dharnidharka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et al .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Transplantation.Vol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87.No 7.April 15,2009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2895600" cy="5897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1" u="sng" dirty="0" smtClean="0"/>
              <a:t>Adjusted Hazard ratio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400" u="sng" dirty="0" smtClean="0"/>
              <a:t>High risks </a:t>
            </a:r>
            <a:r>
              <a:rPr lang="en-US" sz="1400" dirty="0" smtClean="0"/>
              <a:t>: R ATG, Tac, MMF, AA recipients , recent </a:t>
            </a:r>
            <a:r>
              <a:rPr lang="en-US" sz="1400" dirty="0" err="1" smtClean="0"/>
              <a:t>Tx</a:t>
            </a:r>
            <a:endParaRPr lang="en-US" sz="1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400" dirty="0" smtClean="0"/>
              <a:t>R –ATG vs. IL-2R  P&lt;.001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CsA  vs. no CNI       P= 0.0213</a:t>
            </a:r>
          </a:p>
          <a:p>
            <a:pPr marL="0" indent="0">
              <a:buNone/>
            </a:pPr>
            <a:r>
              <a:rPr lang="en-US" sz="1400" dirty="0" smtClean="0"/>
              <a:t>Black vs. Hispanic recipients    P&lt;0.001</a:t>
            </a:r>
          </a:p>
          <a:p>
            <a:pPr marL="0" indent="0">
              <a:buNone/>
            </a:pPr>
            <a:r>
              <a:rPr lang="en-US" sz="1400" dirty="0" smtClean="0"/>
              <a:t>Asian vs. Hispanic   P=0.0092</a:t>
            </a:r>
          </a:p>
          <a:p>
            <a:pPr marL="0" indent="0">
              <a:buNone/>
            </a:pPr>
            <a:r>
              <a:rPr lang="en-US" sz="1400" dirty="0" smtClean="0"/>
              <a:t>HLA A mismatch      P=0.0014</a:t>
            </a:r>
          </a:p>
          <a:p>
            <a:pPr marL="0" indent="0">
              <a:buNone/>
            </a:pPr>
            <a:r>
              <a:rPr lang="en-US" sz="1400" dirty="0" smtClean="0"/>
              <a:t>AR  2.54 (P&lt;0.001)</a:t>
            </a:r>
          </a:p>
          <a:p>
            <a:pPr marL="0" indent="0">
              <a:buNone/>
            </a:pPr>
            <a:r>
              <a:rPr lang="en-US" sz="1400" dirty="0" smtClean="0"/>
              <a:t>AR within first 6 mo. AHR 2.56 (P&lt; 0.001)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600" u="sng" dirty="0" smtClean="0"/>
              <a:t>Low risks</a:t>
            </a:r>
            <a:r>
              <a:rPr lang="en-US" sz="1600" dirty="0" smtClean="0"/>
              <a:t> :</a:t>
            </a:r>
          </a:p>
          <a:p>
            <a:pPr marL="0" indent="0">
              <a:buNone/>
            </a:pPr>
            <a:r>
              <a:rPr lang="en-US" sz="1400" dirty="0" smtClean="0"/>
              <a:t>DGF</a:t>
            </a:r>
          </a:p>
          <a:p>
            <a:pPr marL="0" indent="0">
              <a:buNone/>
            </a:pPr>
            <a:r>
              <a:rPr lang="en-US" sz="1400" dirty="0" smtClean="0"/>
              <a:t>Donor</a:t>
            </a:r>
          </a:p>
          <a:p>
            <a:pPr marL="0" indent="0">
              <a:buNone/>
            </a:pPr>
            <a:r>
              <a:rPr lang="en-US" sz="1400" dirty="0" smtClean="0"/>
              <a:t>mTORi</a:t>
            </a:r>
          </a:p>
          <a:p>
            <a:pPr marL="0" indent="0">
              <a:buNone/>
            </a:pPr>
            <a:r>
              <a:rPr lang="en-US" sz="1400" dirty="0" smtClean="0"/>
              <a:t>Cold ischemic time</a:t>
            </a:r>
          </a:p>
          <a:p>
            <a:pPr marL="0" indent="0">
              <a:buNone/>
            </a:pPr>
            <a:r>
              <a:rPr lang="en-US" sz="1400" dirty="0" smtClean="0"/>
              <a:t>High center vol.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000" dirty="0"/>
              <a:t>An OPTN Analysis of National Registry Data on Treatment of BK Virus Allograft Nephropathy in the United states . </a:t>
            </a:r>
          </a:p>
          <a:p>
            <a:pPr marL="0" indent="0">
              <a:buNone/>
            </a:pPr>
            <a:r>
              <a:rPr lang="en-US" sz="1000" dirty="0" err="1"/>
              <a:t>Dharnidharka</a:t>
            </a:r>
            <a:r>
              <a:rPr lang="en-US" sz="1000" dirty="0"/>
              <a:t> et al .</a:t>
            </a:r>
            <a:r>
              <a:rPr lang="en-US" sz="1000" dirty="0" err="1"/>
              <a:t>Transplantation.Vol</a:t>
            </a:r>
            <a:r>
              <a:rPr lang="en-US" sz="1000" dirty="0"/>
              <a:t> 87.No 7.April 15,2009</a:t>
            </a:r>
          </a:p>
          <a:p>
            <a:endParaRPr lang="en-US" sz="1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1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3048000" cy="646765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5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381000"/>
            <a:ext cx="5593232" cy="7132320"/>
          </a:xfr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453" y="6444734"/>
            <a:ext cx="5511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 OPTN Analysis of National Registry Data on Treatment of BK Virus Allograft Nephropathy in the United states .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Dharnidharka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et al .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Transplantation.Vol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87.No 7.April 15,2009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Immunosuppressive regimen may alter the risk of BKV replication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1524000"/>
            <a:ext cx="8282354" cy="462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27717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5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2399"/>
            <a:ext cx="3017520" cy="6677979"/>
          </a:xfr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2254" y="6052066"/>
            <a:ext cx="5671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 OPTN Analysis of National Registry Data on Treatment of BK Virus Allograft Nephropathy in the United states .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Dharnidharka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et al .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Transplantation.Vol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87.No 7.April 15,2009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subTitle" idx="4294967295"/>
          </p:nvPr>
        </p:nvSpPr>
        <p:spPr>
          <a:xfrm>
            <a:off x="2057400" y="4648200"/>
            <a:ext cx="7086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Immunosuppression intensity predisposes to </a:t>
            </a:r>
            <a:r>
              <a:rPr lang="en-US" sz="1200" dirty="0" smtClean="0"/>
              <a:t>BKV                                                     </a:t>
            </a:r>
            <a:r>
              <a:rPr lang="en-US" sz="1200" u="sng" dirty="0" smtClean="0"/>
              <a:t>Limitations</a:t>
            </a:r>
            <a:endParaRPr lang="en-US" sz="1200" u="sng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Higher cumulative incidence due to potent </a:t>
            </a:r>
            <a:r>
              <a:rPr lang="en-US" sz="1200" dirty="0" smtClean="0"/>
              <a:t>IS                                                    BKV  </a:t>
            </a:r>
            <a:r>
              <a:rPr lang="en-US" sz="1200" dirty="0"/>
              <a:t>per center report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HLA </a:t>
            </a:r>
            <a:r>
              <a:rPr lang="en-US" sz="1200" dirty="0"/>
              <a:t>A mismatch  high risk for </a:t>
            </a:r>
            <a:r>
              <a:rPr lang="en-US" sz="1200" dirty="0" smtClean="0"/>
              <a:t>BKVN, loss                                                             Underreporting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Children at high risk : primary infection </a:t>
            </a:r>
            <a:r>
              <a:rPr lang="en-US" sz="1200" dirty="0" smtClean="0"/>
              <a:t>                                                        Ureteric </a:t>
            </a:r>
            <a:r>
              <a:rPr lang="en-US" sz="1200" dirty="0"/>
              <a:t>stents not included in reporting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900" dirty="0" smtClean="0"/>
              <a:t>An </a:t>
            </a:r>
            <a:r>
              <a:rPr lang="en-US" sz="900" dirty="0"/>
              <a:t>OPTN Analysis of National Registry Data on Treatment of BK Virus Allograft Nephropathy in the United states . </a:t>
            </a:r>
          </a:p>
          <a:p>
            <a:pPr marL="0" indent="0">
              <a:buNone/>
            </a:pPr>
            <a:r>
              <a:rPr lang="en-US" sz="900" dirty="0" err="1"/>
              <a:t>Dharnidharka</a:t>
            </a:r>
            <a:r>
              <a:rPr lang="en-US" sz="900" dirty="0"/>
              <a:t> et al .</a:t>
            </a:r>
            <a:r>
              <a:rPr lang="en-US" sz="900" dirty="0" err="1"/>
              <a:t>Transplantation.Vol</a:t>
            </a:r>
            <a:r>
              <a:rPr lang="en-US" sz="900" dirty="0"/>
              <a:t> 87.No 7.April 15,2009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867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Immunology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Determined by intensity of </a:t>
            </a:r>
            <a:r>
              <a:rPr lang="en-US" sz="2000" dirty="0" err="1"/>
              <a:t>immunosuppression</a:t>
            </a:r>
            <a:r>
              <a:rPr lang="en-US" sz="2000" dirty="0"/>
              <a:t> rather than individual </a:t>
            </a:r>
            <a:r>
              <a:rPr lang="en-US" sz="2000" dirty="0" smtClean="0"/>
              <a:t>drug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Innate (Natural killer) and adaptive immunity (CD4, CD8) plays vital defense role against BKV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Humoral</a:t>
            </a:r>
            <a:r>
              <a:rPr lang="en-US" sz="2000" dirty="0" smtClean="0"/>
              <a:t> immunity : BKV  D+/R- : BKV infection ( 43%)*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BKV D+/R+ : BKV viruria  (50%)+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BKV  D-/R-  : </a:t>
            </a:r>
            <a:r>
              <a:rPr lang="en-US" sz="2000" dirty="0"/>
              <a:t>BKV infection ( </a:t>
            </a:r>
            <a:r>
              <a:rPr lang="en-US" sz="2000" dirty="0" smtClean="0"/>
              <a:t>10%)*+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Cellular immunity  :  </a:t>
            </a:r>
          </a:p>
          <a:p>
            <a:pPr marL="0" indent="0">
              <a:buNone/>
            </a:pPr>
            <a:r>
              <a:rPr lang="en-US" sz="2000" dirty="0" smtClean="0"/>
              <a:t>High BKV Abs titers , low frequency of Gamma IFN producing cells – Rec. BKV </a:t>
            </a:r>
            <a:r>
              <a:rPr lang="en-US" sz="2000" dirty="0" err="1" smtClean="0"/>
              <a:t>viremia</a:t>
            </a:r>
            <a:r>
              <a:rPr lang="en-US" sz="2000" dirty="0" smtClean="0"/>
              <a:t>#</a:t>
            </a:r>
          </a:p>
          <a:p>
            <a:pPr marL="0" indent="0" algn="just">
              <a:buNone/>
            </a:pPr>
            <a:r>
              <a:rPr lang="en-US" sz="2000" dirty="0" smtClean="0"/>
              <a:t>Persistent  </a:t>
            </a:r>
            <a:r>
              <a:rPr lang="en-US" sz="2000" dirty="0" err="1" smtClean="0"/>
              <a:t>viremia</a:t>
            </a:r>
            <a:r>
              <a:rPr lang="en-US" sz="2000" dirty="0" smtClean="0"/>
              <a:t> with high BKV Abs titers but weak CD8 T cells@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Alloimune activation : subclinical activation may trigger BKV replication and reactivation leading to nephritis??- mouse studies</a:t>
            </a:r>
          </a:p>
          <a:p>
            <a:pPr marL="0" indent="0">
              <a:buNone/>
            </a:pPr>
            <a:r>
              <a:rPr lang="en-US" sz="800" dirty="0" smtClean="0"/>
              <a:t>*Shah</a:t>
            </a:r>
          </a:p>
          <a:p>
            <a:pPr marL="0" indent="0">
              <a:buNone/>
            </a:pPr>
            <a:r>
              <a:rPr lang="en-US" sz="800" dirty="0" smtClean="0"/>
              <a:t>+Bohl</a:t>
            </a:r>
          </a:p>
          <a:p>
            <a:pPr marL="0" indent="0">
              <a:buNone/>
            </a:pPr>
            <a:r>
              <a:rPr lang="en-US" sz="800" dirty="0" smtClean="0"/>
              <a:t>#</a:t>
            </a:r>
            <a:r>
              <a:rPr lang="en-US" sz="800" dirty="0" err="1" smtClean="0"/>
              <a:t>Comoli</a:t>
            </a:r>
            <a:r>
              <a:rPr lang="en-US" sz="800" dirty="0" smtClean="0"/>
              <a:t> </a:t>
            </a:r>
          </a:p>
          <a:p>
            <a:pPr marL="0" indent="0">
              <a:buNone/>
            </a:pPr>
            <a:r>
              <a:rPr lang="en-US" sz="800" dirty="0" smtClean="0"/>
              <a:t>@Chen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46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BK Virus Nephropathy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191000"/>
          </a:xfrm>
        </p:spPr>
        <p:txBody>
          <a:bodyPr rtlCol="0">
            <a:normAutofit lnSpcReduction="100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Introduction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Virology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Epidemiology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b="1" i="1" dirty="0"/>
              <a:t>Pathogenesis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Diagnosis, Risk factors &amp; screening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Treatment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Trends</a:t>
            </a:r>
            <a:endParaRPr lang="en-US" b="1" i="1" dirty="0" smtClean="0"/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Dendritic cell Deficiency associated with BK </a:t>
            </a:r>
            <a:r>
              <a:rPr lang="en-US" sz="1800" dirty="0" err="1" smtClean="0"/>
              <a:t>viremia</a:t>
            </a:r>
            <a:r>
              <a:rPr lang="en-US" sz="1800" dirty="0" smtClean="0"/>
              <a:t> , BKVN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609600"/>
            <a:ext cx="37338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Pilot study: Kid or Kid-Pan </a:t>
            </a:r>
            <a:r>
              <a:rPr lang="en-US" sz="1600" dirty="0" err="1" smtClean="0"/>
              <a:t>Tx</a:t>
            </a:r>
            <a:r>
              <a:rPr lang="en-US" sz="1600" dirty="0" smtClean="0"/>
              <a:t>  n=79</a:t>
            </a:r>
          </a:p>
          <a:p>
            <a:pPr marL="0" indent="0">
              <a:buNone/>
            </a:pPr>
            <a:r>
              <a:rPr lang="en-US" sz="1600" dirty="0" smtClean="0"/>
              <a:t>Post </a:t>
            </a:r>
            <a:r>
              <a:rPr lang="en-US" sz="1600" dirty="0" err="1" smtClean="0"/>
              <a:t>Tx</a:t>
            </a:r>
            <a:r>
              <a:rPr lang="en-US" sz="1600" dirty="0" smtClean="0"/>
              <a:t> PBDC levels by flow cytometry (pre HD)</a:t>
            </a:r>
          </a:p>
          <a:p>
            <a:pPr marL="0" indent="0">
              <a:buNone/>
            </a:pPr>
            <a:r>
              <a:rPr lang="en-US" sz="1600" dirty="0" smtClean="0"/>
              <a:t>BK Virus measured at 1,3,6,9,12 mo.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Excluded: HBV/HCV/HIV/Infection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Variables : Renal function, gender, time of </a:t>
            </a:r>
            <a:r>
              <a:rPr lang="en-US" sz="1600" dirty="0" err="1" smtClean="0"/>
              <a:t>Tx</a:t>
            </a:r>
            <a:endParaRPr lang="en-US" sz="16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Dendritic </a:t>
            </a:r>
            <a:r>
              <a:rPr lang="en-US" sz="1000" dirty="0"/>
              <a:t>Cell Deficiency Associated With Development of BK Viremia and Nephropathy in Renal Transplant Recipients</a:t>
            </a:r>
          </a:p>
          <a:p>
            <a:pPr marL="0" indent="0">
              <a:buNone/>
            </a:pPr>
            <a:r>
              <a:rPr lang="en-US" sz="1000" i="1" dirty="0" err="1"/>
              <a:t>Womer</a:t>
            </a:r>
            <a:r>
              <a:rPr lang="en-US" sz="1000" i="1" dirty="0"/>
              <a:t> et al.  </a:t>
            </a:r>
            <a:r>
              <a:rPr lang="en-US" sz="1000" dirty="0"/>
              <a:t>Transplantation • Volume 89, Number 1, January 15, 2010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4492650"/>
              </p:ext>
            </p:extLst>
          </p:nvPr>
        </p:nvGraphicFramePr>
        <p:xfrm>
          <a:off x="3886200" y="533400"/>
          <a:ext cx="4953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Document" r:id="rId3" imgW="5940848" imgH="5647485" progId="Word.Document.8">
                  <p:embed/>
                </p:oleObj>
              </mc:Choice>
              <mc:Fallback>
                <p:oleObj name="Document" r:id="rId3" imgW="5940848" imgH="5647485" progId="Word.Document.8">
                  <p:embed/>
                  <p:pic>
                    <p:nvPicPr>
                      <p:cNvPr id="0" name="Picture 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4953000" cy="6248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Post Transplantation Dendritic cell levels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6174952" cy="539496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572000" y="628476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+mj-lt"/>
              </a:rPr>
              <a:t>Dendritic Cell Deficiency Associated With Development of BK Viremia and Nephropathy in Renal Transplant Recipients</a:t>
            </a:r>
          </a:p>
          <a:p>
            <a:r>
              <a:rPr lang="en-US" sz="1000" i="1" dirty="0" err="1">
                <a:latin typeface="+mj-lt"/>
              </a:rPr>
              <a:t>Womer</a:t>
            </a:r>
            <a:r>
              <a:rPr lang="en-US" sz="1000" i="1" dirty="0">
                <a:latin typeface="+mj-lt"/>
              </a:rPr>
              <a:t> et al.  </a:t>
            </a:r>
            <a:r>
              <a:rPr lang="en-US" sz="1000" dirty="0">
                <a:latin typeface="+mj-lt"/>
              </a:rPr>
              <a:t>Transplantation • Volume 89, Number 1, January 15,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Reduction of PBDC is viral or host effect?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Pre Transplant PBDC levels by flow cytometry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Three </a:t>
            </a:r>
            <a:r>
              <a:rPr lang="en-US" sz="1600" dirty="0"/>
              <a:t>groups</a:t>
            </a:r>
          </a:p>
          <a:p>
            <a:pPr marL="0" indent="0">
              <a:buNone/>
            </a:pPr>
            <a:r>
              <a:rPr lang="en-US" sz="1600" dirty="0"/>
              <a:t>A)No </a:t>
            </a:r>
            <a:r>
              <a:rPr lang="en-US" sz="1600" dirty="0" err="1"/>
              <a:t>viremia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B)Low </a:t>
            </a:r>
            <a:r>
              <a:rPr lang="en-US" sz="1600" dirty="0" err="1"/>
              <a:t>viremia</a:t>
            </a:r>
            <a:r>
              <a:rPr lang="en-US" sz="1600" dirty="0"/>
              <a:t> (&lt;5000copies/ml)</a:t>
            </a:r>
          </a:p>
          <a:p>
            <a:pPr marL="0" indent="0">
              <a:buNone/>
            </a:pPr>
            <a:r>
              <a:rPr lang="en-US" sz="1600" dirty="0"/>
              <a:t>C)High Viremia (&gt;5000copies/ml)+ </a:t>
            </a:r>
            <a:r>
              <a:rPr lang="en-US" sz="1600" dirty="0" err="1"/>
              <a:t>bp</a:t>
            </a:r>
            <a:r>
              <a:rPr lang="en-US" sz="1600" dirty="0"/>
              <a:t> BVN </a:t>
            </a:r>
          </a:p>
          <a:p>
            <a:endParaRPr lang="en-US" dirty="0" smtClean="0"/>
          </a:p>
          <a:p>
            <a:pPr marL="0" indent="0" algn="just">
              <a:buNone/>
            </a:pPr>
            <a:r>
              <a:rPr lang="en-US" sz="2000" dirty="0" smtClean="0"/>
              <a:t>Result: </a:t>
            </a:r>
            <a:r>
              <a:rPr lang="en-US" sz="1800" dirty="0" smtClean="0"/>
              <a:t>Pre-</a:t>
            </a:r>
            <a:r>
              <a:rPr lang="en-US" sz="1800" dirty="0" err="1" smtClean="0"/>
              <a:t>Tx</a:t>
            </a:r>
            <a:r>
              <a:rPr lang="en-US" sz="1800" dirty="0" smtClean="0"/>
              <a:t> abs Total DC level 23,483 cells/ml :cut </a:t>
            </a:r>
            <a:r>
              <a:rPr lang="en-US" sz="1800" dirty="0"/>
              <a:t>o</a:t>
            </a:r>
            <a:r>
              <a:rPr lang="en-US" sz="1800" dirty="0" smtClean="0"/>
              <a:t>ff value for predicting post-</a:t>
            </a:r>
            <a:r>
              <a:rPr lang="en-US" sz="1800" dirty="0" err="1" smtClean="0"/>
              <a:t>Tx</a:t>
            </a:r>
            <a:r>
              <a:rPr lang="en-US" sz="1800" dirty="0" smtClean="0"/>
              <a:t> </a:t>
            </a:r>
            <a:r>
              <a:rPr lang="en-US" sz="1800" dirty="0" err="1" smtClean="0"/>
              <a:t>viremia</a:t>
            </a:r>
            <a:r>
              <a:rPr lang="en-US" sz="1800" dirty="0" smtClean="0"/>
              <a:t> (LV +HV)  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Sensitivity 87% and Specificity 46%</a:t>
            </a:r>
            <a:endParaRPr lang="en-US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22" y="685800"/>
            <a:ext cx="4393183" cy="569976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495800" y="62484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+mj-lt"/>
              </a:rPr>
              <a:t>Dendritic Cell Deficiency Associated With Development of BK Viremia and Nephropathy in Renal Transplant Recipients</a:t>
            </a:r>
          </a:p>
          <a:p>
            <a:r>
              <a:rPr lang="en-US" sz="1000" i="1" dirty="0" err="1">
                <a:latin typeface="+mj-lt"/>
              </a:rPr>
              <a:t>Womer</a:t>
            </a:r>
            <a:r>
              <a:rPr lang="en-US" sz="1000" i="1" dirty="0">
                <a:latin typeface="+mj-lt"/>
              </a:rPr>
              <a:t> et al.  </a:t>
            </a:r>
            <a:r>
              <a:rPr lang="en-US" sz="1000" dirty="0">
                <a:latin typeface="+mj-lt"/>
              </a:rPr>
              <a:t>Transplantation • Volume 89, Number 1, January 15,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Pre transplant PBDC levels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9223"/>
            <a:ext cx="4934796" cy="649224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5791200" y="6121098"/>
            <a:ext cx="335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prstClr val="black"/>
                </a:solidFill>
                <a:latin typeface="Calibri"/>
              </a:rPr>
              <a:t>Dendritic Cell Deficiency Associated With Development of BK Viremia and Nephropathy in Renal Transplant Recipients</a:t>
            </a:r>
          </a:p>
          <a:p>
            <a:pPr lvl="0"/>
            <a:r>
              <a:rPr lang="en-US" sz="900" i="1" dirty="0" err="1">
                <a:solidFill>
                  <a:prstClr val="black"/>
                </a:solidFill>
                <a:latin typeface="Calibri"/>
              </a:rPr>
              <a:t>Womer</a:t>
            </a:r>
            <a:r>
              <a:rPr lang="en-US" sz="900" i="1" dirty="0">
                <a:solidFill>
                  <a:prstClr val="black"/>
                </a:solidFill>
                <a:latin typeface="Calibri"/>
              </a:rPr>
              <a:t> et al.  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Transplantation • Volume 89, Number 1, January 15,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i="1" dirty="0" smtClean="0">
                <a:latin typeface="+mj-lt"/>
              </a:rPr>
              <a:t> Risk factors for BKV replication and BKVN</a:t>
            </a:r>
          </a:p>
          <a:p>
            <a:pPr algn="just"/>
            <a:r>
              <a:rPr lang="en-US" sz="2400" b="1" i="1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i="1" dirty="0" smtClean="0">
                <a:latin typeface="+mj-lt"/>
              </a:rPr>
              <a:t> Importance of early detection of BKV replication and BKVN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i="1" dirty="0" smtClean="0">
                <a:latin typeface="+mj-lt"/>
              </a:rPr>
              <a:t> Interventions for BKV replication and BKVN</a:t>
            </a:r>
            <a:r>
              <a:rPr lang="en-US" sz="2400" b="1" i="1" baseline="300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200" b="1" i="1" dirty="0" smtClean="0">
                <a:solidFill>
                  <a:srgbClr val="9966FF"/>
                </a:solidFill>
              </a:rPr>
              <a:t>What are the risk factors for BKV replication?</a:t>
            </a:r>
            <a:r>
              <a:rPr lang="en-US" b="1" i="1" dirty="0" smtClean="0">
                <a:solidFill>
                  <a:srgbClr val="9966FF"/>
                </a:solidFill>
                <a:latin typeface="Arial" charset="0"/>
              </a:rPr>
              <a:t/>
            </a:r>
            <a:br>
              <a:rPr lang="en-US" b="1" i="1" dirty="0" smtClean="0">
                <a:solidFill>
                  <a:srgbClr val="9966FF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sz="2300" b="1" u="sng" dirty="0" smtClean="0"/>
              <a:t>Non-modifiable risk factors</a:t>
            </a:r>
            <a:endParaRPr lang="en-US" sz="2300" u="sng" dirty="0" smtClean="0"/>
          </a:p>
          <a:p>
            <a:pPr fontAlgn="base"/>
            <a:r>
              <a:rPr lang="en-US" sz="1900" b="1" i="1" dirty="0" smtClean="0"/>
              <a:t>older recipients (&gt;65 years)</a:t>
            </a:r>
            <a:r>
              <a:rPr lang="en-US" sz="1900" b="1" i="1" baseline="30000" dirty="0" smtClean="0"/>
              <a:t>1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recipient gender: male </a:t>
            </a:r>
            <a:r>
              <a:rPr lang="en-US" sz="1900" b="1" i="1" baseline="30000" dirty="0" smtClean="0"/>
              <a:t>1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advanced donor age (&gt;65 years)</a:t>
            </a:r>
            <a:r>
              <a:rPr lang="en-US" sz="1900" b="1" i="1" baseline="30000" dirty="0" smtClean="0"/>
              <a:t>1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HLA mismatch</a:t>
            </a:r>
            <a:r>
              <a:rPr lang="en-US" sz="1900" b="1" i="1" baseline="30000" dirty="0" smtClean="0"/>
              <a:t> 2,3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acute rejection</a:t>
            </a:r>
            <a:r>
              <a:rPr lang="en-US" sz="1900" b="1" i="1" baseline="30000" dirty="0" smtClean="0"/>
              <a:t> 2,3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donor BKV </a:t>
            </a:r>
            <a:r>
              <a:rPr lang="en-US" sz="1900" b="1" i="1" dirty="0" err="1" smtClean="0"/>
              <a:t>seropositive</a:t>
            </a:r>
            <a:r>
              <a:rPr lang="en-US" sz="1900" b="1" i="1" dirty="0" smtClean="0"/>
              <a:t>/recipient BKV </a:t>
            </a:r>
            <a:r>
              <a:rPr lang="en-US" sz="1900" b="1" i="1" dirty="0" err="1" smtClean="0"/>
              <a:t>seronegative</a:t>
            </a:r>
            <a:r>
              <a:rPr lang="en-US" sz="1900" b="1" i="1" dirty="0" smtClean="0"/>
              <a:t> </a:t>
            </a:r>
            <a:r>
              <a:rPr lang="en-US" sz="1900" b="1" i="1" baseline="30000" dirty="0" smtClean="0"/>
              <a:t>4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recipient ethnic origin: </a:t>
            </a:r>
            <a:r>
              <a:rPr lang="en-US" sz="1900" b="1" i="1" dirty="0" err="1" smtClean="0"/>
              <a:t>african-american</a:t>
            </a:r>
            <a:r>
              <a:rPr lang="en-US" sz="1900" b="1" i="1" dirty="0" smtClean="0"/>
              <a:t> </a:t>
            </a:r>
            <a:r>
              <a:rPr lang="en-US" sz="1900" b="1" i="1" baseline="30000" dirty="0" smtClean="0"/>
              <a:t>2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re-transplantation </a:t>
            </a:r>
            <a:r>
              <a:rPr lang="en-US" sz="1900" b="1" i="1" baseline="30000" dirty="0" smtClean="0"/>
              <a:t>4</a:t>
            </a:r>
            <a:endParaRPr lang="en-US" sz="1900" dirty="0" smtClean="0"/>
          </a:p>
          <a:p>
            <a:pPr fontAlgn="base"/>
            <a:r>
              <a:rPr lang="en-US" sz="1900" b="1" i="1" dirty="0" smtClean="0"/>
              <a:t>paedriatic recipient </a:t>
            </a:r>
            <a:r>
              <a:rPr lang="en-US" sz="1900" b="1" i="1" baseline="30000" dirty="0" smtClean="0"/>
              <a:t>1</a:t>
            </a:r>
            <a:endParaRPr lang="en-US" sz="1900" dirty="0" smtClean="0"/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CsA, cyclosporine; A, </a:t>
            </a:r>
          </a:p>
          <a:p>
            <a:pPr>
              <a:buNone/>
            </a:pPr>
            <a:r>
              <a:rPr lang="en-US" sz="1400" b="1" dirty="0" smtClean="0">
                <a:latin typeface="+mj-lt"/>
              </a:rPr>
              <a:t>CsA, cyclosporine; HLA, human leukocyte antigen</a:t>
            </a:r>
            <a:endParaRPr lang="en-US" sz="1400" dirty="0" smtClean="0">
              <a:latin typeface="+mj-lt"/>
            </a:endParaRPr>
          </a:p>
          <a:p>
            <a:pPr>
              <a:buNone/>
            </a:pPr>
            <a:r>
              <a:rPr lang="en-US" sz="1400" b="1" dirty="0" smtClean="0">
                <a:latin typeface="+mj-lt"/>
              </a:rPr>
              <a:t>MMF; mycophenolate mofetil;</a:t>
            </a:r>
            <a:endParaRPr lang="en-US" sz="1400" dirty="0" smtClean="0">
              <a:latin typeface="+mj-lt"/>
            </a:endParaRPr>
          </a:p>
          <a:p>
            <a:pPr>
              <a:buNone/>
            </a:pPr>
            <a:r>
              <a:rPr lang="en-US" sz="1400" b="1" dirty="0" smtClean="0">
                <a:latin typeface="+mj-lt"/>
              </a:rPr>
              <a:t>BKVAN: BK polyoma virus-associated nephropathy</a:t>
            </a:r>
            <a:endParaRPr lang="en-US" sz="1400" dirty="0" smtClean="0">
              <a:latin typeface="+mj-lt"/>
            </a:endParaRPr>
          </a:p>
          <a:p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nephropathy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sz="2300" b="1" u="sng" dirty="0" smtClean="0"/>
              <a:t>Modifiable risk factors</a:t>
            </a:r>
            <a:endParaRPr lang="en-US" sz="2300" u="sng" dirty="0" smtClean="0"/>
          </a:p>
          <a:p>
            <a:pPr fontAlgn="base">
              <a:buNone/>
            </a:pPr>
            <a:r>
              <a:rPr lang="en-US" sz="1800" b="1" dirty="0" smtClean="0"/>
              <a:t>Immunosuppressant </a:t>
            </a:r>
            <a:r>
              <a:rPr lang="en-US" sz="1800" b="1" baseline="30000" dirty="0" smtClean="0"/>
              <a:t>2</a:t>
            </a:r>
            <a:endParaRPr lang="en-US" sz="1800" dirty="0" smtClean="0"/>
          </a:p>
          <a:p>
            <a:pPr fontAlgn="base">
              <a:buNone/>
            </a:pPr>
            <a:r>
              <a:rPr lang="en-US" sz="1800" b="1" dirty="0" smtClean="0"/>
              <a:t>       - CNIs: tacrolimus based vs. CsA based</a:t>
            </a:r>
            <a:endParaRPr lang="en-US" sz="1800" dirty="0" smtClean="0"/>
          </a:p>
          <a:p>
            <a:pPr fontAlgn="base">
              <a:buNone/>
            </a:pPr>
            <a:r>
              <a:rPr lang="en-US" sz="1800" b="1" dirty="0" smtClean="0"/>
              <a:t>Induction: thymoglobulin vs. IL2 vs. none  </a:t>
            </a:r>
            <a:endParaRPr lang="en-US" sz="1800" dirty="0" smtClean="0"/>
          </a:p>
          <a:p>
            <a:pPr fontAlgn="base">
              <a:buNone/>
            </a:pPr>
            <a:r>
              <a:rPr lang="en-US" sz="1800" b="1" dirty="0" smtClean="0"/>
              <a:t>steroids 3</a:t>
            </a:r>
            <a:endParaRPr lang="en-US" sz="1800" dirty="0" smtClean="0"/>
          </a:p>
          <a:p>
            <a:pPr fontAlgn="base">
              <a:buNone/>
            </a:pPr>
            <a:r>
              <a:rPr lang="en-US" sz="1800" b="1" dirty="0" smtClean="0"/>
              <a:t>Anti-metabolites: MMF based vs. </a:t>
            </a:r>
            <a:r>
              <a:rPr lang="en-US" sz="1800" b="1" dirty="0" err="1" smtClean="0"/>
              <a:t>azathioprine</a:t>
            </a:r>
            <a:r>
              <a:rPr lang="en-US" sz="1800" b="1" dirty="0" smtClean="0"/>
              <a:t> based </a:t>
            </a:r>
            <a:r>
              <a:rPr lang="en-US" sz="1800" b="1" dirty="0" err="1" smtClean="0"/>
              <a:t>vs</a:t>
            </a:r>
            <a:r>
              <a:rPr lang="en-US" sz="1800" b="1" dirty="0" smtClean="0"/>
              <a:t> none </a:t>
            </a:r>
            <a:endParaRPr lang="en-US" sz="1800" dirty="0" smtClean="0"/>
          </a:p>
          <a:p>
            <a:pPr fontAlgn="base">
              <a:buNone/>
            </a:pPr>
            <a:r>
              <a:rPr lang="en-US" sz="1800" b="1" dirty="0" smtClean="0"/>
              <a:t>stents </a:t>
            </a:r>
            <a:r>
              <a:rPr lang="en-US" sz="2100" b="1" i="1" baseline="30000" dirty="0" smtClean="0"/>
              <a:t>5</a:t>
            </a:r>
            <a:r>
              <a:rPr lang="en-US" sz="2100" b="1" i="1" dirty="0" smtClean="0"/>
              <a:t>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dirty="0" smtClean="0"/>
              <a:t>1. </a:t>
            </a:r>
            <a:r>
              <a:rPr lang="en-US" sz="1200" dirty="0" err="1" smtClean="0"/>
              <a:t>Schold</a:t>
            </a:r>
            <a:r>
              <a:rPr lang="en-US" sz="1200" dirty="0" smtClean="0"/>
              <a:t> JD et al </a:t>
            </a:r>
            <a:r>
              <a:rPr lang="en-US" sz="1200" dirty="0" err="1" smtClean="0"/>
              <a:t>Transpl</a:t>
            </a:r>
            <a:r>
              <a:rPr lang="en-US" sz="1200" dirty="0" smtClean="0"/>
              <a:t> </a:t>
            </a:r>
            <a:r>
              <a:rPr lang="en-US" sz="1200" dirty="0" err="1" smtClean="0"/>
              <a:t>Int</a:t>
            </a:r>
            <a:r>
              <a:rPr lang="en-US" sz="1200" dirty="0" smtClean="0"/>
              <a:t> 2009; 22: 626-34</a:t>
            </a:r>
          </a:p>
          <a:p>
            <a:pPr>
              <a:buNone/>
            </a:pPr>
            <a:r>
              <a:rPr lang="en-US" sz="1200" dirty="0" smtClean="0"/>
              <a:t>2. </a:t>
            </a:r>
            <a:r>
              <a:rPr lang="en-US" sz="1200" dirty="0" err="1" smtClean="0"/>
              <a:t>Dharnidharka</a:t>
            </a:r>
            <a:r>
              <a:rPr lang="en-US" sz="1200" dirty="0" smtClean="0"/>
              <a:t> VR et al Transplantation 2009; 87: 1019-26</a:t>
            </a:r>
          </a:p>
          <a:p>
            <a:pPr>
              <a:buNone/>
            </a:pPr>
            <a:r>
              <a:rPr lang="en-US" sz="1200" dirty="0" smtClean="0"/>
              <a:t>3. Hirsch HH et al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 2009; 86-96</a:t>
            </a:r>
          </a:p>
          <a:p>
            <a:pPr>
              <a:buNone/>
            </a:pPr>
            <a:r>
              <a:rPr lang="en-US" sz="1200" dirty="0" smtClean="0"/>
              <a:t>4. Bohl DL, Brennan DC. Clin J Am Soc Nephrol 2007; 2(</a:t>
            </a:r>
            <a:r>
              <a:rPr lang="en-US" sz="1200" dirty="0" err="1" smtClean="0"/>
              <a:t>Suppl</a:t>
            </a:r>
            <a:r>
              <a:rPr lang="en-US" sz="1200" dirty="0" smtClean="0"/>
              <a:t> 1): S36-46</a:t>
            </a:r>
          </a:p>
          <a:p>
            <a:pPr>
              <a:buNone/>
            </a:pPr>
            <a:r>
              <a:rPr lang="en-US" sz="1200" dirty="0" smtClean="0"/>
              <a:t>5. Brennan DC et al Am J </a:t>
            </a:r>
            <a:r>
              <a:rPr lang="en-US" sz="1200" dirty="0" err="1" smtClean="0"/>
              <a:t>Translant</a:t>
            </a:r>
            <a:r>
              <a:rPr lang="en-US" sz="1200" dirty="0" smtClean="0"/>
              <a:t> 2005; 5:582-94</a:t>
            </a:r>
          </a:p>
          <a:p>
            <a:pPr fontAlgn="base">
              <a:buNone/>
            </a:pP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828800" y="2286000"/>
            <a:ext cx="2895600" cy="4572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 algn="ctr"/>
            <a:r>
              <a:rPr lang="en-US" sz="2800" b="1" i="1" dirty="0" err="1">
                <a:latin typeface="Arial" charset="0"/>
              </a:rPr>
              <a:t>Intragraft</a:t>
            </a:r>
            <a:r>
              <a:rPr lang="en-US" sz="2800" b="1" i="1" dirty="0">
                <a:latin typeface="Arial" charset="0"/>
              </a:rPr>
              <a:t> inflammation supports </a:t>
            </a:r>
            <a:r>
              <a:rPr lang="en-US" sz="2800" b="1" i="1" dirty="0" smtClean="0">
                <a:latin typeface="Arial" charset="0"/>
              </a:rPr>
              <a:t>BKVN</a:t>
            </a:r>
            <a:endParaRPr lang="el-GR" sz="2000" b="1" i="1" dirty="0"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58000" y="6019800"/>
            <a:ext cx="196373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 dirty="0" err="1">
                <a:latin typeface="Arial" charset="0"/>
              </a:rPr>
              <a:t>Acott</a:t>
            </a:r>
            <a:r>
              <a:rPr lang="en-US" sz="1000" b="1" i="1" dirty="0">
                <a:latin typeface="Arial" charset="0"/>
              </a:rPr>
              <a:t> P BKV speaker meeting</a:t>
            </a:r>
          </a:p>
        </p:txBody>
      </p:sp>
      <p:graphicFrame>
        <p:nvGraphicFramePr>
          <p:cNvPr id="6236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78905"/>
              </p:ext>
            </p:extLst>
          </p:nvPr>
        </p:nvGraphicFramePr>
        <p:xfrm>
          <a:off x="1600200" y="2286000"/>
          <a:ext cx="6019800" cy="3048001"/>
        </p:xfrm>
        <a:graphic>
          <a:graphicData uri="http://schemas.openxmlformats.org/drawingml/2006/table">
            <a:tbl>
              <a:tblPr/>
              <a:tblGrid>
                <a:gridCol w="3352800"/>
                <a:gridCol w="685800"/>
                <a:gridCol w="198120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Risk factors of BKVAN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HLA class I MISMATCH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 viruria (&gt;10 MIO)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Donor age &gt; 60 y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 rejection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Inflammation       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CMV (reactivation)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7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3" name="AutoShape 47"/>
          <p:cNvSpPr>
            <a:spLocks/>
          </p:cNvSpPr>
          <p:nvPr/>
        </p:nvSpPr>
        <p:spPr bwMode="auto">
          <a:xfrm>
            <a:off x="5715000" y="40386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charset="0"/>
              </a:rPr>
              <a:t>Tacrolimus-based regimen is a risk factor for </a:t>
            </a:r>
            <a:endParaRPr lang="en-US" sz="2400" b="1" dirty="0" smtClean="0">
              <a:latin typeface="Arial" charset="0"/>
            </a:endParaRPr>
          </a:p>
          <a:p>
            <a:pPr algn="ctr" eaLnBrk="1" hangingPunct="1"/>
            <a:r>
              <a:rPr lang="en-US" sz="2400" b="1" dirty="0" smtClean="0">
                <a:latin typeface="Arial" charset="0"/>
              </a:rPr>
              <a:t>BKV </a:t>
            </a:r>
            <a:r>
              <a:rPr lang="en-US" sz="2400" b="1" dirty="0">
                <a:latin typeface="Arial" charset="0"/>
              </a:rPr>
              <a:t>treatment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229350" y="6613525"/>
            <a:ext cx="291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b="1" i="1">
                <a:solidFill>
                  <a:schemeClr val="bg1"/>
                </a:solidFill>
                <a:latin typeface="Arial" charset="0"/>
              </a:rPr>
              <a:t>1. Schold JD et al Transpl Int 2009; 22: 626-34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5716088"/>
            <a:ext cx="411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i="1" dirty="0" smtClean="0">
                <a:latin typeface="Arial" charset="0"/>
              </a:rPr>
              <a:t>A  as compared to CsA </a:t>
            </a:r>
            <a:r>
              <a:rPr lang="en-US" sz="1000" i="1" dirty="0">
                <a:latin typeface="Arial" charset="0"/>
              </a:rPr>
              <a:t>modified as baseline </a:t>
            </a:r>
            <a:r>
              <a:rPr lang="en-US" sz="1000" i="1" dirty="0" err="1">
                <a:latin typeface="Arial" charset="0"/>
              </a:rPr>
              <a:t>immunosuppression</a:t>
            </a:r>
            <a:endParaRPr lang="en-US" sz="1000" i="1" dirty="0">
              <a:latin typeface="Arial" charset="0"/>
            </a:endParaRPr>
          </a:p>
          <a:p>
            <a:pPr eaLnBrk="1" hangingPunct="1"/>
            <a:r>
              <a:rPr lang="en-US" sz="1000" i="1" dirty="0">
                <a:latin typeface="Arial" charset="0"/>
              </a:rPr>
              <a:t>BKV, BK virus; HLA human leukocyte antigen;</a:t>
            </a:r>
          </a:p>
          <a:p>
            <a:pPr eaLnBrk="1" hangingPunct="1"/>
            <a:r>
              <a:rPr lang="en-US" sz="1000" i="1" dirty="0">
                <a:latin typeface="Arial" charset="0"/>
              </a:rPr>
              <a:t>CsA, </a:t>
            </a:r>
            <a:r>
              <a:rPr lang="en-US" sz="1000" i="1" dirty="0" err="1" smtClean="0">
                <a:latin typeface="Arial" charset="0"/>
              </a:rPr>
              <a:t>cyclosporin</a:t>
            </a:r>
            <a:endParaRPr lang="en-US" sz="1000" i="1" dirty="0">
              <a:latin typeface="Arial" charset="0"/>
            </a:endParaRPr>
          </a:p>
        </p:txBody>
      </p:sp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304800" y="14478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1" hangingPunct="1"/>
            <a:r>
              <a:rPr lang="en-US" b="1" dirty="0">
                <a:solidFill>
                  <a:srgbClr val="002A17"/>
                </a:solidFill>
                <a:latin typeface="Arial" charset="0"/>
              </a:rPr>
              <a:t>Retrospective analysis of scientific registry of transplant recipients data from 34,937 kidney transplant recipients 2004-2006</a:t>
            </a:r>
            <a:endParaRPr lang="en-US" b="1" baseline="30000" dirty="0">
              <a:solidFill>
                <a:srgbClr val="002A17"/>
              </a:solidFill>
              <a:latin typeface="Arial" charset="0"/>
            </a:endParaRPr>
          </a:p>
          <a:p>
            <a:pPr algn="ctr" eaLnBrk="1" hangingPunct="1"/>
            <a:endParaRPr lang="en-US" b="1" i="1" baseline="300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23707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79033"/>
              </p:ext>
            </p:extLst>
          </p:nvPr>
        </p:nvGraphicFramePr>
        <p:xfrm>
          <a:off x="495300" y="2666999"/>
          <a:ext cx="8382000" cy="2835110"/>
        </p:xfrm>
        <a:graphic>
          <a:graphicData uri="http://schemas.openxmlformats.org/drawingml/2006/table">
            <a:tbl>
              <a:tblPr/>
              <a:tblGrid>
                <a:gridCol w="4114800"/>
                <a:gridCol w="2514600"/>
                <a:gridCol w="1752600"/>
              </a:tblGrid>
              <a:tr h="709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N-34,397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Adjusted odds ratio for BKV treatment at month 12 post-transplant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confidence interval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Tacrolimus as baseline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immunosuppression</a:t>
                      </a:r>
                      <a:r>
                        <a:rPr kumimoji="0" lang="en-US" sz="1400" b="1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1400" b="1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1.04, 1.74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Thymoglobulin induction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1.03, 1.45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recipient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1.40, 1.88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Paediatric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recipient (0-11 years of age)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1.96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1.33, 2.89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Donor &gt; 65 years of age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1.88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1.35, 2.61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HLA mismatch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1.36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1.07, 1.73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29200" y="5716089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400" i="1" dirty="0" smtClean="0">
                <a:latin typeface="+mj-lt"/>
              </a:rPr>
              <a:t>1.Schold </a:t>
            </a:r>
            <a:r>
              <a:rPr lang="en-US" sz="1400" i="1" dirty="0">
                <a:latin typeface="+mj-lt"/>
              </a:rPr>
              <a:t>JD et al </a:t>
            </a:r>
            <a:r>
              <a:rPr lang="en-US" sz="1400" i="1" dirty="0" err="1">
                <a:latin typeface="+mj-lt"/>
              </a:rPr>
              <a:t>Transpl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Int</a:t>
            </a:r>
            <a:r>
              <a:rPr lang="en-US" sz="1400" i="1" dirty="0">
                <a:latin typeface="+mj-lt"/>
              </a:rPr>
              <a:t> 2009; </a:t>
            </a:r>
            <a:r>
              <a:rPr lang="en-US" sz="1400" i="1" dirty="0" smtClean="0">
                <a:latin typeface="+mj-lt"/>
              </a:rPr>
              <a:t>22:626-34 </a:t>
            </a:r>
            <a:r>
              <a:rPr lang="en-US" b="1" i="1" dirty="0">
                <a:solidFill>
                  <a:schemeClr val="bg1"/>
                </a:solidFill>
              </a:rPr>
              <a:t>626-34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28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Pathogenesis </a:t>
            </a:r>
            <a:endParaRPr lang="en-US" sz="3200" i="1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5334000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vhamemmandyk\Desktop\lifecycle_compari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581400" cy="4143983"/>
          </a:xfrm>
          <a:noFill/>
        </p:spPr>
      </p:pic>
    </p:spTree>
    <p:extLst>
      <p:ext uri="{BB962C8B-B14F-4D97-AF65-F5344CB8AC3E}">
        <p14:creationId xmlns:p14="http://schemas.microsoft.com/office/powerpoint/2010/main" val="41220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Time of onset 28-40 weeks</a:t>
            </a:r>
          </a:p>
          <a:p>
            <a:pPr marL="0" indent="0">
              <a:buNone/>
            </a:pPr>
            <a:r>
              <a:rPr lang="en-US" sz="2400" dirty="0" smtClean="0"/>
              <a:t>Presents elevated S </a:t>
            </a:r>
            <a:r>
              <a:rPr lang="en-US" sz="2400" dirty="0" err="1" smtClean="0"/>
              <a:t>cr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Failure to respond AR TX</a:t>
            </a:r>
          </a:p>
          <a:p>
            <a:pPr marL="0" indent="0">
              <a:buNone/>
            </a:pPr>
            <a:r>
              <a:rPr lang="en-US" sz="2400" dirty="0" smtClean="0"/>
              <a:t>Foci changes progress to diffuse inflammatory changes</a:t>
            </a:r>
          </a:p>
          <a:p>
            <a:pPr marL="0" indent="0">
              <a:buNone/>
            </a:pPr>
            <a:r>
              <a:rPr lang="en-US" sz="2400" dirty="0" smtClean="0"/>
              <a:t>Extra-renal sites or native kidney not involved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smtClean="0"/>
              <a:t>Spectrum</a:t>
            </a:r>
          </a:p>
          <a:p>
            <a:pPr marL="0" indent="0">
              <a:buNone/>
            </a:pPr>
            <a:r>
              <a:rPr lang="en-US" sz="2400" dirty="0" err="1" smtClean="0"/>
              <a:t>Immunocompetent</a:t>
            </a:r>
            <a:r>
              <a:rPr lang="en-US" sz="2400" dirty="0" smtClean="0"/>
              <a:t> : asymptomatic shedding</a:t>
            </a:r>
          </a:p>
          <a:p>
            <a:pPr marL="0" indent="0">
              <a:buNone/>
            </a:pPr>
            <a:r>
              <a:rPr lang="en-US" sz="2400" dirty="0" smtClean="0"/>
              <a:t>Renal </a:t>
            </a:r>
            <a:r>
              <a:rPr lang="en-US" sz="2400" dirty="0" err="1" smtClean="0"/>
              <a:t>Tx</a:t>
            </a:r>
            <a:r>
              <a:rPr lang="en-US" sz="2400" dirty="0" smtClean="0"/>
              <a:t>: </a:t>
            </a:r>
            <a:r>
              <a:rPr lang="en-US" sz="2400" dirty="0" err="1" smtClean="0"/>
              <a:t>BKVN,Ureteral</a:t>
            </a:r>
            <a:r>
              <a:rPr lang="en-US" sz="2400" dirty="0" smtClean="0"/>
              <a:t> stenosis (3%),Systemic vasculopathy (rare)</a:t>
            </a:r>
          </a:p>
          <a:p>
            <a:pPr marL="0" indent="0">
              <a:buNone/>
            </a:pPr>
            <a:r>
              <a:rPr lang="en-US" sz="2400" dirty="0" smtClean="0"/>
              <a:t>BM transplants :Hemorrhagic cystitis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BKV was first isolated in 1970 from a Sudanese kidney transplant recipient with </a:t>
            </a:r>
            <a:r>
              <a:rPr lang="en-US" sz="2400" dirty="0" err="1" smtClean="0"/>
              <a:t>ureteric</a:t>
            </a:r>
            <a:r>
              <a:rPr lang="en-US" sz="2400" dirty="0" smtClean="0"/>
              <a:t> stricture.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BKVAN was diagnosed in kidney transplant </a:t>
            </a:r>
            <a:r>
              <a:rPr lang="en-US" sz="2400" dirty="0" err="1" smtClean="0"/>
              <a:t>reciepient</a:t>
            </a:r>
            <a:r>
              <a:rPr lang="en-US" sz="2400" dirty="0" smtClean="0"/>
              <a:t> suspected  for acute rejection in 1993 at Pittsburgh and published in 1996.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Epidemiological studies report that up to 90% of human populations become exposed to BKV by  adulthood.*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Post Kidney transplantation 10-60% of recipients were noted  to excrete virus in urine mainly as asymptomatic to only  transient graft dysfunction.</a:t>
            </a:r>
          </a:p>
          <a:p>
            <a:pPr eaLnBrk="1" hangingPunct="1"/>
            <a:endParaRPr lang="en-US" sz="1000" dirty="0" smtClean="0"/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*</a:t>
            </a:r>
            <a:r>
              <a:rPr lang="en-US" sz="1200" dirty="0" err="1" smtClean="0"/>
              <a:t>Randhawa</a:t>
            </a:r>
            <a:r>
              <a:rPr lang="en-US" sz="1200" dirty="0" smtClean="0"/>
              <a:t> PS, Vats , Shapiro R et al. BK Virus : </a:t>
            </a:r>
            <a:r>
              <a:rPr lang="en-US" sz="1200" dirty="0" err="1" smtClean="0"/>
              <a:t>Discovery,epidemiology</a:t>
            </a:r>
            <a:r>
              <a:rPr lang="en-US" sz="1200" dirty="0" smtClean="0"/>
              <a:t> and biology. Graft 2002;2 (</a:t>
            </a:r>
            <a:r>
              <a:rPr lang="en-US" sz="1200" dirty="0" err="1" smtClean="0"/>
              <a:t>suppl</a:t>
            </a:r>
            <a:r>
              <a:rPr lang="en-US" sz="1200" dirty="0" smtClean="0"/>
              <a:t> 5):S19-27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BKV Viruria and Viremia precede definitive BKVN by 6-12 weeks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2267"/>
            <a:ext cx="8046720" cy="429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73165"/>
            <a:ext cx="2305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263"/>
            <a:ext cx="6096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43537"/>
            <a:ext cx="2324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43537"/>
            <a:ext cx="1828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962275"/>
            <a:ext cx="213360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2819400"/>
            <a:ext cx="2133601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4791074"/>
            <a:ext cx="2133601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09600"/>
            <a:ext cx="645305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76600" y="2628649"/>
            <a:ext cx="18192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81600" y="2613609"/>
            <a:ext cx="1562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3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8950" y="266700"/>
            <a:ext cx="8196263" cy="7429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it-IT" sz="3000" dirty="0" smtClean="0">
                <a:latin typeface="Arial" pitchFamily="34" charset="0"/>
              </a:rPr>
              <a:t>BKV nephropathy after KTx: diagnosis</a:t>
            </a:r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673100" y="1585913"/>
            <a:ext cx="79867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BKVN has a focal presentation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34" charset="0"/>
                <a:cs typeface="Times New Roman" pitchFamily="18" charset="0"/>
              </a:rPr>
              <a:t>as a consequence, negative biopsy results cannot rule out BKVN with certainty </a:t>
            </a:r>
            <a:endParaRPr lang="it-IT" sz="2000"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417818" name="Group 1050"/>
          <p:cNvGraphicFramePr>
            <a:graphicFrameLocks noGrp="1"/>
          </p:cNvGraphicFramePr>
          <p:nvPr/>
        </p:nvGraphicFramePr>
        <p:xfrm>
          <a:off x="701675" y="2819400"/>
          <a:ext cx="7958138" cy="3205266"/>
        </p:xfrm>
        <a:graphic>
          <a:graphicData uri="http://schemas.openxmlformats.org/drawingml/2006/table">
            <a:tbl>
              <a:tblPr/>
              <a:tblGrid>
                <a:gridCol w="765175"/>
                <a:gridCol w="7192963"/>
              </a:tblGrid>
              <a:tr h="8048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Histological patterns</a:t>
                      </a:r>
                      <a:endParaRPr kumimoji="0" lang="it-IT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it-IT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Viral cytopathic changes only, in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near-normal renal parenchyma.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endParaRPr kumimoji="0" lang="it-IT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it-IT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Combination of viral cytopathic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changes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and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vTT5843c57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focal/multifocal areas of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tubular atrophy/interstitial fibrosis/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inflammation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vTT5843c571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it-IT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Very scarce viral cytopathic changes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in diffusely scarred renal tissue.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Extensive tubular atrophy/interstitial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fibrosis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/inflammation involving all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the tissue core with no residual areas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of non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vTT5843c571" charset="0"/>
                        </a:rPr>
                        <a:t>atrophic tubules.</a:t>
                      </a:r>
                      <a:endParaRPr kumimoji="0" lang="it-IT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4" name="Rectangle 1046"/>
          <p:cNvSpPr>
            <a:spLocks noChangeArrowheads="1"/>
          </p:cNvSpPr>
          <p:nvPr/>
        </p:nvSpPr>
        <p:spPr bwMode="auto">
          <a:xfrm>
            <a:off x="4335463" y="6202363"/>
            <a:ext cx="4638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/>
            <a:r>
              <a:rPr lang="it-IT" sz="1600">
                <a:latin typeface="Arial" pitchFamily="34" charset="0"/>
                <a:cs typeface="Times New Roman" pitchFamily="18" charset="0"/>
              </a:rPr>
              <a:t>Drachenberg et al. </a:t>
            </a:r>
            <a:r>
              <a:rPr lang="en-GB" sz="1600" i="1">
                <a:latin typeface="Arial" pitchFamily="34" charset="0"/>
                <a:cs typeface="Times New Roman" pitchFamily="18" charset="0"/>
              </a:rPr>
              <a:t>Hum Path </a:t>
            </a:r>
            <a:r>
              <a:rPr lang="en-GB" sz="1600">
                <a:latin typeface="Arial" pitchFamily="34" charset="0"/>
                <a:cs typeface="Times New Roman" pitchFamily="18" charset="0"/>
              </a:rPr>
              <a:t>2005; </a:t>
            </a:r>
            <a:r>
              <a:rPr lang="en-US" sz="1600">
                <a:latin typeface="Arial" pitchFamily="34" charset="0"/>
                <a:cs typeface="Times New Roman" pitchFamily="18" charset="0"/>
              </a:rPr>
              <a:t>36:1245</a:t>
            </a:r>
            <a:r>
              <a:rPr lang="it-IT" sz="1800"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405" name="Line 1051"/>
          <p:cNvSpPr>
            <a:spLocks noChangeShapeType="1"/>
          </p:cNvSpPr>
          <p:nvPr/>
        </p:nvSpPr>
        <p:spPr bwMode="auto">
          <a:xfrm>
            <a:off x="608013" y="1146175"/>
            <a:ext cx="795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Validation of urinary BKV VP-1 </a:t>
            </a:r>
            <a:r>
              <a:rPr lang="en-US" sz="1200" dirty="0" err="1" smtClean="0"/>
              <a:t>mRna</a:t>
            </a:r>
            <a:r>
              <a:rPr lang="en-US" sz="1200" dirty="0" smtClean="0"/>
              <a:t> cut off levels for predicting BKVN and prognostic biomarkers of BKVN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Cross sectional study of Renal transplants (N=89 ) between 01-07</a:t>
            </a:r>
          </a:p>
          <a:p>
            <a:pPr marL="0" indent="0" algn="ctr">
              <a:buNone/>
            </a:pPr>
            <a:r>
              <a:rPr lang="en-US" sz="1100" dirty="0"/>
              <a:t>{</a:t>
            </a:r>
            <a:r>
              <a:rPr lang="en-US" sz="1100" dirty="0" smtClean="0"/>
              <a:t>Biopsies:  for cause (n=45), protocol </a:t>
            </a:r>
            <a:r>
              <a:rPr lang="en-US" sz="1100" dirty="0" err="1" smtClean="0"/>
              <a:t>Bx</a:t>
            </a:r>
            <a:r>
              <a:rPr lang="en-US" sz="1100" dirty="0" smtClean="0"/>
              <a:t> n=44}</a:t>
            </a:r>
          </a:p>
          <a:p>
            <a:pPr marL="0" indent="0" algn="ctr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                                                       BKVN + (12)                                                            BKV - (77)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Validated 6.5X105 BKV Viral capsid mRNA /</a:t>
            </a:r>
            <a:r>
              <a:rPr lang="en-US" sz="1100" dirty="0" err="1"/>
              <a:t>ng</a:t>
            </a:r>
            <a:r>
              <a:rPr lang="en-US" sz="1100" dirty="0"/>
              <a:t> RNA in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urinary cells</a:t>
            </a:r>
            <a:endParaRPr lang="en-US" sz="1100" dirty="0"/>
          </a:p>
          <a:p>
            <a:pPr marL="0" indent="0">
              <a:buNone/>
            </a:pPr>
            <a:r>
              <a:rPr lang="en-US" sz="1100" dirty="0" smtClean="0"/>
              <a:t>sensitivity 100% and specificity 97% 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b="1" u="sng" dirty="0" smtClean="0"/>
              <a:t>Advantages</a:t>
            </a:r>
          </a:p>
          <a:p>
            <a:pPr marL="0" indent="0">
              <a:buNone/>
            </a:pPr>
            <a:r>
              <a:rPr lang="en-US" sz="1100" dirty="0" smtClean="0"/>
              <a:t>1.mRNA represents actively transcribed BKV</a:t>
            </a:r>
          </a:p>
          <a:p>
            <a:pPr marL="0" indent="0">
              <a:buNone/>
            </a:pPr>
            <a:r>
              <a:rPr lang="en-US" sz="1100" dirty="0" smtClean="0"/>
              <a:t>2.Urinary cell mRNA represents measuring BKV within renal </a:t>
            </a:r>
          </a:p>
          <a:p>
            <a:pPr marL="0" indent="0">
              <a:buNone/>
            </a:pPr>
            <a:r>
              <a:rPr lang="en-US" sz="1100" dirty="0" smtClean="0"/>
              <a:t>tubular cells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u="sng" dirty="0" smtClean="0"/>
              <a:t>Disadvantages</a:t>
            </a:r>
            <a:r>
              <a:rPr lang="en-US" sz="1100" dirty="0" smtClean="0"/>
              <a:t>:</a:t>
            </a:r>
          </a:p>
          <a:p>
            <a:pPr marL="0" indent="0">
              <a:buNone/>
            </a:pPr>
            <a:r>
              <a:rPr lang="en-US" sz="1100" dirty="0" smtClean="0"/>
              <a:t>1.mRNA contamination from ureteric or bladder ep cells</a:t>
            </a:r>
          </a:p>
          <a:p>
            <a:pPr marL="0" indent="0">
              <a:buNone/>
            </a:pPr>
            <a:r>
              <a:rPr lang="en-US" sz="1100" dirty="0" smtClean="0"/>
              <a:t>2.mRNA are relatively unstable in comparison to DNA</a:t>
            </a:r>
          </a:p>
          <a:p>
            <a:pPr marL="0" indent="0">
              <a:buNone/>
            </a:pPr>
            <a:r>
              <a:rPr lang="en-US" sz="1100" dirty="0" smtClean="0"/>
              <a:t>3.Urinary or blood DNA levels are well established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                                        </a:t>
            </a:r>
            <a:endParaRPr lang="en-US" sz="11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1515979"/>
            <a:ext cx="685800" cy="236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29000" y="1515979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510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800" y="63879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>
                <a:latin typeface="+mj-lt"/>
              </a:rPr>
              <a:t>Validation of Noninvasive Diagnosis of BK Virus Nephropathy and Identification of Prognostic Biomarkers.</a:t>
            </a:r>
            <a:r>
              <a:rPr lang="en-US" sz="900" b="1" i="1" dirty="0">
                <a:latin typeface="+mj-lt"/>
              </a:rPr>
              <a:t> (Transplantation </a:t>
            </a:r>
            <a:r>
              <a:rPr lang="en-US" sz="900" b="1" dirty="0">
                <a:latin typeface="+mj-lt"/>
              </a:rPr>
              <a:t>2010;90: 189–197)</a:t>
            </a:r>
          </a:p>
        </p:txBody>
      </p:sp>
    </p:spTree>
    <p:extLst>
      <p:ext uri="{BB962C8B-B14F-4D97-AF65-F5344CB8AC3E}">
        <p14:creationId xmlns:p14="http://schemas.microsoft.com/office/powerpoint/2010/main" val="417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2200" b="1" i="1" u="sng" dirty="0"/>
              <a:t>Prognosticating BKVN using urine biomarker (n= 18)</a:t>
            </a:r>
            <a:br>
              <a:rPr lang="en-US" sz="2200" b="1" i="1" u="sng" dirty="0"/>
            </a:br>
            <a:endParaRPr lang="en-US" sz="2200" b="1" i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" y="533400"/>
            <a:ext cx="4419600" cy="63246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53000" y="543426"/>
            <a:ext cx="3886200" cy="59418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BKVDF </a:t>
            </a:r>
            <a:r>
              <a:rPr lang="en-US" sz="3200" dirty="0"/>
              <a:t>(n=8)</a:t>
            </a:r>
          </a:p>
          <a:p>
            <a:pPr marL="0" indent="0">
              <a:buNone/>
            </a:pPr>
            <a:r>
              <a:rPr lang="en-US" sz="3200" dirty="0"/>
              <a:t>BKVSF (n=10)</a:t>
            </a:r>
          </a:p>
          <a:p>
            <a:endParaRPr lang="en-US" sz="6000" dirty="0"/>
          </a:p>
          <a:p>
            <a:pPr marL="0" indent="0">
              <a:buNone/>
            </a:pPr>
            <a:r>
              <a:rPr lang="en-US" sz="3500" dirty="0"/>
              <a:t>Granzyme B(GB) </a:t>
            </a:r>
            <a:r>
              <a:rPr lang="en-US" sz="3500" dirty="0" smtClean="0"/>
              <a:t>RNA (P=0.002</a:t>
            </a:r>
            <a:r>
              <a:rPr lang="en-US" sz="3500" dirty="0"/>
              <a:t>)</a:t>
            </a:r>
          </a:p>
          <a:p>
            <a:pPr marL="0" indent="0">
              <a:buNone/>
            </a:pPr>
            <a:r>
              <a:rPr lang="en-US" sz="3500" dirty="0"/>
              <a:t>Proteinase inhibitor(PI</a:t>
            </a:r>
            <a:r>
              <a:rPr lang="en-US" sz="3500" dirty="0" smtClean="0"/>
              <a:t>)-</a:t>
            </a:r>
            <a:r>
              <a:rPr lang="en-US" sz="3500" dirty="0"/>
              <a:t>9 mRNA P=0.04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High GB in BKVDF &amp; AR implies ongoing </a:t>
            </a:r>
            <a:r>
              <a:rPr lang="en-US" sz="3500" dirty="0" err="1"/>
              <a:t>intragraft</a:t>
            </a:r>
            <a:r>
              <a:rPr lang="en-US" sz="3500" dirty="0"/>
              <a:t> inflammation.</a:t>
            </a:r>
          </a:p>
          <a:p>
            <a:pPr marL="0" indent="0">
              <a:buNone/>
            </a:pPr>
            <a:r>
              <a:rPr lang="en-US" sz="3500" dirty="0"/>
              <a:t>? BKVN co exit with AR</a:t>
            </a:r>
          </a:p>
          <a:p>
            <a:pPr marL="0" indent="0">
              <a:buNone/>
            </a:pPr>
            <a:r>
              <a:rPr lang="en-US" sz="3500" dirty="0"/>
              <a:t>Individualize Immunosuppression reduction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Validation </a:t>
            </a:r>
            <a:r>
              <a:rPr lang="en-US" sz="2000" dirty="0"/>
              <a:t>of Noninvasive Diagnosis of BK Virus Nephropathy and Identification of Prognostic Biomarkers.</a:t>
            </a:r>
            <a:r>
              <a:rPr lang="en-US" sz="2000" i="1" dirty="0"/>
              <a:t> (Transplantation </a:t>
            </a:r>
            <a:r>
              <a:rPr lang="en-US" sz="2000" dirty="0"/>
              <a:t>2010;90: 189–197)</a:t>
            </a:r>
          </a:p>
          <a:p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" y="555458"/>
            <a:ext cx="42672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3565358"/>
            <a:ext cx="4330593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Screening for BKV replication </a:t>
            </a:r>
            <a:br>
              <a:rPr lang="en-US" sz="3200" b="1" dirty="0" smtClean="0"/>
            </a:br>
            <a:r>
              <a:rPr lang="en-US" sz="3200" b="1" dirty="0" smtClean="0"/>
              <a:t>KDIGO guidelines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" y="1676400"/>
            <a:ext cx="74390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5553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6477000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72" y="6534150"/>
            <a:ext cx="27717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56947"/>
            <a:ext cx="2819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90513" y="346075"/>
            <a:ext cx="85772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it-IT" sz="3000" dirty="0">
                <a:latin typeface="Arial" pitchFamily="34" charset="0"/>
              </a:rPr>
              <a:t>Approach to screening for BKVN diagnosis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608013" y="1160463"/>
            <a:ext cx="795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4"/>
          <a:stretch>
            <a:fillRect/>
          </a:stretch>
        </p:blipFill>
        <p:spPr bwMode="auto">
          <a:xfrm>
            <a:off x="919163" y="1766888"/>
            <a:ext cx="7300912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092575" y="6208713"/>
            <a:ext cx="477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/>
            <a:r>
              <a:rPr lang="it-IT" sz="1400">
                <a:latin typeface="Arial" pitchFamily="34" charset="0"/>
                <a:cs typeface="Times New Roman" pitchFamily="18" charset="0"/>
              </a:rPr>
              <a:t>Ginevri F, Hirsch HH. </a:t>
            </a:r>
            <a:r>
              <a:rPr lang="en-US" sz="1400" i="1">
                <a:latin typeface="Arial" pitchFamily="34" charset="0"/>
                <a:cs typeface="Times New Roman" pitchFamily="18" charset="0"/>
              </a:rPr>
              <a:t>BK polyomavirus nephropathy</a:t>
            </a:r>
            <a:r>
              <a:rPr lang="it-IT" sz="1400">
                <a:latin typeface="Arial" pitchFamily="34" charset="0"/>
                <a:cs typeface="Times New Roman" pitchFamily="18" charset="0"/>
              </a:rPr>
              <a:t>. </a:t>
            </a:r>
            <a:r>
              <a:rPr lang="en-GB" sz="1400">
                <a:latin typeface="Arial" pitchFamily="34" charset="0"/>
                <a:cs typeface="Times New Roman" pitchFamily="18" charset="0"/>
              </a:rPr>
              <a:t>2008</a:t>
            </a:r>
            <a:r>
              <a:rPr lang="en-GB" sz="1200">
                <a:latin typeface="Arial" pitchFamily="34" charset="0"/>
                <a:cs typeface="Times New Roman" pitchFamily="18" charset="0"/>
              </a:rPr>
              <a:t> </a:t>
            </a:r>
            <a:endParaRPr lang="it-IT" sz="120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i="1" dirty="0"/>
              <a:t>KDIGO guidelines also outline switching to a different immunosuppressive regimen</a:t>
            </a:r>
          </a:p>
        </p:txBody>
      </p:sp>
      <p:graphicFrame>
        <p:nvGraphicFramePr>
          <p:cNvPr id="3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31874"/>
              </p:ext>
            </p:extLst>
          </p:nvPr>
        </p:nvGraphicFramePr>
        <p:xfrm>
          <a:off x="990600" y="1981200"/>
          <a:ext cx="7239000" cy="3268292"/>
        </p:xfrm>
        <a:graphic>
          <a:graphicData uri="http://schemas.openxmlformats.org/drawingml/2006/table">
            <a:tbl>
              <a:tblPr/>
              <a:tblGrid>
                <a:gridCol w="4800600"/>
                <a:gridCol w="2438400"/>
              </a:tblGrid>
              <a:tr h="396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Switch to be made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of evidence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Tacrolimus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CsA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(through levels 100-150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/mL)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B-III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MMF to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azathioprine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(dosing≤100 mg/day)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B-III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Tacrolimus to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sirolimus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(through levels &lt; 6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mL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C-III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9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MMF to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sirolimus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(through levels &lt; 6ng/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mL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C-III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MMF to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leflunomide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C-III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152400" y="5410200"/>
            <a:ext cx="3134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i="1" dirty="0" smtClean="0">
                <a:latin typeface="+mj-lt"/>
              </a:rPr>
              <a:t>B, </a:t>
            </a:r>
            <a:r>
              <a:rPr lang="en-US" sz="800" i="1" dirty="0">
                <a:latin typeface="+mj-lt"/>
              </a:rPr>
              <a:t>moderate evidence to support a recommendation for use;</a:t>
            </a:r>
          </a:p>
          <a:p>
            <a:pPr eaLnBrk="1" hangingPunct="1"/>
            <a:r>
              <a:rPr lang="en-US" sz="800" i="1" dirty="0" smtClean="0">
                <a:latin typeface="+mj-lt"/>
              </a:rPr>
              <a:t>C, poor evidence to support a recommendation;</a:t>
            </a:r>
          </a:p>
          <a:p>
            <a:pPr eaLnBrk="1" hangingPunct="1"/>
            <a:r>
              <a:rPr lang="en-US" sz="800" i="1" dirty="0" smtClean="0">
                <a:latin typeface="+mj-lt"/>
              </a:rPr>
              <a:t>III</a:t>
            </a:r>
            <a:r>
              <a:rPr lang="en-US" sz="800" i="1" dirty="0">
                <a:latin typeface="+mj-lt"/>
              </a:rPr>
              <a:t>, evidence from opinions of respected authorities based on clinical</a:t>
            </a:r>
          </a:p>
          <a:p>
            <a:pPr eaLnBrk="1" hangingPunct="1"/>
            <a:r>
              <a:rPr lang="en-US" sz="800" i="1" dirty="0">
                <a:latin typeface="+mj-lt"/>
              </a:rPr>
              <a:t>experience, descriptive studies or reports of expert committee</a:t>
            </a:r>
          </a:p>
          <a:p>
            <a:pPr eaLnBrk="1" hangingPunct="1"/>
            <a:r>
              <a:rPr lang="en-US" sz="1000" i="1" dirty="0" smtClean="0">
                <a:latin typeface="Arial" charset="0"/>
              </a:rPr>
              <a:t>KDIGO</a:t>
            </a:r>
            <a:r>
              <a:rPr lang="en-US" sz="1000" i="1" dirty="0">
                <a:latin typeface="Arial" charset="0"/>
              </a:rPr>
              <a:t>, kidney disease, improving global outcomes</a:t>
            </a:r>
            <a:r>
              <a:rPr lang="en-US" sz="1000" i="1" dirty="0" smtClean="0">
                <a:latin typeface="Arial" charset="0"/>
              </a:rPr>
              <a:t>;</a:t>
            </a:r>
            <a:endParaRPr lang="en-US" sz="1000" i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399" y="5622925"/>
            <a:ext cx="3522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200" i="1" dirty="0"/>
              <a:t>Transplantation 2005; 79: 1277-86</a:t>
            </a:r>
          </a:p>
          <a:p>
            <a:pPr algn="r" eaLnBrk="1" hangingPunct="1"/>
            <a:r>
              <a:rPr lang="en-US" sz="1200" i="1" dirty="0"/>
              <a:t>KDIGO Transplant Work Group</a:t>
            </a:r>
          </a:p>
          <a:p>
            <a:pPr algn="r" eaLnBrk="1" hangingPunct="1"/>
            <a:r>
              <a:rPr lang="en-US" sz="1200" i="1" dirty="0"/>
              <a:t>Am J Transplant 2009; 9(</a:t>
            </a:r>
            <a:r>
              <a:rPr lang="en-US" sz="1200" i="1" dirty="0" err="1"/>
              <a:t>suppl</a:t>
            </a:r>
            <a:r>
              <a:rPr lang="en-US" sz="1200" i="1" dirty="0"/>
              <a:t> 3): </a:t>
            </a:r>
            <a:r>
              <a:rPr lang="en-US" sz="1200" i="1" dirty="0" smtClean="0"/>
              <a:t>S44-68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416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Does reduction of IS in viremic pts prevent BKVN in DE novo Renal TX recipients?</a:t>
            </a:r>
            <a:br>
              <a:rPr lang="en-US" sz="1400" dirty="0" smtClean="0"/>
            </a:br>
            <a:r>
              <a:rPr lang="en-US" sz="1400" dirty="0" smtClean="0"/>
              <a:t>Prospective study 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2" y="1066800"/>
            <a:ext cx="424714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9814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638800"/>
            <a:ext cx="192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2288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err="1">
                <a:latin typeface="+mj-lt"/>
              </a:rPr>
              <a:t>Almeras</a:t>
            </a:r>
            <a:r>
              <a:rPr lang="en-US" sz="1000" b="1" dirty="0">
                <a:latin typeface="+mj-lt"/>
              </a:rPr>
              <a:t> et al . Transplantation vol 85,Number 8,April 27,2008.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56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70000" t="12000" r="-1000" b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762001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8925" indent="-288925" algn="ctr"/>
            <a:r>
              <a:rPr lang="en-US" sz="2400" b="1" i="1" dirty="0">
                <a:latin typeface="Arial" charset="0"/>
              </a:rPr>
              <a:t>Immunosuppression is the main risk factor </a:t>
            </a:r>
          </a:p>
          <a:p>
            <a:pPr marL="288925" indent="-288925" algn="ctr"/>
            <a:r>
              <a:rPr lang="en-US" sz="2400" b="1" i="1" dirty="0">
                <a:latin typeface="Arial" charset="0"/>
              </a:rPr>
              <a:t>for BKV reactivation</a:t>
            </a:r>
            <a:endParaRPr lang="el-GR" sz="2400" b="1" i="1" dirty="0">
              <a:latin typeface="Arial" charset="0"/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133600" y="2133600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133600" y="5334000"/>
            <a:ext cx="5484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2057400" y="5334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2057400" y="2286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057400" y="25908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057400" y="2895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057400" y="3200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057400" y="3505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2057400" y="3810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2057400" y="41148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057400" y="4419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057400" y="4724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057400" y="5029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808163" y="5203825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0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676400" y="2162175"/>
            <a:ext cx="3937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100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731963" y="2459038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90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736725" y="2767013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80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1736725" y="3071813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70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752600" y="3381375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60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757363" y="368935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50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1757363" y="399415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40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1736725" y="4276725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30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741488" y="458470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20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1741488" y="488950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10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 rot="-5400000">
            <a:off x="867569" y="3399631"/>
            <a:ext cx="12827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>
                <a:latin typeface="Arial" charset="0"/>
              </a:rPr>
              <a:t>Percentage (%)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2184400" y="539432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1960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2667000" y="541020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1965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3168650" y="541020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1970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3651250" y="542607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1975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165600" y="5402263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1980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648200" y="5418138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1985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5149850" y="5418138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1990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5632450" y="5434013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1995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172200" y="542607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2000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6673850" y="542607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2005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7156450" y="544195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2010</a:t>
            </a:r>
          </a:p>
        </p:txBody>
      </p:sp>
      <p:sp>
        <p:nvSpPr>
          <p:cNvPr id="46119" name="Freeform 39"/>
          <p:cNvSpPr>
            <a:spLocks/>
          </p:cNvSpPr>
          <p:nvPr/>
        </p:nvSpPr>
        <p:spPr bwMode="auto">
          <a:xfrm>
            <a:off x="2667000" y="2895600"/>
            <a:ext cx="4800600" cy="2133600"/>
          </a:xfrm>
          <a:custGeom>
            <a:avLst/>
            <a:gdLst>
              <a:gd name="T0" fmla="*/ 0 w 2976"/>
              <a:gd name="T1" fmla="*/ 0 h 1200"/>
              <a:gd name="T2" fmla="*/ 464574 w 2976"/>
              <a:gd name="T3" fmla="*/ 426720 h 1200"/>
              <a:gd name="T4" fmla="*/ 929148 w 2976"/>
              <a:gd name="T5" fmla="*/ 597408 h 1200"/>
              <a:gd name="T6" fmla="*/ 1393723 w 2976"/>
              <a:gd name="T7" fmla="*/ 682752 h 1200"/>
              <a:gd name="T8" fmla="*/ 1858297 w 2976"/>
              <a:gd name="T9" fmla="*/ 1109472 h 1200"/>
              <a:gd name="T10" fmla="*/ 2245442 w 2976"/>
              <a:gd name="T11" fmla="*/ 1109472 h 1200"/>
              <a:gd name="T12" fmla="*/ 3252019 w 2976"/>
              <a:gd name="T13" fmla="*/ 1365504 h 1200"/>
              <a:gd name="T14" fmla="*/ 3406878 w 2976"/>
              <a:gd name="T15" fmla="*/ 1706880 h 1200"/>
              <a:gd name="T16" fmla="*/ 3639165 w 2976"/>
              <a:gd name="T17" fmla="*/ 1962912 h 1200"/>
              <a:gd name="T18" fmla="*/ 3871452 w 2976"/>
              <a:gd name="T19" fmla="*/ 2048256 h 1200"/>
              <a:gd name="T20" fmla="*/ 4336026 w 2976"/>
              <a:gd name="T21" fmla="*/ 2133600 h 1200"/>
              <a:gd name="T22" fmla="*/ 4800600 w 2976"/>
              <a:gd name="T23" fmla="*/ 2133600 h 12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200"/>
              <a:gd name="T38" fmla="*/ 2976 w 2976"/>
              <a:gd name="T39" fmla="*/ 1200 h 12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200">
                <a:moveTo>
                  <a:pt x="0" y="0"/>
                </a:moveTo>
                <a:lnTo>
                  <a:pt x="288" y="240"/>
                </a:lnTo>
                <a:lnTo>
                  <a:pt x="576" y="336"/>
                </a:lnTo>
                <a:lnTo>
                  <a:pt x="864" y="384"/>
                </a:lnTo>
                <a:lnTo>
                  <a:pt x="1152" y="624"/>
                </a:lnTo>
                <a:lnTo>
                  <a:pt x="1392" y="624"/>
                </a:lnTo>
                <a:lnTo>
                  <a:pt x="2016" y="768"/>
                </a:lnTo>
                <a:lnTo>
                  <a:pt x="2112" y="960"/>
                </a:lnTo>
                <a:lnTo>
                  <a:pt x="2256" y="1104"/>
                </a:lnTo>
                <a:lnTo>
                  <a:pt x="2400" y="1152"/>
                </a:lnTo>
                <a:lnTo>
                  <a:pt x="2688" y="1200"/>
                </a:lnTo>
                <a:lnTo>
                  <a:pt x="2976" y="120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Freeform 40"/>
          <p:cNvSpPr>
            <a:spLocks/>
          </p:cNvSpPr>
          <p:nvPr/>
        </p:nvSpPr>
        <p:spPr bwMode="auto">
          <a:xfrm>
            <a:off x="2590800" y="2667000"/>
            <a:ext cx="4800600" cy="1447800"/>
          </a:xfrm>
          <a:custGeom>
            <a:avLst/>
            <a:gdLst>
              <a:gd name="T0" fmla="*/ 0 w 3024"/>
              <a:gd name="T1" fmla="*/ 1447800 h 912"/>
              <a:gd name="T2" fmla="*/ 457200 w 3024"/>
              <a:gd name="T3" fmla="*/ 838200 h 912"/>
              <a:gd name="T4" fmla="*/ 990600 w 3024"/>
              <a:gd name="T5" fmla="*/ 685800 h 912"/>
              <a:gd name="T6" fmla="*/ 1524000 w 3024"/>
              <a:gd name="T7" fmla="*/ 609600 h 912"/>
              <a:gd name="T8" fmla="*/ 1981200 w 3024"/>
              <a:gd name="T9" fmla="*/ 152400 h 912"/>
              <a:gd name="T10" fmla="*/ 2362200 w 3024"/>
              <a:gd name="T11" fmla="*/ 76200 h 912"/>
              <a:gd name="T12" fmla="*/ 3352800 w 3024"/>
              <a:gd name="T13" fmla="*/ 152400 h 912"/>
              <a:gd name="T14" fmla="*/ 3429000 w 3024"/>
              <a:gd name="T15" fmla="*/ 152400 h 912"/>
              <a:gd name="T16" fmla="*/ 3581400 w 3024"/>
              <a:gd name="T17" fmla="*/ 0 h 912"/>
              <a:gd name="T18" fmla="*/ 3810000 w 3024"/>
              <a:gd name="T19" fmla="*/ 76200 h 912"/>
              <a:gd name="T20" fmla="*/ 4343400 w 3024"/>
              <a:gd name="T21" fmla="*/ 152400 h 912"/>
              <a:gd name="T22" fmla="*/ 4800600 w 3024"/>
              <a:gd name="T23" fmla="*/ 152400 h 9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24"/>
              <a:gd name="T37" fmla="*/ 0 h 912"/>
              <a:gd name="T38" fmla="*/ 3024 w 3024"/>
              <a:gd name="T39" fmla="*/ 912 h 9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24" h="912">
                <a:moveTo>
                  <a:pt x="0" y="912"/>
                </a:moveTo>
                <a:lnTo>
                  <a:pt x="288" y="528"/>
                </a:lnTo>
                <a:lnTo>
                  <a:pt x="624" y="432"/>
                </a:lnTo>
                <a:lnTo>
                  <a:pt x="960" y="384"/>
                </a:lnTo>
                <a:lnTo>
                  <a:pt x="1248" y="96"/>
                </a:lnTo>
                <a:lnTo>
                  <a:pt x="1488" y="48"/>
                </a:lnTo>
                <a:lnTo>
                  <a:pt x="2112" y="96"/>
                </a:lnTo>
                <a:lnTo>
                  <a:pt x="2160" y="96"/>
                </a:lnTo>
                <a:lnTo>
                  <a:pt x="2256" y="0"/>
                </a:lnTo>
                <a:lnTo>
                  <a:pt x="2400" y="48"/>
                </a:lnTo>
                <a:lnTo>
                  <a:pt x="2736" y="96"/>
                </a:lnTo>
                <a:lnTo>
                  <a:pt x="3024" y="96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2514600" y="5029200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26670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3032125" y="4675188"/>
            <a:ext cx="146208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Rejection &lt; 12 month</a:t>
            </a: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2819400" y="4900613"/>
            <a:ext cx="159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1 year allograft survival</a:t>
            </a:r>
          </a:p>
        </p:txBody>
      </p:sp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2438400" y="2362200"/>
            <a:ext cx="873125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Radiation</a:t>
            </a:r>
          </a:p>
          <a:p>
            <a:r>
              <a:rPr lang="en-US" sz="1000" b="1" i="1">
                <a:latin typeface="Arial" charset="0"/>
              </a:rPr>
              <a:t>Prednisone</a:t>
            </a:r>
          </a:p>
          <a:p>
            <a:r>
              <a:rPr lang="en-US" sz="1000" b="1" i="1">
                <a:latin typeface="Arial" charset="0"/>
              </a:rPr>
              <a:t>6MP 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3048000" y="3733800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Azathioprine</a:t>
            </a:r>
          </a:p>
          <a:p>
            <a:pPr algn="ctr"/>
            <a:r>
              <a:rPr lang="en-US" sz="1000" b="1" i="1">
                <a:latin typeface="Arial" charset="0"/>
              </a:rPr>
              <a:t>At Gam</a:t>
            </a:r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5638800" y="4876800"/>
            <a:ext cx="45243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BKV</a:t>
            </a:r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 flipV="1">
            <a:off x="5846763" y="4267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4343400" y="2971800"/>
            <a:ext cx="45243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CYA</a:t>
            </a: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4724400" y="3200400"/>
            <a:ext cx="52228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OKT3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5411788" y="3276600"/>
            <a:ext cx="7556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ATG/ALG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6518275" y="2819400"/>
            <a:ext cx="6778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CYA ME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6727825" y="3032125"/>
            <a:ext cx="5635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FK506</a:t>
            </a: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6950075" y="3200400"/>
            <a:ext cx="4746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MMF</a:t>
            </a: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6823075" y="3413125"/>
            <a:ext cx="10334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DACLIZUMAB</a:t>
            </a:r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6705600" y="3581400"/>
            <a:ext cx="105251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BASILOGMAB</a:t>
            </a:r>
          </a:p>
        </p:txBody>
      </p:sp>
      <p:sp>
        <p:nvSpPr>
          <p:cNvPr id="46137" name="Text Box 57"/>
          <p:cNvSpPr txBox="1">
            <a:spLocks noChangeArrowheads="1"/>
          </p:cNvSpPr>
          <p:nvPr/>
        </p:nvSpPr>
        <p:spPr bwMode="auto">
          <a:xfrm>
            <a:off x="6781800" y="3810000"/>
            <a:ext cx="11366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THYMOGLOBIN</a:t>
            </a:r>
          </a:p>
        </p:txBody>
      </p: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118350" y="3962400"/>
            <a:ext cx="889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SIROLIMUS</a:t>
            </a:r>
          </a:p>
        </p:txBody>
      </p:sp>
      <p:sp>
        <p:nvSpPr>
          <p:cNvPr id="46139" name="Text Box 59"/>
          <p:cNvSpPr txBox="1">
            <a:spLocks noChangeArrowheads="1"/>
          </p:cNvSpPr>
          <p:nvPr/>
        </p:nvSpPr>
        <p:spPr bwMode="auto">
          <a:xfrm>
            <a:off x="7239000" y="4143375"/>
            <a:ext cx="63341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FTY720</a:t>
            </a:r>
          </a:p>
        </p:txBody>
      </p:sp>
      <p:sp>
        <p:nvSpPr>
          <p:cNvPr id="46140" name="Text Box 60"/>
          <p:cNvSpPr txBox="1">
            <a:spLocks noChangeArrowheads="1"/>
          </p:cNvSpPr>
          <p:nvPr/>
        </p:nvSpPr>
        <p:spPr bwMode="auto">
          <a:xfrm>
            <a:off x="7086600" y="4283075"/>
            <a:ext cx="9826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CAMPATH IH</a:t>
            </a:r>
          </a:p>
        </p:txBody>
      </p:sp>
      <p:sp>
        <p:nvSpPr>
          <p:cNvPr id="46141" name="Text Box 61"/>
          <p:cNvSpPr txBox="1">
            <a:spLocks noChangeArrowheads="1"/>
          </p:cNvSpPr>
          <p:nvPr/>
        </p:nvSpPr>
        <p:spPr bwMode="auto">
          <a:xfrm>
            <a:off x="7239000" y="4476750"/>
            <a:ext cx="10223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 dirty="0">
                <a:latin typeface="Arial" charset="0"/>
              </a:rPr>
              <a:t>EVEROLIMUS</a:t>
            </a:r>
          </a:p>
        </p:txBody>
      </p:sp>
      <p:sp>
        <p:nvSpPr>
          <p:cNvPr id="46142" name="Text Box 62"/>
          <p:cNvSpPr txBox="1">
            <a:spLocks noChangeArrowheads="1"/>
          </p:cNvSpPr>
          <p:nvPr/>
        </p:nvSpPr>
        <p:spPr bwMode="auto">
          <a:xfrm>
            <a:off x="7307263" y="4645025"/>
            <a:ext cx="98901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BILATACEPT</a:t>
            </a:r>
          </a:p>
        </p:txBody>
      </p:sp>
      <p:sp>
        <p:nvSpPr>
          <p:cNvPr id="46143" name="Text Box 63"/>
          <p:cNvSpPr txBox="1">
            <a:spLocks noChangeArrowheads="1"/>
          </p:cNvSpPr>
          <p:nvPr/>
        </p:nvSpPr>
        <p:spPr bwMode="auto">
          <a:xfrm>
            <a:off x="7315200" y="4800600"/>
            <a:ext cx="101123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>
                <a:latin typeface="Arial" charset="0"/>
              </a:rPr>
              <a:t>EFALIZUMAB</a:t>
            </a: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7180263" y="6613525"/>
            <a:ext cx="196373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 b="1" i="1" dirty="0" err="1">
                <a:latin typeface="Arial" charset="0"/>
              </a:rPr>
              <a:t>Acott</a:t>
            </a:r>
            <a:r>
              <a:rPr lang="en-US" sz="1000" b="1" i="1" dirty="0">
                <a:latin typeface="Arial" charset="0"/>
              </a:rPr>
              <a:t> P BKV speaker meeting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1800" dirty="0"/>
              <a:t>Does reduction of IS in viremic pts prevent BKVN in DE novo Renal TX recipients?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Prospective study </a:t>
            </a:r>
            <a:endParaRPr lang="en-US" sz="1600" dirty="0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7" y="1117980"/>
            <a:ext cx="8652748" cy="41148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5181600" y="5200696"/>
            <a:ext cx="37607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dirty="0" err="1">
                <a:solidFill>
                  <a:prstClr val="black"/>
                </a:solidFill>
                <a:latin typeface="Calibri"/>
              </a:rPr>
              <a:t>Almeras</a:t>
            </a:r>
            <a:r>
              <a:rPr lang="en-US" sz="1000" b="1" dirty="0">
                <a:solidFill>
                  <a:prstClr val="black"/>
                </a:solidFill>
                <a:latin typeface="Calibri"/>
              </a:rPr>
              <a:t> et al . Transplantation vol 85,Number 8,April 27,2008.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+mj-lt"/>
              </a:rPr>
              <a:t>Early reduction in immunosuppression is associated with resolution of BKV replication and </a:t>
            </a:r>
            <a:r>
              <a:rPr lang="en-US" sz="2400" b="1" dirty="0" smtClean="0">
                <a:latin typeface="+mj-lt"/>
              </a:rPr>
              <a:t>BKVN </a:t>
            </a:r>
            <a:r>
              <a:rPr lang="en-US" sz="2400" b="1" dirty="0">
                <a:latin typeface="+mj-lt"/>
              </a:rPr>
              <a:t>prevention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659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i="1" dirty="0" smtClean="0">
                <a:latin typeface="+mj-lt"/>
              </a:rPr>
              <a:t>1.</a:t>
            </a:r>
            <a:r>
              <a:rPr lang="en-US" sz="1000" i="1" dirty="0">
                <a:latin typeface="+mj-lt"/>
              </a:rPr>
              <a:t> Brennan et al </a:t>
            </a:r>
            <a:r>
              <a:rPr lang="en-US" sz="1000" i="1" dirty="0" smtClean="0">
                <a:latin typeface="+mj-lt"/>
              </a:rPr>
              <a:t>BK-Virus and the impact of Pre-emptive IS reduction :5 year results AM J Transplantation 2010:10:407-15</a:t>
            </a:r>
            <a:endParaRPr lang="en-US" sz="1000" i="1" dirty="0">
              <a:latin typeface="+mj-lt"/>
            </a:endParaRPr>
          </a:p>
          <a:p>
            <a:pPr eaLnBrk="1" hangingPunct="1"/>
            <a:r>
              <a:rPr lang="en-US" sz="1000" i="1" dirty="0" smtClean="0">
                <a:latin typeface="+mj-lt"/>
              </a:rPr>
              <a:t>2.Ginveri  et al Prospective monitoring of  Polyoma BK replication and impact of pre emptive intervention in pediatric kid recipients Am J Transplant 2007 :7:2727-35</a:t>
            </a:r>
          </a:p>
          <a:p>
            <a:pPr eaLnBrk="1" hangingPunct="1"/>
            <a:r>
              <a:rPr lang="en-US" sz="1000" i="1" dirty="0" smtClean="0">
                <a:latin typeface="+mj-lt"/>
              </a:rPr>
              <a:t>3.Saad et al </a:t>
            </a:r>
          </a:p>
          <a:p>
            <a:pPr eaLnBrk="1" hangingPunct="1"/>
            <a:r>
              <a:rPr lang="en-US" sz="1000" i="1" dirty="0" smtClean="0">
                <a:latin typeface="+mj-lt"/>
              </a:rPr>
              <a:t>4.Almeras et al Does reduction in IS in viremic pts prevent BKV in De novo </a:t>
            </a:r>
            <a:r>
              <a:rPr lang="en-US" sz="1000" i="1" dirty="0" err="1" smtClean="0">
                <a:latin typeface="+mj-lt"/>
              </a:rPr>
              <a:t>Tx</a:t>
            </a:r>
            <a:r>
              <a:rPr lang="en-US" sz="1000" i="1" dirty="0" smtClean="0">
                <a:latin typeface="+mj-lt"/>
              </a:rPr>
              <a:t>? A prospective study Transplantation vol 85 No8 Apr 2008 </a:t>
            </a:r>
            <a:endParaRPr lang="en-US" sz="1000" i="1" dirty="0">
              <a:latin typeface="+mj-lt"/>
            </a:endParaRPr>
          </a:p>
        </p:txBody>
      </p:sp>
      <p:graphicFrame>
        <p:nvGraphicFramePr>
          <p:cNvPr id="333944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89112"/>
              </p:ext>
            </p:extLst>
          </p:nvPr>
        </p:nvGraphicFramePr>
        <p:xfrm>
          <a:off x="76200" y="914401"/>
          <a:ext cx="8458201" cy="4573731"/>
        </p:xfrm>
        <a:graphic>
          <a:graphicData uri="http://schemas.openxmlformats.org/drawingml/2006/table">
            <a:tbl>
              <a:tblPr/>
              <a:tblGrid>
                <a:gridCol w="2085181"/>
                <a:gridCol w="1791494"/>
                <a:gridCol w="1409700"/>
                <a:gridCol w="1585913"/>
                <a:gridCol w="1585913"/>
              </a:tblGrid>
              <a:tr h="606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  <a:endParaRPr kumimoji="0" lang="ro-RO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Brennan </a:t>
                      </a: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al</a:t>
                      </a:r>
                      <a:r>
                        <a:rPr kumimoji="0" lang="en-US" sz="105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(n=200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CsA66,FK134)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Ginevri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(n=62)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Saad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al</a:t>
                      </a:r>
                      <a:r>
                        <a:rPr kumimoji="0" lang="en-US" sz="105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(n=24)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Almeras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al4</a:t>
                      </a:r>
                      <a:endParaRPr kumimoji="0" lang="en-US" sz="1050" b="1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(n=13)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41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Viremia n(%)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Popln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13(20.9)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Paedriatic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(10.5%)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2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Step 1: Stop  MMF or azathioprine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Step 2: reduce CNI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Step 1: reduce CNI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Step 2: reduce or stop MMF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Reduce CNI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(50%)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ReduceMMF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(50%)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Reduce CNI (25%) 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↓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MMF (50%)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7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 at 1 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Clearance of </a:t>
                      </a:r>
                      <a:r>
                        <a:rPr kumimoji="0" lang="en-US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viremia</a:t>
                      </a: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 time to clearance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BKVN / Graft loss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 rejection, n(%)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(22/23) pts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 days (7-213)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0/0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1(4.3)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mo (1-8)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0/0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1(7.7)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5.8 </a:t>
                      </a:r>
                      <a:r>
                        <a:rPr kumimoji="0" lang="en-US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</a:t>
                      </a: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(1-9.5)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0/1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3(13)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6months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2(2/13)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4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Long-term (5-yr) follow-up</a:t>
                      </a:r>
                      <a:r>
                        <a:rPr kumimoji="0" lang="en-US" sz="11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 survival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graft survival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acute rejection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213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KDIGO and AST</a:t>
            </a:r>
            <a:br>
              <a:rPr lang="en-US" sz="3600" b="1" dirty="0" smtClean="0"/>
            </a:br>
            <a:r>
              <a:rPr lang="en-US" sz="3600" b="1" dirty="0" smtClean="0"/>
              <a:t>IS Guidelines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9" y="1600200"/>
            <a:ext cx="8452457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64" y="5410200"/>
            <a:ext cx="3705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0150"/>
            <a:ext cx="62674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53" y="6315075"/>
            <a:ext cx="2781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0"/>
            <a:ext cx="5715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81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decade of Polyoma virus BK associated Nephropathy : </a:t>
            </a:r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/>
              <a:t>of Affairs</a:t>
            </a:r>
          </a:p>
        </p:txBody>
      </p:sp>
    </p:spTree>
    <p:extLst>
      <p:ext uri="{BB962C8B-B14F-4D97-AF65-F5344CB8AC3E}">
        <p14:creationId xmlns:p14="http://schemas.microsoft.com/office/powerpoint/2010/main" val="1931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9445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Arial" charset="0"/>
              </a:rPr>
              <a:t>Possible interventions following BK </a:t>
            </a:r>
            <a:r>
              <a:rPr lang="en-US" sz="2800" b="1" i="1" dirty="0" smtClean="0">
                <a:latin typeface="Arial" charset="0"/>
              </a:rPr>
              <a:t>viremia</a:t>
            </a:r>
            <a:endParaRPr lang="en-US" sz="2800" b="1" i="1" dirty="0">
              <a:latin typeface="Arial" charset="0"/>
            </a:endParaRPr>
          </a:p>
          <a:p>
            <a:pPr algn="ctr"/>
            <a:r>
              <a:rPr lang="en-US" sz="2800" b="1" i="1" dirty="0">
                <a:latin typeface="Arial" charset="0"/>
              </a:rPr>
              <a:t> and / or </a:t>
            </a:r>
            <a:r>
              <a:rPr lang="en-US" sz="2800" b="1" i="1" dirty="0" smtClean="0">
                <a:latin typeface="Arial" charset="0"/>
              </a:rPr>
              <a:t>BKVN</a:t>
            </a:r>
            <a:endParaRPr lang="en-US" sz="2800" b="1" i="1" dirty="0">
              <a:latin typeface="Arial" charset="0"/>
            </a:endParaRPr>
          </a:p>
        </p:txBody>
      </p:sp>
      <p:sp>
        <p:nvSpPr>
          <p:cNvPr id="52227" name="AutoShape 5"/>
          <p:cNvSpPr>
            <a:spLocks noChangeArrowheads="1"/>
          </p:cNvSpPr>
          <p:nvPr/>
        </p:nvSpPr>
        <p:spPr bwMode="auto">
          <a:xfrm>
            <a:off x="914400" y="35814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o-RO">
              <a:solidFill>
                <a:schemeClr val="bg1"/>
              </a:solidFill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914400" y="3886200"/>
            <a:ext cx="2181225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Immunosuppression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reduction</a:t>
            </a:r>
            <a:endParaRPr lang="en-US" sz="1600" b="1" i="1" baseline="30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3352800" y="3581400"/>
            <a:ext cx="2438400" cy="11588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o-RO">
              <a:solidFill>
                <a:schemeClr val="bg1"/>
              </a:solidFill>
            </a:endParaRP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5943600" y="3581400"/>
            <a:ext cx="2286000" cy="11588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o-RO">
              <a:solidFill>
                <a:schemeClr val="bg1"/>
              </a:solidFill>
            </a:endParaRP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3487738" y="3789363"/>
            <a:ext cx="2159000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Switching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immunosuppressive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regimen</a:t>
            </a:r>
            <a:endParaRPr lang="en-US" sz="1600" b="1" i="1" baseline="30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6473825" y="3865563"/>
            <a:ext cx="1222375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Adjunctive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charset="0"/>
              </a:rPr>
              <a:t>therapies</a:t>
            </a:r>
            <a:endParaRPr lang="en-US" sz="1600" b="1" i="1" baseline="30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33" name="Text Box 12"/>
          <p:cNvSpPr txBox="1">
            <a:spLocks noChangeArrowheads="1"/>
          </p:cNvSpPr>
          <p:nvPr/>
        </p:nvSpPr>
        <p:spPr bwMode="auto">
          <a:xfrm>
            <a:off x="3571875" y="6613525"/>
            <a:ext cx="5572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/>
            <a:r>
              <a:rPr lang="en-US" sz="1000" b="1" i="1">
                <a:solidFill>
                  <a:schemeClr val="bg1"/>
                </a:solidFill>
                <a:latin typeface="Arial" charset="0"/>
              </a:rPr>
              <a:t>Hirsch HH et al Am J Transplant 2009; 9(Suppl 4): S136-46 KDIGO Transplant Work Group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decade of Polyoma virus BK associated Nephropathy : state of Affairs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616250" cy="630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1600" dirty="0" err="1" smtClean="0"/>
              <a:t>contd</a:t>
            </a:r>
            <a:endParaRPr lang="en-US" sz="1600" dirty="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685800"/>
            <a:ext cx="9092694" cy="566928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715000"/>
            <a:ext cx="2781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00474"/>
            <a:ext cx="5715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608013" y="901700"/>
            <a:ext cx="795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84200" y="1527175"/>
            <a:ext cx="79756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spcBef>
                <a:spcPct val="3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it-IT" sz="200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727200"/>
            <a:ext cx="7904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520700" y="166688"/>
            <a:ext cx="8099425" cy="59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38" rIns="92075" bIns="46038" anchor="ctr"/>
          <a:lstStyle/>
          <a:p>
            <a:pPr algn="ctr"/>
            <a:r>
              <a:rPr lang="it-IT" sz="2800" dirty="0">
                <a:latin typeface="Arial" pitchFamily="34" charset="0"/>
              </a:rPr>
              <a:t>Treatment of “definitive” BKVN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4092575" y="6386513"/>
            <a:ext cx="477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/>
            <a:r>
              <a:rPr lang="it-IT" sz="1400">
                <a:latin typeface="Arial" pitchFamily="34" charset="0"/>
                <a:cs typeface="Times New Roman" pitchFamily="18" charset="0"/>
              </a:rPr>
              <a:t>Ginevri F, Hirsch HH. </a:t>
            </a:r>
            <a:r>
              <a:rPr lang="en-US" sz="1400" i="1">
                <a:latin typeface="Arial" pitchFamily="34" charset="0"/>
                <a:cs typeface="Times New Roman" pitchFamily="18" charset="0"/>
              </a:rPr>
              <a:t>BK polyomavirus nephropathy</a:t>
            </a:r>
            <a:r>
              <a:rPr lang="it-IT" sz="1400">
                <a:latin typeface="Arial" pitchFamily="34" charset="0"/>
                <a:cs typeface="Times New Roman" pitchFamily="18" charset="0"/>
              </a:rPr>
              <a:t>. </a:t>
            </a:r>
            <a:r>
              <a:rPr lang="en-GB" sz="1400">
                <a:latin typeface="Arial" pitchFamily="34" charset="0"/>
                <a:cs typeface="Times New Roman" pitchFamily="18" charset="0"/>
              </a:rPr>
              <a:t>2008</a:t>
            </a:r>
            <a:r>
              <a:rPr lang="en-GB" sz="1200">
                <a:latin typeface="Arial" pitchFamily="34" charset="0"/>
                <a:cs typeface="Times New Roman" pitchFamily="18" charset="0"/>
              </a:rPr>
              <a:t> </a:t>
            </a:r>
            <a:endParaRPr lang="it-IT" sz="12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457200" y="1027113"/>
            <a:ext cx="8296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1700">
                <a:latin typeface="Arial" pitchFamily="34" charset="0"/>
                <a:cs typeface="Times New Roman" pitchFamily="18" charset="0"/>
              </a:rPr>
              <a:t>The therapeutic mainstay is </a:t>
            </a:r>
            <a:r>
              <a:rPr lang="en-US" sz="17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reduction of maintenance immunosuppression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it-IT" sz="1700">
                <a:latin typeface="Arial" pitchFamily="34" charset="0"/>
                <a:cs typeface="Times New Roman" pitchFamily="18" charset="0"/>
              </a:rPr>
              <a:t>Antivirals and other pharmacologic approaches have been variably associated</a:t>
            </a:r>
          </a:p>
        </p:txBody>
      </p:sp>
    </p:spTree>
    <p:extLst>
      <p:ext uri="{BB962C8B-B14F-4D97-AF65-F5344CB8AC3E}">
        <p14:creationId xmlns:p14="http://schemas.microsoft.com/office/powerpoint/2010/main" val="30687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Assessment of Efficacy and safety of FK778 in comparison with Std care in renal </a:t>
            </a:r>
            <a:r>
              <a:rPr lang="en-US" sz="1800" dirty="0" err="1" smtClean="0"/>
              <a:t>Tx</a:t>
            </a:r>
            <a:r>
              <a:rPr lang="en-US" sz="1800" dirty="0" smtClean="0"/>
              <a:t> recipients with Untreated BK Nephropathy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12862"/>
            <a:ext cx="4038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295400"/>
            <a:ext cx="4580851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2" y="1295400"/>
            <a:ext cx="432774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6200" y="16002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+mn-lt"/>
              </a:rPr>
              <a:t>Randomized open label parallel assignment </a:t>
            </a:r>
            <a:r>
              <a:rPr lang="en-US" sz="1400" dirty="0" smtClean="0">
                <a:latin typeface="+mn-lt"/>
              </a:rPr>
              <a:t>study</a:t>
            </a:r>
          </a:p>
          <a:p>
            <a:pPr marL="0" indent="0">
              <a:buNone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safety and efficacy (N=46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Primary outcome measures : change from baseline in urine BK viral </a:t>
            </a:r>
            <a:r>
              <a:rPr lang="en-US" sz="1400" dirty="0" smtClean="0">
                <a:latin typeface="+mn-lt"/>
              </a:rPr>
              <a:t>load</a:t>
            </a:r>
          </a:p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Secondary outcome measures : </a:t>
            </a: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a. change from baseline in plasma BK viral load</a:t>
            </a: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b. change from baseline in renal function (</a:t>
            </a:r>
            <a:r>
              <a:rPr lang="en-US" sz="1400" dirty="0" err="1">
                <a:latin typeface="+mn-lt"/>
              </a:rPr>
              <a:t>SCr</a:t>
            </a:r>
            <a:r>
              <a:rPr lang="en-US" sz="1400" dirty="0">
                <a:latin typeface="+mn-lt"/>
              </a:rPr>
              <a:t>) and Cr </a:t>
            </a:r>
            <a:r>
              <a:rPr lang="en-US" sz="1400" dirty="0" err="1">
                <a:latin typeface="+mn-lt"/>
              </a:rPr>
              <a:t>Cl</a:t>
            </a:r>
            <a:r>
              <a:rPr lang="en-US" sz="1400" dirty="0">
                <a:latin typeface="+mn-lt"/>
              </a:rPr>
              <a:t> at 6mos </a:t>
            </a:r>
            <a:r>
              <a:rPr lang="en-US" sz="1400" dirty="0" smtClean="0">
                <a:latin typeface="+mn-lt"/>
              </a:rPr>
              <a:t>or </a:t>
            </a:r>
            <a:r>
              <a:rPr lang="en-US" sz="1400" dirty="0">
                <a:latin typeface="+mn-lt"/>
              </a:rPr>
              <a:t>end o f therapy whichever is earlier</a:t>
            </a: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c. change from baseline in renal histology measured by </a:t>
            </a:r>
            <a:r>
              <a:rPr lang="en-US" sz="1400" dirty="0" err="1">
                <a:latin typeface="+mn-lt"/>
              </a:rPr>
              <a:t>Drachenberg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criteria </a:t>
            </a:r>
            <a:r>
              <a:rPr lang="en-US" sz="1400" dirty="0">
                <a:latin typeface="+mn-lt"/>
              </a:rPr>
              <a:t>at 6mos or end o f therapy whichever is earlier</a:t>
            </a:r>
          </a:p>
        </p:txBody>
      </p:sp>
    </p:spTree>
    <p:extLst>
      <p:ext uri="{BB962C8B-B14F-4D97-AF65-F5344CB8AC3E}">
        <p14:creationId xmlns:p14="http://schemas.microsoft.com/office/powerpoint/2010/main" val="26947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4097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0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1600" b="1" dirty="0"/>
              <a:t>Trends in maintenance </a:t>
            </a:r>
            <a:r>
              <a:rPr lang="en-US" sz="1600" b="1" dirty="0" err="1"/>
              <a:t>immunosuppression</a:t>
            </a:r>
            <a:r>
              <a:rPr lang="en-US" sz="1600" b="1" dirty="0"/>
              <a:t> post-kidney transplant in US </a:t>
            </a:r>
            <a:r>
              <a:rPr lang="en-US" sz="1600" b="1" dirty="0" err="1"/>
              <a:t>centres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76400"/>
            <a:ext cx="65913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23874"/>
            <a:ext cx="61150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59" y="152401"/>
            <a:ext cx="5285862" cy="67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6740594"/>
            <a:ext cx="30194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11" y="7567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Everolimus Plus Reduced-Exposure CsA versus MMF Plus Standard-Exposure CsA in Renal-Transplant Recipients</a:t>
            </a:r>
          </a:p>
        </p:txBody>
      </p:sp>
    </p:spTree>
    <p:extLst>
      <p:ext uri="{BB962C8B-B14F-4D97-AF65-F5344CB8AC3E}">
        <p14:creationId xmlns:p14="http://schemas.microsoft.com/office/powerpoint/2010/main" val="2721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Everolimus Plus Reduced-Exposure CsA versus MMF Plus Standard-Exposure CsA in Renal-Transplant </a:t>
            </a:r>
            <a:r>
              <a:rPr lang="en-US" sz="2000" dirty="0" smtClean="0"/>
              <a:t>Recipients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24782"/>
              </p:ext>
            </p:extLst>
          </p:nvPr>
        </p:nvGraphicFramePr>
        <p:xfrm>
          <a:off x="457200" y="1600200"/>
          <a:ext cx="82296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</a:t>
                      </a:r>
                      <a:r>
                        <a:rPr lang="en-US" baseline="0" dirty="0" smtClean="0"/>
                        <a:t> viruria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 Viremia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BKVN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I</a:t>
                      </a:r>
                    </a:p>
                    <a:p>
                      <a:r>
                        <a:rPr lang="en-US" sz="1400" dirty="0" smtClean="0"/>
                        <a:t>Everolimus 0.75mg BID+ RD CsA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Everolimus 1.5mg BID+ RD CsA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III</a:t>
                      </a:r>
                    </a:p>
                    <a:p>
                      <a:r>
                        <a:rPr lang="en-US" sz="1400" dirty="0" smtClean="0"/>
                        <a:t>MPA 720mg BID+</a:t>
                      </a:r>
                    </a:p>
                    <a:p>
                      <a:r>
                        <a:rPr lang="en-US" sz="1400" dirty="0" smtClean="0"/>
                        <a:t>ST CsA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21" y="4876800"/>
            <a:ext cx="30194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7767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+mj-lt"/>
              </a:rPr>
              <a:t>RD CsA trough level: 100-200ng/ml D3, 75-150 Mo2, 50-100Mo4, 25-50 Mo6-12</a:t>
            </a:r>
          </a:p>
          <a:p>
            <a:r>
              <a:rPr lang="en-US" sz="1000" dirty="0" smtClean="0">
                <a:latin typeface="+mj-lt"/>
              </a:rPr>
              <a:t>ST </a:t>
            </a:r>
            <a:r>
              <a:rPr lang="en-US" sz="1000" dirty="0">
                <a:latin typeface="+mj-lt"/>
              </a:rPr>
              <a:t>CsA trough level: 200-300ng/ml D3, 100-250ng/mL Mo2-12</a:t>
            </a:r>
          </a:p>
        </p:txBody>
      </p:sp>
    </p:spTree>
    <p:extLst>
      <p:ext uri="{BB962C8B-B14F-4D97-AF65-F5344CB8AC3E}">
        <p14:creationId xmlns:p14="http://schemas.microsoft.com/office/powerpoint/2010/main" val="2450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BKV/</a:t>
            </a:r>
            <a:r>
              <a:rPr lang="en-US" sz="3200" b="1" i="1" dirty="0" err="1" smtClean="0"/>
              <a:t>polyoma</a:t>
            </a:r>
            <a:r>
              <a:rPr lang="en-US" sz="3200" b="1" i="1" dirty="0"/>
              <a:t> </a:t>
            </a:r>
            <a:r>
              <a:rPr lang="en-US" sz="3200" b="1" i="1" dirty="0" smtClean="0"/>
              <a:t>&amp; related </a:t>
            </a:r>
            <a:r>
              <a:rPr lang="en-US" sz="3200" b="1" i="1" dirty="0" err="1" smtClean="0"/>
              <a:t>adv</a:t>
            </a:r>
            <a:r>
              <a:rPr lang="en-US" sz="3200" b="1" i="1" dirty="0" smtClean="0"/>
              <a:t> effects</a:t>
            </a:r>
            <a:br>
              <a:rPr lang="en-US" sz="3200" b="1" i="1" dirty="0" smtClean="0"/>
            </a:br>
            <a:r>
              <a:rPr lang="en-US" sz="3200" b="1" i="1" dirty="0" smtClean="0"/>
              <a:t>Reduced </a:t>
            </a:r>
            <a:r>
              <a:rPr lang="en-US" sz="3200" b="1" i="1" dirty="0" err="1" smtClean="0"/>
              <a:t>CsA+mTORi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CsA+MPA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9060218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29174"/>
            <a:ext cx="28765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Retrospective </a:t>
            </a:r>
            <a:r>
              <a:rPr lang="en-US" sz="2000" dirty="0"/>
              <a:t>study  Re-transplantation of failed BKVN ( 6 centers) n=31 </a:t>
            </a:r>
            <a:br>
              <a:rPr lang="en-US" sz="2000" dirty="0"/>
            </a:br>
            <a:r>
              <a:rPr lang="en-US" sz="2000" dirty="0"/>
              <a:t>Median time after failed graft = 6 mos.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41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762000"/>
            <a:ext cx="39624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76937"/>
            <a:ext cx="2933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4" y="6000749"/>
            <a:ext cx="6477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8074"/>
            <a:ext cx="8229600" cy="381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1600" u="sng" dirty="0" err="1" smtClean="0"/>
              <a:t>Contd</a:t>
            </a:r>
            <a:endParaRPr lang="en-US" sz="1600" u="sng" dirty="0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729297" cy="704088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486400" y="457200"/>
            <a:ext cx="350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Retransplantation for BKVN failure is safe and effective if viral clearance is </a:t>
            </a:r>
            <a:r>
              <a:rPr lang="en-US" sz="1400" dirty="0" smtClean="0">
                <a:latin typeface="+mj-lt"/>
              </a:rPr>
              <a:t>achieved(55% 100% P=0.003)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Viral clearance is significantly associated with lack of BKV replication post </a:t>
            </a:r>
            <a:r>
              <a:rPr lang="en-US" sz="1400" dirty="0" err="1">
                <a:latin typeface="+mj-lt"/>
              </a:rPr>
              <a:t>tx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Higher S </a:t>
            </a:r>
            <a:r>
              <a:rPr lang="en-US" sz="1400" dirty="0" err="1">
                <a:latin typeface="+mj-lt"/>
              </a:rPr>
              <a:t>cr</a:t>
            </a:r>
            <a:r>
              <a:rPr lang="en-US" sz="1400" dirty="0">
                <a:latin typeface="+mj-lt"/>
              </a:rPr>
              <a:t> at 1yr in BKV replication post </a:t>
            </a:r>
            <a:r>
              <a:rPr lang="en-US" sz="1400" dirty="0" err="1">
                <a:latin typeface="+mj-lt"/>
              </a:rPr>
              <a:t>tx</a:t>
            </a:r>
            <a:r>
              <a:rPr lang="en-US" sz="1400" dirty="0" smtClean="0">
                <a:latin typeface="+mj-lt"/>
              </a:rPr>
              <a:t>. (Scr 1.45mg/dl)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</a:rPr>
              <a:t>Allograft nephrectomy  not determining factor</a:t>
            </a:r>
            <a:r>
              <a:rPr lang="en-US" sz="1400" dirty="0" smtClean="0">
                <a:latin typeface="+mj-lt"/>
              </a:rPr>
              <a:t>.[3/22(23%) </a:t>
            </a:r>
            <a:r>
              <a:rPr lang="en-US" sz="1400" dirty="0" err="1" smtClean="0">
                <a:latin typeface="+mj-lt"/>
              </a:rPr>
              <a:t>vs</a:t>
            </a:r>
            <a:r>
              <a:rPr lang="en-US" sz="1400" dirty="0" smtClean="0">
                <a:latin typeface="+mj-lt"/>
              </a:rPr>
              <a:t> 8/18(44%)]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BK Polyoma virus infection Non renal solid organ transplants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BK Viruria prevalence – 15% -24%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dirty="0" smtClean="0"/>
              <a:t>Prospective longitudinal study n=60 ( Heart 7,Liver 25,Lung 28)</a:t>
            </a:r>
          </a:p>
          <a:p>
            <a:pPr marL="0" indent="0">
              <a:buNone/>
            </a:pPr>
            <a:endParaRPr lang="en-US" sz="4300" dirty="0" smtClean="0"/>
          </a:p>
          <a:p>
            <a:pPr marL="0" indent="0">
              <a:buNone/>
            </a:pPr>
            <a:r>
              <a:rPr lang="en-US" sz="4300" dirty="0" smtClean="0"/>
              <a:t>Urine &amp; Plasma BKV PCR at 0,3,6,9 mos.</a:t>
            </a:r>
          </a:p>
          <a:p>
            <a:pPr marL="0" indent="0">
              <a:buNone/>
            </a:pPr>
            <a:endParaRPr lang="en-US" sz="3300" u="sng" dirty="0" smtClean="0"/>
          </a:p>
          <a:p>
            <a:pPr marL="0" indent="0">
              <a:buNone/>
            </a:pPr>
            <a:endParaRPr lang="en-US" sz="3300" u="sng" dirty="0"/>
          </a:p>
          <a:p>
            <a:pPr marL="0" indent="0">
              <a:buNone/>
            </a:pPr>
            <a:r>
              <a:rPr lang="en-US" sz="6400" u="sng" dirty="0" smtClean="0"/>
              <a:t> </a:t>
            </a:r>
            <a:r>
              <a:rPr lang="en-US" sz="6400" u="sng" dirty="0"/>
              <a:t>Results</a:t>
            </a:r>
          </a:p>
          <a:p>
            <a:pPr marL="0" indent="0">
              <a:buNone/>
            </a:pPr>
            <a:r>
              <a:rPr lang="en-US" sz="4800" u="sng" dirty="0" smtClean="0"/>
              <a:t>                                                            BK Viruria : 9 (H1L3L5)               Without </a:t>
            </a:r>
            <a:r>
              <a:rPr lang="en-US" sz="4800" u="sng" dirty="0"/>
              <a:t>BK </a:t>
            </a:r>
            <a:r>
              <a:rPr lang="en-US" sz="4800" u="sng" dirty="0" smtClean="0"/>
              <a:t>Viruria :51(H6L22L23)</a:t>
            </a:r>
          </a:p>
          <a:p>
            <a:pPr marL="0" indent="0">
              <a:buNone/>
            </a:pPr>
            <a:r>
              <a:rPr lang="en-US" sz="4800" dirty="0" smtClean="0"/>
              <a:t>Induction:                    ATG                        6/9                                                            25/51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IL-2                        2/9                                                            17/51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None                     1/9                                                            7/51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IS:                                   CsA                        3(33%)                                                       22(43%)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 FK                          5(56%)                                                       28(55%)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CNI free                1 (11%)                                                       1(2%)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                                        MMF                     9(100%)                                                     46(90%)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 Steroids                6(67%)                                                        33(65%)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GFR                                 0 mo.                   47(43-83)                                                     66(49-89)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 3mo                        58.6                                                           63.9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            9mo                       58                                                               61.4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BK Viremia                                                        0                                                                    0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4000" dirty="0" smtClean="0"/>
              <a:t>                                     </a:t>
            </a:r>
            <a:r>
              <a:rPr lang="en-US" sz="4000" dirty="0"/>
              <a:t>Doucette et al, Prospective monitoring of BK </a:t>
            </a:r>
            <a:r>
              <a:rPr lang="en-US" sz="4000" dirty="0" err="1"/>
              <a:t>Polyomavirus</a:t>
            </a:r>
            <a:r>
              <a:rPr lang="en-US" sz="4000" dirty="0"/>
              <a:t> infection &gt;early post </a:t>
            </a:r>
            <a:r>
              <a:rPr lang="en-US" sz="4000" dirty="0" err="1"/>
              <a:t>ts</a:t>
            </a:r>
            <a:r>
              <a:rPr lang="en-US" sz="4000" dirty="0"/>
              <a:t> in </a:t>
            </a:r>
            <a:r>
              <a:rPr lang="en-US" sz="4000" dirty="0" err="1"/>
              <a:t>NRSOT.Tranplantation</a:t>
            </a:r>
            <a:r>
              <a:rPr lang="en-US" sz="4000" dirty="0"/>
              <a:t> Vol 85 No12 2008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dirty="0" smtClean="0"/>
              <a:t>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SUMMARY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211"/>
            <a:ext cx="7239000" cy="32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54673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5410200" y="2286000"/>
            <a:ext cx="2057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 flipH="1">
            <a:off x="1676400" y="2286000"/>
            <a:ext cx="1752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-76200" y="762000"/>
            <a:ext cx="9296400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 algn="ctr"/>
            <a:r>
              <a:rPr lang="en-US" sz="2600" b="1" i="1">
                <a:latin typeface="Arial" charset="0"/>
              </a:rPr>
              <a:t>Are BKV-specific T cells protective or destructive?</a:t>
            </a:r>
            <a:endParaRPr lang="el-GR" sz="2600" b="1" i="1">
              <a:latin typeface="Arial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620963" y="1676400"/>
            <a:ext cx="400843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 b="1" i="1">
                <a:latin typeface="Arial" charset="0"/>
              </a:rPr>
              <a:t>BKV specific T cell immunity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1447800" y="2743200"/>
            <a:ext cx="2438400" cy="30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rgbClr val="99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b="1" i="1" dirty="0">
                <a:latin typeface="Arial" charset="0"/>
              </a:rPr>
              <a:t>Acute BKV reactivation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5257800" y="2743200"/>
            <a:ext cx="2438400" cy="30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b="1" i="1" dirty="0">
                <a:latin typeface="Arial" charset="0"/>
              </a:rPr>
              <a:t>chronic BKV infection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838200" y="3565525"/>
            <a:ext cx="24352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i="1">
                <a:latin typeface="Arial" charset="0"/>
              </a:rPr>
              <a:t>Low-level inflammation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930900" y="3581400"/>
            <a:ext cx="22987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i="1">
                <a:latin typeface="Arial" charset="0"/>
              </a:rPr>
              <a:t>Massive inflammation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609600" y="4572000"/>
            <a:ext cx="3276600" cy="30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rgbClr val="99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b="1" i="1" dirty="0">
                <a:latin typeface="Arial" charset="0"/>
              </a:rPr>
              <a:t>T cell control BKV reactivation</a:t>
            </a: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5257800" y="4572000"/>
            <a:ext cx="3657600" cy="30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rgbClr val="99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b="1" i="1" dirty="0" err="1">
                <a:latin typeface="Arial" charset="0"/>
              </a:rPr>
              <a:t>Cytotoxic</a:t>
            </a:r>
            <a:r>
              <a:rPr lang="en-US" sz="1600" b="1" i="1" dirty="0">
                <a:latin typeface="Arial" charset="0"/>
              </a:rPr>
              <a:t> T cells damage the graft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838200" y="5715000"/>
            <a:ext cx="3479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Arial" charset="0"/>
              </a:rPr>
              <a:t>Reduction of immunosuppression</a:t>
            </a:r>
          </a:p>
          <a:p>
            <a:pPr algn="ctr"/>
            <a:r>
              <a:rPr lang="en-US" sz="1600" b="1" i="1">
                <a:latin typeface="Arial" charset="0"/>
              </a:rPr>
              <a:t>Is required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359400" y="5730875"/>
            <a:ext cx="3479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Arial" charset="0"/>
              </a:rPr>
              <a:t>Reduction of immunosuppression</a:t>
            </a:r>
          </a:p>
          <a:p>
            <a:pPr algn="ctr"/>
            <a:r>
              <a:rPr lang="en-US" sz="1600" b="1" i="1">
                <a:latin typeface="Arial" charset="0"/>
              </a:rPr>
              <a:t>Is harmful</a:t>
            </a: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2133600" y="3962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7086600" y="3962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21336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70866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114800"/>
          </a:xfrm>
        </p:spPr>
        <p:txBody>
          <a:bodyPr lIns="182880" tIns="0" bIns="0">
            <a:normAutofit/>
          </a:bodyPr>
          <a:lstStyle/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       THANKYOU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750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13770"/>
              </p:ext>
            </p:extLst>
          </p:nvPr>
        </p:nvGraphicFramePr>
        <p:xfrm>
          <a:off x="838200" y="914400"/>
          <a:ext cx="7162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8" name="Slide" r:id="rId3" imgW="4567364" imgH="3424543" progId="PowerPoint.Slide.12">
                  <p:embed/>
                </p:oleObj>
              </mc:Choice>
              <mc:Fallback>
                <p:oleObj name="Slide" r:id="rId3" imgW="4567364" imgH="3424543" progId="PowerPoint.Slide.12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1628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2781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3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92038"/>
              </p:ext>
            </p:extLst>
          </p:nvPr>
        </p:nvGraphicFramePr>
        <p:xfrm>
          <a:off x="1143000" y="1004571"/>
          <a:ext cx="6705600" cy="501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9" name="Slide" r:id="rId3" imgW="4581038" imgH="3438242" progId="PowerPoint.Slide.12">
                  <p:embed/>
                </p:oleObj>
              </mc:Choice>
              <mc:Fallback>
                <p:oleObj name="Slide" r:id="rId3" imgW="4581038" imgH="3438242" progId="PowerPoint.Slide.12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04571"/>
                        <a:ext cx="6705600" cy="5015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BKV 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72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Double stranded Polyoma viridae family: </a:t>
            </a:r>
            <a:r>
              <a:rPr lang="en-US" sz="1800" dirty="0" smtClean="0"/>
              <a:t>BK virus, JC virus, SV 40</a:t>
            </a:r>
          </a:p>
          <a:p>
            <a:pPr marL="0" indent="0">
              <a:buNone/>
            </a:pPr>
            <a:r>
              <a:rPr lang="en-US" sz="1800" dirty="0" smtClean="0"/>
              <a:t>New: Polyoma virus KI, WU,MC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BKV double stranded DNA virus with 5 kb genome.</a:t>
            </a:r>
          </a:p>
          <a:p>
            <a:r>
              <a:rPr lang="en-US" sz="2400" dirty="0" smtClean="0"/>
              <a:t>Genome comprises three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+mj-lt"/>
              </a:rPr>
              <a:t>Non coding control region (NCCR)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+mj-lt"/>
              </a:rPr>
              <a:t>Early structural coding region –Large &amp; small T antigens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latin typeface="+mj-lt"/>
              </a:rPr>
              <a:t>Late </a:t>
            </a:r>
            <a:r>
              <a:rPr lang="en-US" sz="2000" i="1" dirty="0">
                <a:latin typeface="+mj-lt"/>
              </a:rPr>
              <a:t>structural </a:t>
            </a:r>
            <a:r>
              <a:rPr lang="en-US" sz="2000" i="1" dirty="0" smtClean="0">
                <a:latin typeface="+mj-lt"/>
              </a:rPr>
              <a:t>coding region – Viral capsid proteins (VP1,VP2,VP3)  &amp; Agno protein</a:t>
            </a:r>
            <a:endParaRPr lang="en-US" sz="2000" i="1" dirty="0">
              <a:latin typeface="+mj-lt"/>
            </a:endParaRPr>
          </a:p>
        </p:txBody>
      </p:sp>
      <p:pic>
        <p:nvPicPr>
          <p:cNvPr id="7" name="Picture 2" descr="C:\Documents and Settings\vhamemmandyk\Desktop\bkv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108960" cy="31089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Virology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NCCR contains (a) the origin of replication and b) the regulatory region containing enhancer elements that can alter viral transcription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 antigen binds tumor suppressor proteins Rb,p53 &amp; initiates the cell cycle in host cells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VP1,VP2,VP3 are structural  proteins that make up viral capsid.VP1 gene displays genetic heterogeneity and variation led to recognition of genotypes I,II,III &amp; IV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Agno protein plays a role in several cellular processes including cell cycle progression DNA repair, Viral capsid assembly and virion release from host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554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554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554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2983</Words>
  <Application>Microsoft Office PowerPoint</Application>
  <PresentationFormat>On-screen Show (4:3)</PresentationFormat>
  <Paragraphs>600</Paragraphs>
  <Slides>59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Slide</vt:lpstr>
      <vt:lpstr>Document</vt:lpstr>
      <vt:lpstr>BK Virus Nephropathy</vt:lpstr>
      <vt:lpstr>BK Virus Nephropathy</vt:lpstr>
      <vt:lpstr>PowerPoint Presentation</vt:lpstr>
      <vt:lpstr>PowerPoint Presentation</vt:lpstr>
      <vt:lpstr>Trends in maintenance immunosuppression post-kidney transplant in US centres</vt:lpstr>
      <vt:lpstr>PowerPoint Presentation</vt:lpstr>
      <vt:lpstr>PowerPoint Presentation</vt:lpstr>
      <vt:lpstr>BKV genome</vt:lpstr>
      <vt:lpstr>Virology</vt:lpstr>
      <vt:lpstr>Epidemiology</vt:lpstr>
      <vt:lpstr>PowerPoint Presentation</vt:lpstr>
      <vt:lpstr>An OPTN Analysis of National Registry Data on Treatment of BK Virus Allograft Nephropathy in the United States</vt:lpstr>
      <vt:lpstr>PowerPoint Presentation</vt:lpstr>
      <vt:lpstr>PowerPoint Presentation</vt:lpstr>
      <vt:lpstr>PowerPoint Presentation</vt:lpstr>
      <vt:lpstr>Immunosuppressive regimen may alter the risk of BKV replication</vt:lpstr>
      <vt:lpstr>PowerPoint Presentation</vt:lpstr>
      <vt:lpstr>PowerPoint Presentation</vt:lpstr>
      <vt:lpstr>Immunology</vt:lpstr>
      <vt:lpstr>Dendritic cell Deficiency associated with BK viremia , BKVN ?</vt:lpstr>
      <vt:lpstr>Post Transplantation Dendritic cell levels </vt:lpstr>
      <vt:lpstr>Reduction of PBDC is viral or host effect?</vt:lpstr>
      <vt:lpstr>Pre transplant PBDC levels</vt:lpstr>
      <vt:lpstr>PowerPoint Presentation</vt:lpstr>
      <vt:lpstr>What are the risk factors for BKV replication? </vt:lpstr>
      <vt:lpstr>PowerPoint Presentation</vt:lpstr>
      <vt:lpstr>PowerPoint Presentation</vt:lpstr>
      <vt:lpstr>Pathogenesis </vt:lpstr>
      <vt:lpstr>Clinical manifestations</vt:lpstr>
      <vt:lpstr>BKV Viruria and Viremia precede definitive BKVN by 6-12 weeks</vt:lpstr>
      <vt:lpstr>PowerPoint Presentation</vt:lpstr>
      <vt:lpstr>BKV nephropathy after KTx: diagnosis</vt:lpstr>
      <vt:lpstr>Validation of urinary BKV VP-1 mRna cut off levels for predicting BKVN and prognostic biomarkers of BKVN</vt:lpstr>
      <vt:lpstr>Prognosticating BKVN using urine biomarker (n= 18) </vt:lpstr>
      <vt:lpstr>Screening for BKV replication  KDIGO guidelines</vt:lpstr>
      <vt:lpstr>PowerPoint Presentation</vt:lpstr>
      <vt:lpstr>PowerPoint Presentation</vt:lpstr>
      <vt:lpstr>PowerPoint Presentation</vt:lpstr>
      <vt:lpstr>Does reduction of IS in viremic pts prevent BKVN in DE novo Renal TX recipients? Prospective study </vt:lpstr>
      <vt:lpstr>Does reduction of IS in viremic pts prevent BKVN in DE novo Renal TX recipients? Prospective study </vt:lpstr>
      <vt:lpstr>PowerPoint Presentation</vt:lpstr>
      <vt:lpstr>KDIGO and AST IS Guidelines </vt:lpstr>
      <vt:lpstr>PowerPoint Presentation</vt:lpstr>
      <vt:lpstr>PowerPoint Presentation</vt:lpstr>
      <vt:lpstr>The decade of Polyoma virus BK associated Nephropathy : state of Affairs</vt:lpstr>
      <vt:lpstr>contd</vt:lpstr>
      <vt:lpstr>PowerPoint Presentation</vt:lpstr>
      <vt:lpstr>Assessment of Efficacy and safety of FK778 in comparison with Std care in renal Tx recipients with Untreated BK Nephropathy</vt:lpstr>
      <vt:lpstr>PowerPoint Presentation</vt:lpstr>
      <vt:lpstr>PowerPoint Presentation</vt:lpstr>
      <vt:lpstr>PowerPoint Presentation</vt:lpstr>
      <vt:lpstr>Everolimus Plus Reduced-Exposure CsA versus MMF Plus Standard-Exposure CsA in Renal-Transplant Recipients</vt:lpstr>
      <vt:lpstr>BKV/polyoma &amp; related adv effects Reduced CsA+mTORi vs CsA+MPA</vt:lpstr>
      <vt:lpstr>  Retrospective study  Re-transplantation of failed BKVN ( 6 centers) n=31  Median time after failed graft = 6 mos. </vt:lpstr>
      <vt:lpstr>Contd</vt:lpstr>
      <vt:lpstr>BK Polyoma virus infection Non renal solid organ transplants</vt:lpstr>
      <vt:lpstr>SUMMARY</vt:lpstr>
      <vt:lpstr>PowerPoint Presentation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VHAMEMMANDYK</dc:creator>
  <cp:lastModifiedBy>Kiran</cp:lastModifiedBy>
  <cp:revision>225</cp:revision>
  <dcterms:created xsi:type="dcterms:W3CDTF">2012-01-09T16:59:33Z</dcterms:created>
  <dcterms:modified xsi:type="dcterms:W3CDTF">2012-01-23T18:35:15Z</dcterms:modified>
</cp:coreProperties>
</file>