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3C0FC-7B81-4D3F-B54D-6877C0C4AD51}" type="datetimeFigureOut">
              <a:rPr lang="en-US" smtClean="0"/>
              <a:t>3/12/2012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4720D-5876-46EE-8ED9-95128B6E0104}" type="slidenum">
              <a:rPr lang="en-US" smtClean="0"/>
              <a:t>‹#›</a:t>
            </a:fld>
            <a:endParaRPr lang="en-US" dirty="0"/>
          </a:p>
        </p:txBody>
      </p:sp>
    </p:spTree>
    <p:extLst>
      <p:ext uri="{BB962C8B-B14F-4D97-AF65-F5344CB8AC3E}">
        <p14:creationId xmlns:p14="http://schemas.microsoft.com/office/powerpoint/2010/main" val="322473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328785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185866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365736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F30A259-B3A9-4EC8-AD2C-5C68D0994ADA}" type="datetimeFigureOut">
              <a:rPr lang="en-US" smtClean="0"/>
              <a:t>3/12/2012</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04E17754-FAFD-44F4-BC50-F3654F180D51}"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17754-FAFD-44F4-BC50-F3654F180D51}"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17754-FAFD-44F4-BC50-F3654F180D51}"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17754-FAFD-44F4-BC50-F3654F180D51}"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E17754-FAFD-44F4-BC50-F3654F180D51}"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E17754-FAFD-44F4-BC50-F3654F180D51}"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17754-FAFD-44F4-BC50-F3654F180D51}"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17754-FAFD-44F4-BC50-F3654F180D51}"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2065863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17754-FAFD-44F4-BC50-F3654F180D51}"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17754-FAFD-44F4-BC50-F3654F180D51}"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17754-FAFD-44F4-BC50-F3654F180D5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96075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106020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320339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25250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201476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107624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0A259-B3A9-4EC8-AD2C-5C68D0994ADA}" type="datetimeFigureOut">
              <a:rPr lang="en-US" smtClean="0"/>
              <a:t>3/12/2012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17754-FAFD-44F4-BC50-F3654F180D51}" type="slidenum">
              <a:rPr lang="en-US" smtClean="0"/>
              <a:t>‹#›</a:t>
            </a:fld>
            <a:endParaRPr lang="en-US" dirty="0"/>
          </a:p>
        </p:txBody>
      </p:sp>
    </p:spTree>
    <p:extLst>
      <p:ext uri="{BB962C8B-B14F-4D97-AF65-F5344CB8AC3E}">
        <p14:creationId xmlns:p14="http://schemas.microsoft.com/office/powerpoint/2010/main" val="31799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0A259-B3A9-4EC8-AD2C-5C68D0994ADA}" type="datetimeFigureOut">
              <a:rPr lang="en-US" smtClean="0"/>
              <a:t>3/12/2012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17754-FAFD-44F4-BC50-F3654F180D51}" type="slidenum">
              <a:rPr lang="en-US" smtClean="0"/>
              <a:t>‹#›</a:t>
            </a:fld>
            <a:endParaRPr lang="en-US" dirty="0"/>
          </a:p>
        </p:txBody>
      </p:sp>
    </p:spTree>
    <p:extLst>
      <p:ext uri="{BB962C8B-B14F-4D97-AF65-F5344CB8AC3E}">
        <p14:creationId xmlns:p14="http://schemas.microsoft.com/office/powerpoint/2010/main" val="3625688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F30A259-B3A9-4EC8-AD2C-5C68D0994ADA}" type="datetimeFigureOut">
              <a:rPr lang="en-US" smtClean="0"/>
              <a:t>3/12/2012</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4E17754-FAFD-44F4-BC50-F3654F180D5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b="1" dirty="0" smtClean="0"/>
              <a:t>Management of Patients After Renal Transplantation </a:t>
            </a:r>
            <a:endParaRPr lang="en-US" b="1" dirty="0"/>
          </a:p>
        </p:txBody>
      </p:sp>
    </p:spTree>
    <p:extLst>
      <p:ext uri="{BB962C8B-B14F-4D97-AF65-F5344CB8AC3E}">
        <p14:creationId xmlns:p14="http://schemas.microsoft.com/office/powerpoint/2010/main" val="426106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Criteria</a:t>
            </a:r>
            <a:endParaRPr lang="en-US" dirty="0"/>
          </a:p>
        </p:txBody>
      </p:sp>
      <p:sp>
        <p:nvSpPr>
          <p:cNvPr id="3" name="Content Placeholder 2"/>
          <p:cNvSpPr>
            <a:spLocks noGrp="1"/>
          </p:cNvSpPr>
          <p:nvPr>
            <p:ph idx="1"/>
          </p:nvPr>
        </p:nvSpPr>
        <p:spPr/>
        <p:txBody>
          <a:bodyPr/>
          <a:lstStyle/>
          <a:p>
            <a:r>
              <a:rPr lang="en-US" dirty="0" smtClean="0"/>
              <a:t>This 5 year 50% life expectancy seems lenient given current graft survival rates, DWGF and CVD</a:t>
            </a:r>
          </a:p>
          <a:p>
            <a:r>
              <a:rPr lang="en-US" dirty="0" smtClean="0"/>
              <a:t>Among Diabetic patients, CVD accounts for DWGF in 81%, however DWGF occurs in only 26% of transplant patients without DM.</a:t>
            </a:r>
          </a:p>
          <a:p>
            <a:r>
              <a:rPr lang="en-US" dirty="0" smtClean="0"/>
              <a:t>5 year 50% life expectancy should be waived  when there is a possibility of living donation</a:t>
            </a:r>
            <a:endParaRPr lang="en-US" dirty="0"/>
          </a:p>
        </p:txBody>
      </p:sp>
      <p:sp>
        <p:nvSpPr>
          <p:cNvPr id="4" name="Footer Placeholder 3"/>
          <p:cNvSpPr>
            <a:spLocks noGrp="1"/>
          </p:cNvSpPr>
          <p:nvPr>
            <p:ph type="ftr" sz="quarter" idx="11"/>
          </p:nvPr>
        </p:nvSpPr>
        <p:spPr>
          <a:xfrm>
            <a:off x="2514600" y="6248400"/>
            <a:ext cx="6629400" cy="473075"/>
          </a:xfrm>
        </p:spPr>
        <p:txBody>
          <a:bodyPr/>
          <a:lstStyle/>
          <a:p>
            <a:r>
              <a:rPr lang="en-US" b="1" dirty="0" smtClean="0">
                <a:solidFill>
                  <a:schemeClr val="tx1"/>
                </a:solidFill>
              </a:rPr>
              <a:t>Cosio FG:Patient survival and cardiovascular risk after kidney transplantation: the challenge of diabetes. Am J Transplant 2008;8:593-599</a:t>
            </a:r>
            <a:r>
              <a:rPr lang="en-US" dirty="0" smtClean="0"/>
              <a:t/>
            </a:r>
            <a:br>
              <a:rPr lang="en-US" dirty="0" smtClean="0"/>
            </a:br>
            <a:endParaRPr lang="en-US" dirty="0"/>
          </a:p>
        </p:txBody>
      </p:sp>
    </p:spTree>
    <p:extLst>
      <p:ext uri="{BB962C8B-B14F-4D97-AF65-F5344CB8AC3E}">
        <p14:creationId xmlns:p14="http://schemas.microsoft.com/office/powerpoint/2010/main" val="80302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Pre-Transplant Evaluation</a:t>
            </a:r>
            <a:endParaRPr lang="en-US" dirty="0"/>
          </a:p>
        </p:txBody>
      </p:sp>
      <p:sp>
        <p:nvSpPr>
          <p:cNvPr id="3" name="Content Placeholder 2"/>
          <p:cNvSpPr>
            <a:spLocks noGrp="1"/>
          </p:cNvSpPr>
          <p:nvPr>
            <p:ph idx="1"/>
          </p:nvPr>
        </p:nvSpPr>
        <p:spPr/>
        <p:txBody>
          <a:bodyPr/>
          <a:lstStyle/>
          <a:p>
            <a:r>
              <a:rPr lang="en-US" dirty="0" smtClean="0"/>
              <a:t>Careful review of past medical history</a:t>
            </a:r>
          </a:p>
          <a:p>
            <a:r>
              <a:rPr lang="en-US" dirty="0" smtClean="0"/>
              <a:t>Age, gender,, cause of ESRD, previous transplant history</a:t>
            </a:r>
          </a:p>
          <a:p>
            <a:r>
              <a:rPr lang="en-US" dirty="0" smtClean="0"/>
              <a:t>Dialysis modalities</a:t>
            </a:r>
          </a:p>
          <a:p>
            <a:r>
              <a:rPr lang="en-US" dirty="0" smtClean="0"/>
              <a:t>Anuria, history of hematuria or proteinuria</a:t>
            </a:r>
            <a:endParaRPr lang="en-US" dirty="0"/>
          </a:p>
        </p:txBody>
      </p:sp>
      <p:sp>
        <p:nvSpPr>
          <p:cNvPr id="4" name="Footer Placeholder 3"/>
          <p:cNvSpPr>
            <a:spLocks noGrp="1"/>
          </p:cNvSpPr>
          <p:nvPr>
            <p:ph type="ftr" sz="quarter" idx="11"/>
          </p:nvPr>
        </p:nvSpPr>
        <p:spPr>
          <a:xfrm>
            <a:off x="3124200" y="6356350"/>
            <a:ext cx="6019800" cy="365125"/>
          </a:xfrm>
        </p:spPr>
        <p:txBody>
          <a:bodyPr/>
          <a:lstStyle/>
          <a:p>
            <a:r>
              <a:rPr lang="en-US" b="1" dirty="0" smtClean="0">
                <a:solidFill>
                  <a:schemeClr val="tx1"/>
                </a:solidFill>
              </a:rPr>
              <a:t>Venkat KK: Rapid resolution of proteinuria of native kidney origin following live donor transplantation. Am J Transplant 2005;5:351-355</a:t>
            </a:r>
            <a:endParaRPr lang="en-US" b="1" dirty="0">
              <a:solidFill>
                <a:schemeClr val="tx1"/>
              </a:solidFill>
            </a:endParaRPr>
          </a:p>
        </p:txBody>
      </p:sp>
    </p:spTree>
    <p:extLst>
      <p:ext uri="{BB962C8B-B14F-4D97-AF65-F5344CB8AC3E}">
        <p14:creationId xmlns:p14="http://schemas.microsoft.com/office/powerpoint/2010/main" val="303561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Pre-Transplant Evaluation</a:t>
            </a:r>
            <a:endParaRPr lang="en-US" dirty="0"/>
          </a:p>
        </p:txBody>
      </p:sp>
      <p:sp>
        <p:nvSpPr>
          <p:cNvPr id="3" name="Content Placeholder 2"/>
          <p:cNvSpPr>
            <a:spLocks noGrp="1"/>
          </p:cNvSpPr>
          <p:nvPr>
            <p:ph idx="1"/>
          </p:nvPr>
        </p:nvSpPr>
        <p:spPr/>
        <p:txBody>
          <a:bodyPr/>
          <a:lstStyle/>
          <a:p>
            <a:r>
              <a:rPr lang="en-US" dirty="0" smtClean="0"/>
              <a:t>Comorbid conditions</a:t>
            </a:r>
          </a:p>
          <a:p>
            <a:r>
              <a:rPr lang="en-US" dirty="0" smtClean="0"/>
              <a:t>Recurrent dialysis access thrombosis</a:t>
            </a:r>
          </a:p>
          <a:p>
            <a:r>
              <a:rPr lang="en-US" dirty="0" smtClean="0"/>
              <a:t>History of DVT, miscarriages.</a:t>
            </a:r>
          </a:p>
          <a:p>
            <a:r>
              <a:rPr lang="en-US" dirty="0" smtClean="0"/>
              <a:t>Endemic, occupational and social infection risks are important (Coccidio, toxo, ehrlichiosis).</a:t>
            </a:r>
          </a:p>
          <a:p>
            <a:r>
              <a:rPr lang="en-US" dirty="0" smtClean="0"/>
              <a:t>Comprehensive physical examination</a:t>
            </a:r>
            <a:endParaRPr lang="en-US" dirty="0"/>
          </a:p>
        </p:txBody>
      </p:sp>
    </p:spTree>
    <p:extLst>
      <p:ext uri="{BB962C8B-B14F-4D97-AF65-F5344CB8AC3E}">
        <p14:creationId xmlns:p14="http://schemas.microsoft.com/office/powerpoint/2010/main" val="5192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Pre-Transplant Evaluation</a:t>
            </a:r>
            <a:endParaRPr lang="en-US" dirty="0"/>
          </a:p>
        </p:txBody>
      </p:sp>
      <p:sp>
        <p:nvSpPr>
          <p:cNvPr id="3" name="Content Placeholder 2"/>
          <p:cNvSpPr>
            <a:spLocks noGrp="1"/>
          </p:cNvSpPr>
          <p:nvPr>
            <p:ph idx="1"/>
          </p:nvPr>
        </p:nvSpPr>
        <p:spPr/>
        <p:txBody>
          <a:bodyPr/>
          <a:lstStyle/>
          <a:p>
            <a:r>
              <a:rPr lang="en-US" dirty="0" smtClean="0"/>
              <a:t>CV exam: carotids, femoral and peripheral pulses.</a:t>
            </a:r>
          </a:p>
          <a:p>
            <a:r>
              <a:rPr lang="en-US" dirty="0" smtClean="0"/>
              <a:t>Much of what is used to direct our evaluation and management comes from the laboratory assessment </a:t>
            </a:r>
            <a:endParaRPr lang="en-US" dirty="0"/>
          </a:p>
        </p:txBody>
      </p:sp>
    </p:spTree>
    <p:extLst>
      <p:ext uri="{BB962C8B-B14F-4D97-AF65-F5344CB8AC3E}">
        <p14:creationId xmlns:p14="http://schemas.microsoft.com/office/powerpoint/2010/main" val="428894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81717388"/>
              </p:ext>
            </p:extLst>
          </p:nvPr>
        </p:nvGraphicFramePr>
        <p:xfrm>
          <a:off x="304800" y="228600"/>
          <a:ext cx="8839200" cy="5646420"/>
        </p:xfrm>
        <a:graphic>
          <a:graphicData uri="http://schemas.openxmlformats.org/drawingml/2006/table">
            <a:tbl>
              <a:tblPr firstRow="1" bandRow="1">
                <a:tableStyleId>{5C22544A-7EE6-4342-B048-85BDC9FD1C3A}</a:tableStyleId>
              </a:tblPr>
              <a:tblGrid>
                <a:gridCol w="8839200"/>
              </a:tblGrid>
              <a:tr h="434340">
                <a:tc>
                  <a:txBody>
                    <a:bodyPr/>
                    <a:lstStyle/>
                    <a:p>
                      <a:r>
                        <a:rPr lang="en-US" b="1" dirty="0" smtClean="0">
                          <a:solidFill>
                            <a:schemeClr val="tx1"/>
                          </a:solidFill>
                        </a:rPr>
                        <a:t>Table 1. Pre-Transplant Studies</a:t>
                      </a:r>
                      <a:endParaRPr lang="en-US" b="1" dirty="0">
                        <a:solidFill>
                          <a:schemeClr val="tx1"/>
                        </a:solidFill>
                      </a:endParaRPr>
                    </a:p>
                  </a:txBody>
                  <a:tcPr/>
                </a:tc>
              </a:tr>
              <a:tr h="434340">
                <a:tc>
                  <a:txBody>
                    <a:bodyPr/>
                    <a:lstStyle/>
                    <a:p>
                      <a:r>
                        <a:rPr lang="en-US" dirty="0" smtClean="0"/>
                        <a:t>Blood Type, HLA type</a:t>
                      </a:r>
                    </a:p>
                  </a:txBody>
                  <a:tcPr/>
                </a:tc>
              </a:tr>
              <a:tr h="434340">
                <a:tc>
                  <a:txBody>
                    <a:bodyPr/>
                    <a:lstStyle/>
                    <a:p>
                      <a:r>
                        <a:rPr lang="en-US" dirty="0" smtClean="0"/>
                        <a:t>DSA (monthly sample once listed)</a:t>
                      </a:r>
                      <a:endParaRPr lang="en-US" dirty="0"/>
                    </a:p>
                  </a:txBody>
                  <a:tcPr/>
                </a:tc>
              </a:tr>
              <a:tr h="434340">
                <a:tc>
                  <a:txBody>
                    <a:bodyPr/>
                    <a:lstStyle/>
                    <a:p>
                      <a:r>
                        <a:rPr lang="en-US" dirty="0" smtClean="0"/>
                        <a:t>CBC, CMP, Phosphorus, uric acid, lipid profile,</a:t>
                      </a:r>
                      <a:r>
                        <a:rPr lang="en-US" baseline="0" dirty="0" smtClean="0"/>
                        <a:t> hemoglobin A1C, PTH</a:t>
                      </a:r>
                      <a:endParaRPr lang="en-US" dirty="0"/>
                    </a:p>
                  </a:txBody>
                  <a:tcPr/>
                </a:tc>
              </a:tr>
              <a:tr h="434340">
                <a:tc>
                  <a:txBody>
                    <a:bodyPr/>
                    <a:lstStyle/>
                    <a:p>
                      <a:r>
                        <a:rPr lang="en-US" dirty="0" smtClean="0"/>
                        <a:t>Infections studies-CMV, EBV, HSV, HIV, VZV, RPR, Hepatitis serology</a:t>
                      </a:r>
                      <a:endParaRPr lang="en-US" dirty="0"/>
                    </a:p>
                  </a:txBody>
                  <a:tcPr/>
                </a:tc>
              </a:tr>
              <a:tr h="434340">
                <a:tc>
                  <a:txBody>
                    <a:bodyPr/>
                    <a:lstStyle/>
                    <a:p>
                      <a:r>
                        <a:rPr lang="en-US" dirty="0" smtClean="0"/>
                        <a:t>Immunization- Hepatitis B, Pneumococcal</a:t>
                      </a:r>
                      <a:endParaRPr lang="en-US" dirty="0"/>
                    </a:p>
                  </a:txBody>
                  <a:tcPr/>
                </a:tc>
              </a:tr>
              <a:tr h="434340">
                <a:tc>
                  <a:txBody>
                    <a:bodyPr/>
                    <a:lstStyle/>
                    <a:p>
                      <a:r>
                        <a:rPr lang="en-US" dirty="0" smtClean="0"/>
                        <a:t>Annual testing while listed</a:t>
                      </a:r>
                      <a:endParaRPr lang="en-US" dirty="0"/>
                    </a:p>
                  </a:txBody>
                  <a:tcPr/>
                </a:tc>
              </a:tr>
              <a:tr h="434340">
                <a:tc>
                  <a:txBody>
                    <a:bodyPr/>
                    <a:lstStyle/>
                    <a:p>
                      <a:r>
                        <a:rPr lang="en-US" b="1" dirty="0" smtClean="0"/>
                        <a:t>Adjunctive Testing</a:t>
                      </a:r>
                    </a:p>
                  </a:txBody>
                  <a:tcPr/>
                </a:tc>
              </a:tr>
              <a:tr h="434340">
                <a:tc>
                  <a:txBody>
                    <a:bodyPr/>
                    <a:lstStyle/>
                    <a:p>
                      <a:r>
                        <a:rPr lang="en-US" dirty="0" smtClean="0"/>
                        <a:t>Panorex to rule out abscesses</a:t>
                      </a:r>
                      <a:endParaRPr lang="en-US" dirty="0"/>
                    </a:p>
                  </a:txBody>
                  <a:tcPr/>
                </a:tc>
              </a:tr>
              <a:tr h="434340">
                <a:tc>
                  <a:txBody>
                    <a:bodyPr/>
                    <a:lstStyle/>
                    <a:p>
                      <a:r>
                        <a:rPr lang="en-US" dirty="0" smtClean="0"/>
                        <a:t>EKG, Echo, Stress test+/- cardiac</a:t>
                      </a:r>
                      <a:r>
                        <a:rPr lang="en-US" baseline="0" dirty="0" smtClean="0"/>
                        <a:t> catheterization</a:t>
                      </a:r>
                      <a:endParaRPr lang="en-US" dirty="0"/>
                    </a:p>
                  </a:txBody>
                  <a:tcPr/>
                </a:tc>
              </a:tr>
              <a:tr h="434340">
                <a:tc>
                  <a:txBody>
                    <a:bodyPr/>
                    <a:lstStyle/>
                    <a:p>
                      <a:r>
                        <a:rPr lang="en-US" dirty="0" smtClean="0"/>
                        <a:t>Carotids</a:t>
                      </a:r>
                      <a:r>
                        <a:rPr lang="en-US" baseline="0" dirty="0" smtClean="0"/>
                        <a:t> Doppler, CT angio of the iliac vessels</a:t>
                      </a:r>
                      <a:endParaRPr lang="en-US" dirty="0"/>
                    </a:p>
                  </a:txBody>
                  <a:tcPr/>
                </a:tc>
              </a:tr>
              <a:tr h="434340">
                <a:tc>
                  <a:txBody>
                    <a:bodyPr/>
                    <a:lstStyle/>
                    <a:p>
                      <a:r>
                        <a:rPr lang="en-US" dirty="0" smtClean="0"/>
                        <a:t>CXR,</a:t>
                      </a:r>
                      <a:r>
                        <a:rPr lang="en-US" baseline="0" dirty="0" smtClean="0"/>
                        <a:t> PFT</a:t>
                      </a:r>
                      <a:endParaRPr lang="en-US" dirty="0"/>
                    </a:p>
                  </a:txBody>
                  <a:tcPr/>
                </a:tc>
              </a:tr>
              <a:tr h="434340">
                <a:tc>
                  <a:txBody>
                    <a:bodyPr/>
                    <a:lstStyle/>
                    <a:p>
                      <a:r>
                        <a:rPr lang="en-US" dirty="0" smtClean="0"/>
                        <a:t>PAP, mammogram over</a:t>
                      </a:r>
                      <a:r>
                        <a:rPr lang="en-US" baseline="0" dirty="0" smtClean="0"/>
                        <a:t> </a:t>
                      </a:r>
                      <a:r>
                        <a:rPr lang="en-US" dirty="0" smtClean="0"/>
                        <a:t>40, PSA over 40, colonoscopy</a:t>
                      </a:r>
                      <a:r>
                        <a:rPr lang="en-US" baseline="0" dirty="0" smtClean="0"/>
                        <a:t> over 50</a:t>
                      </a:r>
                      <a:endParaRPr lang="en-US" dirty="0"/>
                    </a:p>
                  </a:txBody>
                  <a:tcPr/>
                </a:tc>
              </a:tr>
            </a:tbl>
          </a:graphicData>
        </a:graphic>
      </p:graphicFrame>
    </p:spTree>
    <p:extLst>
      <p:ext uri="{BB962C8B-B14F-4D97-AF65-F5344CB8AC3E}">
        <p14:creationId xmlns:p14="http://schemas.microsoft.com/office/powerpoint/2010/main" val="195217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Transplant Procedure </a:t>
            </a:r>
            <a:endParaRPr lang="en-US" dirty="0"/>
          </a:p>
        </p:txBody>
      </p:sp>
      <p:sp>
        <p:nvSpPr>
          <p:cNvPr id="3" name="Content Placeholder 2"/>
          <p:cNvSpPr>
            <a:spLocks noGrp="1"/>
          </p:cNvSpPr>
          <p:nvPr>
            <p:ph idx="1"/>
          </p:nvPr>
        </p:nvSpPr>
        <p:spPr/>
        <p:txBody>
          <a:bodyPr/>
          <a:lstStyle/>
          <a:p>
            <a:r>
              <a:rPr lang="en-US" dirty="0" smtClean="0"/>
              <a:t>Donor age, HLA mismatch, CMV </a:t>
            </a:r>
          </a:p>
          <a:p>
            <a:r>
              <a:rPr lang="en-US" dirty="0" smtClean="0"/>
              <a:t>EBV serostatus</a:t>
            </a:r>
            <a:endParaRPr lang="en-US" dirty="0"/>
          </a:p>
          <a:p>
            <a:r>
              <a:rPr lang="en-US" dirty="0" smtClean="0"/>
              <a:t>Induction agent, dose</a:t>
            </a:r>
          </a:p>
          <a:p>
            <a:r>
              <a:rPr lang="en-US" dirty="0" smtClean="0"/>
              <a:t>Surgeon, placement of urinary stent</a:t>
            </a:r>
          </a:p>
          <a:p>
            <a:r>
              <a:rPr lang="en-US" dirty="0" smtClean="0"/>
              <a:t>DGF, </a:t>
            </a:r>
          </a:p>
          <a:p>
            <a:r>
              <a:rPr lang="en-US" dirty="0" smtClean="0"/>
              <a:t>Serum creatinine at discharge</a:t>
            </a:r>
            <a:endParaRPr lang="en-US" dirty="0"/>
          </a:p>
        </p:txBody>
      </p:sp>
    </p:spTree>
    <p:extLst>
      <p:ext uri="{BB962C8B-B14F-4D97-AF65-F5344CB8AC3E}">
        <p14:creationId xmlns:p14="http://schemas.microsoft.com/office/powerpoint/2010/main" val="247560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Post-Transplant Maintenance</a:t>
            </a:r>
            <a:br>
              <a:rPr lang="en-US" dirty="0" smtClean="0"/>
            </a:br>
            <a:r>
              <a:rPr lang="en-US" dirty="0" smtClean="0"/>
              <a:t>Immunosuppression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4415376"/>
              </p:ext>
            </p:extLst>
          </p:nvPr>
        </p:nvGraphicFramePr>
        <p:xfrm>
          <a:off x="838200" y="1562913"/>
          <a:ext cx="7162800" cy="4937760"/>
        </p:xfrm>
        <a:graphic>
          <a:graphicData uri="http://schemas.openxmlformats.org/drawingml/2006/table">
            <a:tbl>
              <a:tblPr firstRow="1" bandRow="1">
                <a:tableStyleId>{5C22544A-7EE6-4342-B048-85BDC9FD1C3A}</a:tableStyleId>
              </a:tblPr>
              <a:tblGrid>
                <a:gridCol w="7162800"/>
              </a:tblGrid>
              <a:tr h="286664">
                <a:tc>
                  <a:txBody>
                    <a:bodyPr/>
                    <a:lstStyle/>
                    <a:p>
                      <a:r>
                        <a:rPr lang="en-US" dirty="0" smtClean="0"/>
                        <a:t>Table 3. Post-Transplant Maintenance Immunosuppression</a:t>
                      </a:r>
                      <a:endParaRPr lang="en-US" dirty="0"/>
                    </a:p>
                  </a:txBody>
                  <a:tcPr/>
                </a:tc>
              </a:tr>
              <a:tr h="1576649">
                <a:tc>
                  <a:txBody>
                    <a:bodyPr/>
                    <a:lstStyle/>
                    <a:p>
                      <a:pPr marL="285750" indent="-285750" algn="l">
                        <a:buFont typeface="Wingdings" pitchFamily="2" charset="2"/>
                        <a:buChar char="v"/>
                      </a:pPr>
                      <a:r>
                        <a:rPr lang="en-US" dirty="0" smtClean="0"/>
                        <a:t> Immunophillin binding </a:t>
                      </a:r>
                    </a:p>
                    <a:p>
                      <a:pPr marL="285750" indent="-285750">
                        <a:buFont typeface="Arial" pitchFamily="34" charset="0"/>
                        <a:buChar char="•"/>
                      </a:pPr>
                      <a:r>
                        <a:rPr lang="en-US" dirty="0" smtClean="0"/>
                        <a:t>       Calcineurin Inhibitors</a:t>
                      </a:r>
                    </a:p>
                    <a:p>
                      <a:r>
                        <a:rPr lang="en-US" dirty="0" smtClean="0"/>
                        <a:t>             Cyclosporin (Neoral, Gengraf)</a:t>
                      </a:r>
                    </a:p>
                    <a:p>
                      <a:r>
                        <a:rPr lang="en-US" dirty="0" smtClean="0"/>
                        <a:t>             Tacrolimus(</a:t>
                      </a:r>
                      <a:r>
                        <a:rPr lang="en-US" baseline="0" dirty="0" smtClean="0"/>
                        <a:t> Prograf)</a:t>
                      </a:r>
                    </a:p>
                    <a:p>
                      <a:pPr marL="285750" indent="-285750">
                        <a:buFont typeface="Arial" pitchFamily="34" charset="0"/>
                        <a:buChar char="•"/>
                      </a:pPr>
                      <a:r>
                        <a:rPr lang="en-US" baseline="0" dirty="0" smtClean="0"/>
                        <a:t>        Non-Calcineurin</a:t>
                      </a:r>
                    </a:p>
                    <a:p>
                      <a:r>
                        <a:rPr lang="en-US" baseline="0" dirty="0" smtClean="0"/>
                        <a:t>              Rapamycin (Rapamune)</a:t>
                      </a:r>
                    </a:p>
                    <a:p>
                      <a:r>
                        <a:rPr lang="en-US" dirty="0" smtClean="0"/>
                        <a:t>              Everolimus</a:t>
                      </a:r>
                      <a:r>
                        <a:rPr lang="en-US" baseline="0" dirty="0" smtClean="0"/>
                        <a:t> (Zortress, Certican)</a:t>
                      </a:r>
                      <a:endParaRPr lang="en-US" dirty="0"/>
                    </a:p>
                  </a:txBody>
                  <a:tcPr/>
                </a:tc>
              </a:tr>
              <a:tr h="716659">
                <a:tc>
                  <a:txBody>
                    <a:bodyPr/>
                    <a:lstStyle/>
                    <a:p>
                      <a:pPr marL="285750" indent="-285750">
                        <a:buFont typeface="Wingdings" pitchFamily="2" charset="2"/>
                        <a:buChar char="v"/>
                      </a:pPr>
                      <a:r>
                        <a:rPr lang="en-US" dirty="0" smtClean="0"/>
                        <a:t> Corticosteroids</a:t>
                      </a:r>
                    </a:p>
                    <a:p>
                      <a:pPr marL="285750" indent="-285750">
                        <a:buFont typeface="Arial" pitchFamily="34" charset="0"/>
                        <a:buChar char="•"/>
                      </a:pPr>
                      <a:r>
                        <a:rPr lang="en-US" dirty="0" smtClean="0"/>
                        <a:t>Prednisone</a:t>
                      </a:r>
                    </a:p>
                    <a:p>
                      <a:endParaRPr lang="en-US" dirty="0"/>
                    </a:p>
                  </a:txBody>
                  <a:tcPr/>
                </a:tc>
              </a:tr>
              <a:tr h="501661">
                <a:tc>
                  <a:txBody>
                    <a:bodyPr/>
                    <a:lstStyle/>
                    <a:p>
                      <a:pPr marL="285750" indent="-285750">
                        <a:buFont typeface="Wingdings" pitchFamily="2" charset="2"/>
                        <a:buChar char="v"/>
                      </a:pPr>
                      <a:r>
                        <a:rPr lang="en-US" dirty="0" smtClean="0"/>
                        <a:t>Anti-metabolites</a:t>
                      </a:r>
                    </a:p>
                    <a:p>
                      <a:pPr marL="285750" indent="-285750">
                        <a:buFont typeface="Wingdings" pitchFamily="2" charset="2"/>
                        <a:buChar char="v"/>
                      </a:pPr>
                      <a:endParaRPr lang="en-US" dirty="0"/>
                    </a:p>
                  </a:txBody>
                  <a:tcPr/>
                </a:tc>
              </a:tr>
              <a:tr h="286664">
                <a:tc>
                  <a:txBody>
                    <a:bodyPr/>
                    <a:lstStyle/>
                    <a:p>
                      <a:pPr marL="285750" indent="-285750">
                        <a:buFont typeface="Arial" pitchFamily="34" charset="0"/>
                        <a:buChar char="•"/>
                      </a:pPr>
                      <a:r>
                        <a:rPr lang="en-US" dirty="0" smtClean="0"/>
                        <a:t>Azathioprine(Imuran), Mycophenolate(Cellcept,</a:t>
                      </a:r>
                      <a:r>
                        <a:rPr lang="en-US" baseline="0" dirty="0" smtClean="0"/>
                        <a:t> MyFortic), Leflunomide(Arava), Hydoxychloroquine (Plaquenil)</a:t>
                      </a:r>
                      <a:endParaRPr lang="en-US" dirty="0"/>
                    </a:p>
                  </a:txBody>
                  <a:tcPr/>
                </a:tc>
              </a:tr>
              <a:tr h="286664">
                <a:tc>
                  <a:txBody>
                    <a:bodyPr/>
                    <a:lstStyle/>
                    <a:p>
                      <a:endParaRPr lang="en-US" dirty="0"/>
                    </a:p>
                  </a:txBody>
                  <a:tcPr/>
                </a:tc>
              </a:tr>
            </a:tbl>
          </a:graphicData>
        </a:graphic>
      </p:graphicFrame>
    </p:spTree>
    <p:extLst>
      <p:ext uri="{BB962C8B-B14F-4D97-AF65-F5344CB8AC3E}">
        <p14:creationId xmlns:p14="http://schemas.microsoft.com/office/powerpoint/2010/main" val="350394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Maintenance</a:t>
            </a:r>
            <a:br>
              <a:rPr lang="en-US" dirty="0"/>
            </a:br>
            <a:r>
              <a:rPr lang="en-US" dirty="0"/>
              <a:t>Immunosuppression</a:t>
            </a:r>
          </a:p>
        </p:txBody>
      </p:sp>
      <p:sp>
        <p:nvSpPr>
          <p:cNvPr id="3" name="Content Placeholder 2"/>
          <p:cNvSpPr>
            <a:spLocks noGrp="1"/>
          </p:cNvSpPr>
          <p:nvPr>
            <p:ph idx="1"/>
          </p:nvPr>
        </p:nvSpPr>
        <p:spPr/>
        <p:txBody>
          <a:bodyPr/>
          <a:lstStyle/>
          <a:p>
            <a:pPr>
              <a:buFont typeface="Wingdings" pitchFamily="2" charset="2"/>
              <a:buChar char="v"/>
            </a:pPr>
            <a:r>
              <a:rPr lang="en-US" dirty="0" smtClean="0"/>
              <a:t> Controversies</a:t>
            </a:r>
          </a:p>
          <a:p>
            <a:r>
              <a:rPr lang="en-US" dirty="0" smtClean="0"/>
              <a:t>Calcineurin inhibitors (CNI) or steroids withdrawal or avoidance</a:t>
            </a:r>
          </a:p>
          <a:p>
            <a:r>
              <a:rPr lang="en-US" dirty="0" smtClean="0"/>
              <a:t>The use of mammalian targets of rapamycin(, TORs)</a:t>
            </a:r>
            <a:endParaRPr lang="en-US" dirty="0"/>
          </a:p>
        </p:txBody>
      </p:sp>
    </p:spTree>
    <p:extLst>
      <p:ext uri="{BB962C8B-B14F-4D97-AF65-F5344CB8AC3E}">
        <p14:creationId xmlns:p14="http://schemas.microsoft.com/office/powerpoint/2010/main" val="378332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Maintenance</a:t>
            </a:r>
            <a:br>
              <a:rPr lang="en-US" dirty="0"/>
            </a:br>
            <a:r>
              <a:rPr lang="en-US" dirty="0"/>
              <a:t>Immunosuppression</a:t>
            </a:r>
          </a:p>
        </p:txBody>
      </p:sp>
      <p:sp>
        <p:nvSpPr>
          <p:cNvPr id="3" name="Content Placeholder 2"/>
          <p:cNvSpPr>
            <a:spLocks noGrp="1"/>
          </p:cNvSpPr>
          <p:nvPr>
            <p:ph idx="1"/>
          </p:nvPr>
        </p:nvSpPr>
        <p:spPr/>
        <p:txBody>
          <a:bodyPr/>
          <a:lstStyle/>
          <a:p>
            <a:r>
              <a:rPr lang="en-US" dirty="0" smtClean="0"/>
              <a:t>Induction</a:t>
            </a:r>
          </a:p>
          <a:p>
            <a:pPr lvl="1"/>
            <a:r>
              <a:rPr lang="en-US" dirty="0" smtClean="0"/>
              <a:t>Thymo 5mg/Kg total body weight IV with the first dose 1mg/kg begun intraoperative followed by 2 mg/kg/d for two days</a:t>
            </a:r>
          </a:p>
          <a:p>
            <a:pPr lvl="1"/>
            <a:r>
              <a:rPr lang="en-US" dirty="0" smtClean="0"/>
              <a:t>Dose is rounded to the nearest 25 mg, not adjusted to ideal body weight, no maximum dose</a:t>
            </a:r>
          </a:p>
          <a:p>
            <a:pPr marL="457200" lvl="1" indent="0">
              <a:buNone/>
            </a:pPr>
            <a:endParaRPr lang="en-US" dirty="0"/>
          </a:p>
        </p:txBody>
      </p:sp>
    </p:spTree>
    <p:extLst>
      <p:ext uri="{BB962C8B-B14F-4D97-AF65-F5344CB8AC3E}">
        <p14:creationId xmlns:p14="http://schemas.microsoft.com/office/powerpoint/2010/main" val="377839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Maintenance</a:t>
            </a:r>
            <a:br>
              <a:rPr lang="en-US" dirty="0"/>
            </a:br>
            <a:r>
              <a:rPr lang="en-US" dirty="0"/>
              <a:t>Immunosuppression</a:t>
            </a:r>
          </a:p>
        </p:txBody>
      </p:sp>
      <p:sp>
        <p:nvSpPr>
          <p:cNvPr id="3" name="Content Placeholder 2"/>
          <p:cNvSpPr>
            <a:spLocks noGrp="1"/>
          </p:cNvSpPr>
          <p:nvPr>
            <p:ph idx="1"/>
          </p:nvPr>
        </p:nvSpPr>
        <p:spPr/>
        <p:txBody>
          <a:bodyPr/>
          <a:lstStyle/>
          <a:p>
            <a:r>
              <a:rPr lang="en-US" dirty="0" smtClean="0"/>
              <a:t>Tacrolimus</a:t>
            </a:r>
          </a:p>
          <a:p>
            <a:pPr lvl="1"/>
            <a:r>
              <a:rPr lang="en-US" dirty="0" smtClean="0"/>
              <a:t>Begun on Postoperative day 1 or 2 even when DGF is present</a:t>
            </a:r>
          </a:p>
          <a:p>
            <a:pPr lvl="1"/>
            <a:r>
              <a:rPr lang="en-US" dirty="0" smtClean="0"/>
              <a:t>Delayed introduction and failure to achieve a therapeutic CNI level by day 7 is associated with more rejection and no decrease in DGF</a:t>
            </a:r>
          </a:p>
          <a:p>
            <a:pPr lvl="1"/>
            <a:r>
              <a:rPr lang="en-US" dirty="0" smtClean="0"/>
              <a:t>Target for a trough 7-10 ng/mL in the first 3 months and 3-7ng/mL thereafter</a:t>
            </a:r>
            <a:endParaRPr lang="en-US" dirty="0"/>
          </a:p>
        </p:txBody>
      </p:sp>
    </p:spTree>
    <p:extLst>
      <p:ext uri="{BB962C8B-B14F-4D97-AF65-F5344CB8AC3E}">
        <p14:creationId xmlns:p14="http://schemas.microsoft.com/office/powerpoint/2010/main" val="3558572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smtClean="0">
              <a:solidFill>
                <a:schemeClr val="tx1"/>
              </a:solidFill>
            </a:endParaRPr>
          </a:p>
          <a:p>
            <a:r>
              <a:rPr lang="en-US" b="1" dirty="0" smtClean="0">
                <a:solidFill>
                  <a:schemeClr val="tx1"/>
                </a:solidFill>
              </a:rPr>
              <a:t>Introduction </a:t>
            </a:r>
          </a:p>
          <a:p>
            <a:pPr marL="457200" indent="-457200" algn="l">
              <a:buFont typeface="Arial" pitchFamily="34" charset="0"/>
              <a:buChar char="•"/>
            </a:pPr>
            <a:r>
              <a:rPr lang="en-US" dirty="0" smtClean="0">
                <a:solidFill>
                  <a:schemeClr val="tx1"/>
                </a:solidFill>
              </a:rPr>
              <a:t>Patients who undergo renal transplant require complex care</a:t>
            </a:r>
          </a:p>
          <a:p>
            <a:pPr marL="457200" indent="-457200" algn="l">
              <a:buFont typeface="Arial" pitchFamily="34" charset="0"/>
              <a:buChar char="•"/>
            </a:pPr>
            <a:r>
              <a:rPr lang="en-US" dirty="0" smtClean="0">
                <a:solidFill>
                  <a:schemeClr val="tx1"/>
                </a:solidFill>
              </a:rPr>
              <a:t>Diligent, multidisciplinary approach</a:t>
            </a:r>
          </a:p>
          <a:p>
            <a:pPr marL="457200" indent="-457200" algn="l">
              <a:buFont typeface="Arial" pitchFamily="34" charset="0"/>
              <a:buChar char="•"/>
            </a:pPr>
            <a:r>
              <a:rPr lang="en-US" dirty="0" smtClean="0">
                <a:solidFill>
                  <a:schemeClr val="tx1"/>
                </a:solidFill>
              </a:rPr>
              <a:t>Knowledge of patient’s history pre-, during and post-transplant</a:t>
            </a:r>
          </a:p>
          <a:p>
            <a:pPr marL="457200" indent="-457200" algn="l">
              <a:buFont typeface="Arial" pitchFamily="34" charset="0"/>
              <a:buChar char="•"/>
            </a:pPr>
            <a:r>
              <a:rPr lang="en-US" dirty="0" smtClean="0">
                <a:solidFill>
                  <a:schemeClr val="tx1"/>
                </a:solidFill>
              </a:rPr>
              <a:t>Surgeons, Nephrologist, consultants, PCP and allied health professional all work to direct transplantation efforts and </a:t>
            </a:r>
            <a:r>
              <a:rPr lang="en-US" smtClean="0">
                <a:solidFill>
                  <a:schemeClr val="tx1"/>
                </a:solidFill>
              </a:rPr>
              <a:t>adminster</a:t>
            </a:r>
            <a:r>
              <a:rPr lang="en-US" dirty="0" smtClean="0">
                <a:solidFill>
                  <a:schemeClr val="tx1"/>
                </a:solidFill>
              </a:rPr>
              <a:t> </a:t>
            </a:r>
            <a:r>
              <a:rPr lang="en-US" dirty="0" smtClean="0">
                <a:solidFill>
                  <a:schemeClr val="tx1"/>
                </a:solidFill>
              </a:rPr>
              <a:t>extremely detailed care.</a:t>
            </a:r>
          </a:p>
          <a:p>
            <a:pPr algn="l"/>
            <a:endParaRPr lang="en-US" dirty="0"/>
          </a:p>
          <a:p>
            <a:pPr algn="l"/>
            <a:endParaRPr lang="en-US" dirty="0"/>
          </a:p>
        </p:txBody>
      </p:sp>
    </p:spTree>
    <p:extLst>
      <p:ext uri="{BB962C8B-B14F-4D97-AF65-F5344CB8AC3E}">
        <p14:creationId xmlns:p14="http://schemas.microsoft.com/office/powerpoint/2010/main" val="1446634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Maintenance</a:t>
            </a:r>
            <a:br>
              <a:rPr lang="en-US" dirty="0"/>
            </a:br>
            <a:r>
              <a:rPr lang="en-US" dirty="0"/>
              <a:t>Immunosuppression</a:t>
            </a:r>
          </a:p>
        </p:txBody>
      </p:sp>
      <p:sp>
        <p:nvSpPr>
          <p:cNvPr id="3" name="Content Placeholder 2"/>
          <p:cNvSpPr>
            <a:spLocks noGrp="1"/>
          </p:cNvSpPr>
          <p:nvPr>
            <p:ph idx="1"/>
          </p:nvPr>
        </p:nvSpPr>
        <p:spPr/>
        <p:txBody>
          <a:bodyPr/>
          <a:lstStyle/>
          <a:p>
            <a:r>
              <a:rPr lang="en-US" dirty="0" smtClean="0"/>
              <a:t>Cyclosporine</a:t>
            </a:r>
          </a:p>
          <a:p>
            <a:pPr lvl="1"/>
            <a:r>
              <a:rPr lang="en-US" dirty="0" smtClean="0"/>
              <a:t>Monitor peak (90 minutes levels)</a:t>
            </a:r>
          </a:p>
          <a:p>
            <a:pPr lvl="1"/>
            <a:r>
              <a:rPr lang="en-US" dirty="0" smtClean="0"/>
              <a:t>C2 levels are also interpretable</a:t>
            </a:r>
          </a:p>
          <a:p>
            <a:pPr lvl="1"/>
            <a:r>
              <a:rPr lang="en-US" dirty="0" smtClean="0"/>
              <a:t>800-1200 ng/mL in the first month then 400-600ng/mL thereafter</a:t>
            </a:r>
          </a:p>
          <a:p>
            <a:pPr lvl="1"/>
            <a:r>
              <a:rPr lang="en-US" dirty="0" smtClean="0"/>
              <a:t>Literature studies showing a level of 1000ng/mL provides 90% inhibition of lymphocytes and C2 level of 400 with less rejection and less nephrotoxicity in cardiac transplant patients</a:t>
            </a:r>
            <a:endParaRPr lang="en-US" dirty="0"/>
          </a:p>
        </p:txBody>
      </p:sp>
      <p:sp>
        <p:nvSpPr>
          <p:cNvPr id="4" name="Footer Placeholder 3"/>
          <p:cNvSpPr>
            <a:spLocks noGrp="1"/>
          </p:cNvSpPr>
          <p:nvPr>
            <p:ph type="ftr" sz="quarter" idx="11"/>
          </p:nvPr>
        </p:nvSpPr>
        <p:spPr>
          <a:xfrm>
            <a:off x="381000" y="6356350"/>
            <a:ext cx="8534400" cy="365125"/>
          </a:xfrm>
        </p:spPr>
        <p:txBody>
          <a:bodyPr/>
          <a:lstStyle/>
          <a:p>
            <a:r>
              <a:rPr lang="en-US" b="1" dirty="0" smtClean="0">
                <a:solidFill>
                  <a:schemeClr val="tx1"/>
                </a:solidFill>
              </a:rPr>
              <a:t>Varennes B: Clinical benefit of neoral dose monitoring with Cyclosporin 2-hr post dose monitoring level compared with trough levels in stable heart transplant patients. Transplantation 1999;68:1839-1842</a:t>
            </a:r>
            <a:endParaRPr lang="en-US" b="1" dirty="0">
              <a:solidFill>
                <a:schemeClr val="tx1"/>
              </a:solidFill>
            </a:endParaRPr>
          </a:p>
        </p:txBody>
      </p:sp>
    </p:spTree>
    <p:extLst>
      <p:ext uri="{BB962C8B-B14F-4D97-AF65-F5344CB8AC3E}">
        <p14:creationId xmlns:p14="http://schemas.microsoft.com/office/powerpoint/2010/main" val="241128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Maintenance</a:t>
            </a:r>
            <a:br>
              <a:rPr lang="en-US" dirty="0"/>
            </a:br>
            <a:r>
              <a:rPr lang="en-US" dirty="0"/>
              <a:t>Immunosuppression</a:t>
            </a:r>
          </a:p>
        </p:txBody>
      </p:sp>
      <p:sp>
        <p:nvSpPr>
          <p:cNvPr id="3" name="Content Placeholder 2"/>
          <p:cNvSpPr>
            <a:spLocks noGrp="1"/>
          </p:cNvSpPr>
          <p:nvPr>
            <p:ph idx="1"/>
          </p:nvPr>
        </p:nvSpPr>
        <p:spPr/>
        <p:txBody>
          <a:bodyPr/>
          <a:lstStyle/>
          <a:p>
            <a:r>
              <a:rPr lang="en-US" dirty="0" smtClean="0"/>
              <a:t>MPA</a:t>
            </a:r>
          </a:p>
          <a:p>
            <a:pPr lvl="1"/>
            <a:r>
              <a:rPr lang="en-US" dirty="0" smtClean="0"/>
              <a:t>760 mg BID and reduce to 360 BID by postoperative day 5</a:t>
            </a:r>
          </a:p>
          <a:p>
            <a:pPr lvl="1"/>
            <a:r>
              <a:rPr lang="en-US" dirty="0" smtClean="0"/>
              <a:t>Drug-Drug interaction with Tacrolimus, Cyclosporine and PPI</a:t>
            </a:r>
          </a:p>
        </p:txBody>
      </p:sp>
    </p:spTree>
    <p:extLst>
      <p:ext uri="{BB962C8B-B14F-4D97-AF65-F5344CB8AC3E}">
        <p14:creationId xmlns:p14="http://schemas.microsoft.com/office/powerpoint/2010/main" val="283501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Maintenance</a:t>
            </a:r>
            <a:br>
              <a:rPr lang="en-US" dirty="0"/>
            </a:br>
            <a:r>
              <a:rPr lang="en-US" dirty="0"/>
              <a:t>Immunosuppression</a:t>
            </a:r>
          </a:p>
        </p:txBody>
      </p:sp>
      <p:sp>
        <p:nvSpPr>
          <p:cNvPr id="3" name="Content Placeholder 2"/>
          <p:cNvSpPr>
            <a:spLocks noGrp="1"/>
          </p:cNvSpPr>
          <p:nvPr>
            <p:ph idx="1"/>
          </p:nvPr>
        </p:nvSpPr>
        <p:spPr/>
        <p:txBody>
          <a:bodyPr/>
          <a:lstStyle/>
          <a:p>
            <a:r>
              <a:rPr lang="en-US" dirty="0" smtClean="0"/>
              <a:t>Steroids</a:t>
            </a:r>
          </a:p>
          <a:p>
            <a:pPr lvl="1"/>
            <a:r>
              <a:rPr lang="en-US" dirty="0" smtClean="0"/>
              <a:t>Methylprednisolone 7mg /Kg intraoperatively followed by prednisone 1 mg/kg to a max of 80 mg on postoperative day 1, 2</a:t>
            </a:r>
          </a:p>
          <a:p>
            <a:pPr lvl="1"/>
            <a:r>
              <a:rPr lang="en-US" dirty="0" smtClean="0"/>
              <a:t>Then 20 mg per day during the first week, tapered by 5 mg/week to 5mg/day by week 4-5.</a:t>
            </a:r>
            <a:endParaRPr lang="en-US" dirty="0"/>
          </a:p>
        </p:txBody>
      </p:sp>
    </p:spTree>
    <p:extLst>
      <p:ext uri="{BB962C8B-B14F-4D97-AF65-F5344CB8AC3E}">
        <p14:creationId xmlns:p14="http://schemas.microsoft.com/office/powerpoint/2010/main" val="133981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Maintenance</a:t>
            </a:r>
            <a:br>
              <a:rPr lang="en-US" dirty="0"/>
            </a:br>
            <a:r>
              <a:rPr lang="en-US" dirty="0"/>
              <a:t>Immunosuppression</a:t>
            </a:r>
          </a:p>
        </p:txBody>
      </p:sp>
      <p:sp>
        <p:nvSpPr>
          <p:cNvPr id="3" name="Content Placeholder 2"/>
          <p:cNvSpPr>
            <a:spLocks noGrp="1"/>
          </p:cNvSpPr>
          <p:nvPr>
            <p:ph idx="1"/>
          </p:nvPr>
        </p:nvSpPr>
        <p:spPr/>
        <p:txBody>
          <a:bodyPr/>
          <a:lstStyle/>
          <a:p>
            <a:r>
              <a:rPr lang="en-US" dirty="0" smtClean="0"/>
              <a:t>ELITE-Symphony trial</a:t>
            </a:r>
          </a:p>
          <a:p>
            <a:pPr lvl="1"/>
            <a:r>
              <a:rPr lang="en-US" dirty="0" smtClean="0"/>
              <a:t>Compared cyclosporine, tacrolimus and rapamune</a:t>
            </a:r>
          </a:p>
          <a:p>
            <a:pPr lvl="1"/>
            <a:r>
              <a:rPr lang="en-US" dirty="0" smtClean="0"/>
              <a:t>Best overall maintenance is the one using low dose tacrolimus, MMF and low dose steroids</a:t>
            </a:r>
            <a:endParaRPr lang="en-US" dirty="0"/>
          </a:p>
        </p:txBody>
      </p:sp>
      <p:sp>
        <p:nvSpPr>
          <p:cNvPr id="4" name="Footer Placeholder 3"/>
          <p:cNvSpPr>
            <a:spLocks noGrp="1"/>
          </p:cNvSpPr>
          <p:nvPr>
            <p:ph type="ftr" sz="quarter" idx="11"/>
          </p:nvPr>
        </p:nvSpPr>
        <p:spPr>
          <a:xfrm>
            <a:off x="1219200" y="6248400"/>
            <a:ext cx="7620000" cy="473075"/>
          </a:xfrm>
        </p:spPr>
        <p:txBody>
          <a:bodyPr/>
          <a:lstStyle/>
          <a:p>
            <a:r>
              <a:rPr lang="en-US" b="1" dirty="0" smtClean="0">
                <a:solidFill>
                  <a:schemeClr val="tx1"/>
                </a:solidFill>
              </a:rPr>
              <a:t>Ekberg H:Reduced exposure to calcineurin inhibitors in renal transplantation. N engl J Med 2007; 357:2562-2575</a:t>
            </a:r>
            <a:endParaRPr lang="en-US" b="1" dirty="0">
              <a:solidFill>
                <a:schemeClr val="tx1"/>
              </a:solidFill>
            </a:endParaRPr>
          </a:p>
        </p:txBody>
      </p:sp>
    </p:spTree>
    <p:extLst>
      <p:ext uri="{BB962C8B-B14F-4D97-AF65-F5344CB8AC3E}">
        <p14:creationId xmlns:p14="http://schemas.microsoft.com/office/powerpoint/2010/main" val="101595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Maintenance</a:t>
            </a:r>
            <a:br>
              <a:rPr lang="en-US" dirty="0"/>
            </a:br>
            <a:r>
              <a:rPr lang="en-US" dirty="0"/>
              <a:t>Immunosuppression</a:t>
            </a:r>
          </a:p>
        </p:txBody>
      </p:sp>
      <p:sp>
        <p:nvSpPr>
          <p:cNvPr id="3" name="Content Placeholder 2"/>
          <p:cNvSpPr>
            <a:spLocks noGrp="1"/>
          </p:cNvSpPr>
          <p:nvPr>
            <p:ph idx="1"/>
          </p:nvPr>
        </p:nvSpPr>
        <p:spPr/>
        <p:txBody>
          <a:bodyPr/>
          <a:lstStyle/>
          <a:p>
            <a:r>
              <a:rPr lang="en-US" dirty="0" smtClean="0"/>
              <a:t>MYSS and MYSS following trials</a:t>
            </a:r>
          </a:p>
          <a:p>
            <a:pPr lvl="1"/>
            <a:r>
              <a:rPr lang="en-US" dirty="0" smtClean="0"/>
              <a:t>Compared Imuran and MMF</a:t>
            </a:r>
          </a:p>
          <a:p>
            <a:pPr lvl="1"/>
            <a:r>
              <a:rPr lang="en-US" dirty="0" smtClean="0"/>
              <a:t>NO difference in rejection, patient or graft survival</a:t>
            </a:r>
          </a:p>
          <a:p>
            <a:pPr lvl="1"/>
            <a:r>
              <a:rPr lang="en-US" dirty="0" smtClean="0"/>
              <a:t>GFR was better long term with Imuran</a:t>
            </a:r>
          </a:p>
        </p:txBody>
      </p:sp>
      <p:sp>
        <p:nvSpPr>
          <p:cNvPr id="4" name="Footer Placeholder 3"/>
          <p:cNvSpPr>
            <a:spLocks noGrp="1"/>
          </p:cNvSpPr>
          <p:nvPr>
            <p:ph type="ftr" sz="quarter" idx="11"/>
          </p:nvPr>
        </p:nvSpPr>
        <p:spPr>
          <a:xfrm>
            <a:off x="152400" y="6356350"/>
            <a:ext cx="8458200" cy="365125"/>
          </a:xfrm>
        </p:spPr>
        <p:txBody>
          <a:bodyPr/>
          <a:lstStyle/>
          <a:p>
            <a:r>
              <a:rPr lang="en-US" b="1" dirty="0" smtClean="0">
                <a:solidFill>
                  <a:schemeClr val="tx1"/>
                </a:solidFill>
              </a:rPr>
              <a:t>Remuzzi G: mycophenolate versus azathioprine for prevention of acute rejection in renal transplantation. Lancet 2004;364:503-512</a:t>
            </a:r>
            <a:endParaRPr lang="en-US" b="1" dirty="0">
              <a:solidFill>
                <a:schemeClr val="tx1"/>
              </a:solidFill>
            </a:endParaRPr>
          </a:p>
        </p:txBody>
      </p:sp>
    </p:spTree>
    <p:extLst>
      <p:ext uri="{BB962C8B-B14F-4D97-AF65-F5344CB8AC3E}">
        <p14:creationId xmlns:p14="http://schemas.microsoft.com/office/powerpoint/2010/main" val="1531094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Maintenance</a:t>
            </a:r>
            <a:br>
              <a:rPr lang="en-US" dirty="0"/>
            </a:br>
            <a:r>
              <a:rPr lang="en-US" dirty="0"/>
              <a:t>Immunosuppression</a:t>
            </a:r>
          </a:p>
        </p:txBody>
      </p:sp>
      <p:sp>
        <p:nvSpPr>
          <p:cNvPr id="3" name="Content Placeholder 2"/>
          <p:cNvSpPr>
            <a:spLocks noGrp="1"/>
          </p:cNvSpPr>
          <p:nvPr>
            <p:ph idx="1"/>
          </p:nvPr>
        </p:nvSpPr>
        <p:spPr/>
        <p:txBody>
          <a:bodyPr/>
          <a:lstStyle/>
          <a:p>
            <a:r>
              <a:rPr lang="en-US" dirty="0" smtClean="0"/>
              <a:t>The current literature and available trials and regimens do not support steroid avoidance</a:t>
            </a:r>
          </a:p>
          <a:p>
            <a:pPr lvl="1"/>
            <a:r>
              <a:rPr lang="en-US" dirty="0" smtClean="0"/>
              <a:t>Early withdrawal in a randomized, double blinded, placebo controlled trial with 5 year follow up comparing early withdrawal and low dose steroid showed no major differences in side effects but doubling of acute and chronic rejection rates in the early steroid withdrawal group</a:t>
            </a:r>
            <a:endParaRPr lang="en-US" dirty="0"/>
          </a:p>
        </p:txBody>
      </p:sp>
    </p:spTree>
    <p:extLst>
      <p:ext uri="{BB962C8B-B14F-4D97-AF65-F5344CB8AC3E}">
        <p14:creationId xmlns:p14="http://schemas.microsoft.com/office/powerpoint/2010/main" val="372180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Post-Transplant Clinic Visits</a:t>
            </a:r>
            <a:endParaRPr lang="en-US" dirty="0"/>
          </a:p>
        </p:txBody>
      </p:sp>
      <p:sp>
        <p:nvSpPr>
          <p:cNvPr id="3" name="Content Placeholder 2"/>
          <p:cNvSpPr>
            <a:spLocks noGrp="1"/>
          </p:cNvSpPr>
          <p:nvPr>
            <p:ph idx="1"/>
          </p:nvPr>
        </p:nvSpPr>
        <p:spPr/>
        <p:txBody>
          <a:bodyPr/>
          <a:lstStyle/>
          <a:p>
            <a:r>
              <a:rPr lang="en-US" dirty="0" smtClean="0"/>
              <a:t>They are not routine care</a:t>
            </a:r>
          </a:p>
          <a:p>
            <a:r>
              <a:rPr lang="en-US" dirty="0" smtClean="0"/>
              <a:t>State the ‘Chief complaint’</a:t>
            </a:r>
          </a:p>
          <a:p>
            <a:r>
              <a:rPr lang="en-US" dirty="0" smtClean="0"/>
              <a:t>Diagnostic code V42.0, V58.69 and V58.44</a:t>
            </a:r>
          </a:p>
          <a:p>
            <a:r>
              <a:rPr lang="en-US" dirty="0" smtClean="0"/>
              <a:t>Historically, twice a week for the first month, monthly for six months, and then every 3-4 months</a:t>
            </a:r>
          </a:p>
          <a:p>
            <a:r>
              <a:rPr lang="en-US" dirty="0" smtClean="0"/>
              <a:t>That is no longer necessary or feasible</a:t>
            </a:r>
          </a:p>
          <a:p>
            <a:endParaRPr lang="en-US" dirty="0"/>
          </a:p>
        </p:txBody>
      </p:sp>
    </p:spTree>
    <p:extLst>
      <p:ext uri="{BB962C8B-B14F-4D97-AF65-F5344CB8AC3E}">
        <p14:creationId xmlns:p14="http://schemas.microsoft.com/office/powerpoint/2010/main" val="2639924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Post-Transplant Clinic Visits</a:t>
            </a:r>
          </a:p>
        </p:txBody>
      </p:sp>
      <p:sp>
        <p:nvSpPr>
          <p:cNvPr id="3" name="Content Placeholder 2"/>
          <p:cNvSpPr>
            <a:spLocks noGrp="1"/>
          </p:cNvSpPr>
          <p:nvPr>
            <p:ph idx="1"/>
          </p:nvPr>
        </p:nvSpPr>
        <p:spPr/>
        <p:txBody>
          <a:bodyPr/>
          <a:lstStyle/>
          <a:p>
            <a:r>
              <a:rPr lang="en-US" dirty="0" smtClean="0"/>
              <a:t>Acute rejection rate reduced to 5%-15% nationwide in the first year.</a:t>
            </a:r>
          </a:p>
          <a:p>
            <a:r>
              <a:rPr lang="en-US" dirty="0" smtClean="0"/>
              <a:t>Overcrowded clinic and overworked staff</a:t>
            </a:r>
          </a:p>
          <a:p>
            <a:r>
              <a:rPr lang="en-US" dirty="0" smtClean="0"/>
              <a:t>That led to less visits</a:t>
            </a:r>
          </a:p>
          <a:p>
            <a:r>
              <a:rPr lang="en-US" dirty="0" smtClean="0"/>
              <a:t>Surgeon 2 weeks, nephrologist 2-4 weeks post-transplant, then at 6 weeks, and every 3 months for the first 2 years.</a:t>
            </a:r>
            <a:endParaRPr lang="en-US" dirty="0"/>
          </a:p>
        </p:txBody>
      </p:sp>
    </p:spTree>
    <p:extLst>
      <p:ext uri="{BB962C8B-B14F-4D97-AF65-F5344CB8AC3E}">
        <p14:creationId xmlns:p14="http://schemas.microsoft.com/office/powerpoint/2010/main" val="3639991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Post-Transplant Clinic Visits</a:t>
            </a:r>
          </a:p>
        </p:txBody>
      </p:sp>
      <p:sp>
        <p:nvSpPr>
          <p:cNvPr id="3" name="Content Placeholder 2"/>
          <p:cNvSpPr>
            <a:spLocks noGrp="1"/>
          </p:cNvSpPr>
          <p:nvPr>
            <p:ph idx="1"/>
          </p:nvPr>
        </p:nvSpPr>
        <p:spPr/>
        <p:txBody>
          <a:bodyPr/>
          <a:lstStyle/>
          <a:p>
            <a:r>
              <a:rPr lang="en-US" dirty="0" smtClean="0"/>
              <a:t>Coordinate care with PCP and referring nephrologist so that the patients are seen every 3-6 months</a:t>
            </a:r>
          </a:p>
          <a:p>
            <a:pPr marL="0" indent="0">
              <a:buNone/>
            </a:pPr>
            <a:endParaRPr lang="en-US" dirty="0"/>
          </a:p>
        </p:txBody>
      </p:sp>
    </p:spTree>
    <p:extLst>
      <p:ext uri="{BB962C8B-B14F-4D97-AF65-F5344CB8AC3E}">
        <p14:creationId xmlns:p14="http://schemas.microsoft.com/office/powerpoint/2010/main" val="3953867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Post-Transplant Clinic Visits</a:t>
            </a:r>
          </a:p>
        </p:txBody>
      </p:sp>
      <p:sp>
        <p:nvSpPr>
          <p:cNvPr id="3" name="Content Placeholder 2"/>
          <p:cNvSpPr>
            <a:spLocks noGrp="1"/>
          </p:cNvSpPr>
          <p:nvPr>
            <p:ph idx="1"/>
          </p:nvPr>
        </p:nvSpPr>
        <p:spPr/>
        <p:txBody>
          <a:bodyPr/>
          <a:lstStyle/>
          <a:p>
            <a:r>
              <a:rPr lang="en-US" dirty="0" smtClean="0"/>
              <a:t>Monitor for symptoms that might dictate a change in IS regimen beyond what might have been suggested by laboratory monitoring</a:t>
            </a:r>
          </a:p>
          <a:p>
            <a:pPr lvl="1"/>
            <a:r>
              <a:rPr lang="en-US" dirty="0" smtClean="0"/>
              <a:t>HTN, insomnia, tremor, GI complications, etc.</a:t>
            </a:r>
          </a:p>
          <a:p>
            <a:pPr lvl="1"/>
            <a:r>
              <a:rPr lang="en-US" dirty="0" smtClean="0"/>
              <a:t>Detailed drug history every visit</a:t>
            </a:r>
          </a:p>
        </p:txBody>
      </p:sp>
    </p:spTree>
    <p:extLst>
      <p:ext uri="{BB962C8B-B14F-4D97-AF65-F5344CB8AC3E}">
        <p14:creationId xmlns:p14="http://schemas.microsoft.com/office/powerpoint/2010/main" val="183045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Criteria</a:t>
            </a:r>
            <a:endParaRPr lang="en-US" dirty="0"/>
          </a:p>
        </p:txBody>
      </p:sp>
      <p:sp>
        <p:nvSpPr>
          <p:cNvPr id="3" name="Content Placeholder 2"/>
          <p:cNvSpPr>
            <a:spLocks noGrp="1"/>
          </p:cNvSpPr>
          <p:nvPr>
            <p:ph idx="1"/>
          </p:nvPr>
        </p:nvSpPr>
        <p:spPr/>
        <p:txBody>
          <a:bodyPr/>
          <a:lstStyle/>
          <a:p>
            <a:r>
              <a:rPr lang="en-US" dirty="0" smtClean="0"/>
              <a:t>Two essential questions that must be answered upfront.</a:t>
            </a:r>
          </a:p>
          <a:p>
            <a:r>
              <a:rPr lang="en-US" dirty="0" smtClean="0"/>
              <a:t>The first is to the potential recipient : Why does the patient want a transplant?</a:t>
            </a:r>
          </a:p>
          <a:p>
            <a:r>
              <a:rPr lang="en-US" dirty="0" smtClean="0"/>
              <a:t>The second is to the referring physician: Is the patient an appropriate transplant candidate?</a:t>
            </a:r>
            <a:endParaRPr lang="en-US" dirty="0"/>
          </a:p>
        </p:txBody>
      </p:sp>
    </p:spTree>
    <p:extLst>
      <p:ext uri="{BB962C8B-B14F-4D97-AF65-F5344CB8AC3E}">
        <p14:creationId xmlns:p14="http://schemas.microsoft.com/office/powerpoint/2010/main" val="3412020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Post-Transplant monitoring and ancillary evaluation</a:t>
            </a:r>
            <a:endParaRPr lang="en-US" dirty="0"/>
          </a:p>
        </p:txBody>
      </p:sp>
      <p:sp>
        <p:nvSpPr>
          <p:cNvPr id="3" name="Content Placeholder 2"/>
          <p:cNvSpPr>
            <a:spLocks noGrp="1"/>
          </p:cNvSpPr>
          <p:nvPr>
            <p:ph idx="1"/>
          </p:nvPr>
        </p:nvSpPr>
        <p:spPr/>
        <p:txBody>
          <a:bodyPr/>
          <a:lstStyle/>
          <a:p>
            <a:r>
              <a:rPr lang="en-US" dirty="0" smtClean="0"/>
              <a:t>KDIGO guidelines</a:t>
            </a:r>
          </a:p>
          <a:p>
            <a:pPr lvl="1"/>
            <a:r>
              <a:rPr lang="en-US" dirty="0" smtClean="0"/>
              <a:t>Labs two to three times per week for weeks 2-4</a:t>
            </a:r>
          </a:p>
          <a:p>
            <a:pPr lvl="1"/>
            <a:r>
              <a:rPr lang="en-US" dirty="0" smtClean="0"/>
              <a:t>Then weekly for 2</a:t>
            </a:r>
            <a:r>
              <a:rPr lang="en-US" baseline="30000" dirty="0" smtClean="0"/>
              <a:t>nd</a:t>
            </a:r>
            <a:r>
              <a:rPr lang="en-US" dirty="0" smtClean="0"/>
              <a:t> and 3</a:t>
            </a:r>
            <a:r>
              <a:rPr lang="en-US" baseline="30000" dirty="0" smtClean="0"/>
              <a:t>rd</a:t>
            </a:r>
            <a:r>
              <a:rPr lang="en-US" dirty="0" smtClean="0"/>
              <a:t> month</a:t>
            </a:r>
          </a:p>
          <a:p>
            <a:pPr lvl="1"/>
            <a:r>
              <a:rPr lang="en-US" dirty="0" smtClean="0"/>
              <a:t>Every two weeks for months 4-6</a:t>
            </a:r>
          </a:p>
          <a:p>
            <a:pPr lvl="1"/>
            <a:r>
              <a:rPr lang="en-US" dirty="0" smtClean="0"/>
              <a:t>Monthly for months 7-12</a:t>
            </a:r>
          </a:p>
          <a:p>
            <a:pPr lvl="1"/>
            <a:r>
              <a:rPr lang="en-US" dirty="0" smtClean="0"/>
              <a:t>Then every 2-3 months</a:t>
            </a:r>
            <a:endParaRPr lang="en-US" dirty="0"/>
          </a:p>
        </p:txBody>
      </p:sp>
    </p:spTree>
    <p:extLst>
      <p:ext uri="{BB962C8B-B14F-4D97-AF65-F5344CB8AC3E}">
        <p14:creationId xmlns:p14="http://schemas.microsoft.com/office/powerpoint/2010/main" val="1460989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4294590"/>
              </p:ext>
            </p:extLst>
          </p:nvPr>
        </p:nvGraphicFramePr>
        <p:xfrm>
          <a:off x="0" y="-3"/>
          <a:ext cx="9144000" cy="6858000"/>
        </p:xfrm>
        <a:graphic>
          <a:graphicData uri="http://schemas.openxmlformats.org/drawingml/2006/table">
            <a:tbl>
              <a:tblPr firstRow="1" bandRow="1">
                <a:tableStyleId>{5C22544A-7EE6-4342-B048-85BDC9FD1C3A}</a:tableStyleId>
              </a:tblPr>
              <a:tblGrid>
                <a:gridCol w="9144000"/>
              </a:tblGrid>
              <a:tr h="508000">
                <a:tc>
                  <a:txBody>
                    <a:bodyPr/>
                    <a:lstStyle/>
                    <a:p>
                      <a:r>
                        <a:rPr lang="en-US" dirty="0" smtClean="0"/>
                        <a:t>Table 2. Post Transplant Studies</a:t>
                      </a:r>
                    </a:p>
                  </a:txBody>
                  <a:tcPr/>
                </a:tc>
              </a:tr>
              <a:tr h="889000">
                <a:tc>
                  <a:txBody>
                    <a:bodyPr/>
                    <a:lstStyle/>
                    <a:p>
                      <a:r>
                        <a:rPr lang="en-US" dirty="0" smtClean="0"/>
                        <a:t>CBC and renal panel weekly X 16 weeks, then every two weeks to one year , then monthly</a:t>
                      </a:r>
                      <a:endParaRPr lang="en-US" dirty="0"/>
                    </a:p>
                  </a:txBody>
                  <a:tcPr/>
                </a:tc>
              </a:tr>
              <a:tr h="889000">
                <a:tc>
                  <a:txBody>
                    <a:bodyPr/>
                    <a:lstStyle/>
                    <a:p>
                      <a:r>
                        <a:rPr lang="en-US" dirty="0" smtClean="0"/>
                        <a:t>Substitute CMP</a:t>
                      </a:r>
                      <a:r>
                        <a:rPr lang="en-US" baseline="0" dirty="0" smtClean="0"/>
                        <a:t> for the renal panel quarterly, on the quarter : January, April, July, October</a:t>
                      </a:r>
                      <a:endParaRPr lang="en-US" dirty="0"/>
                    </a:p>
                  </a:txBody>
                  <a:tcPr/>
                </a:tc>
              </a:tr>
              <a:tr h="508000">
                <a:tc>
                  <a:txBody>
                    <a:bodyPr/>
                    <a:lstStyle/>
                    <a:p>
                      <a:r>
                        <a:rPr lang="en-US" dirty="0" smtClean="0"/>
                        <a:t>FLP, uric acid, mg, CPK quarterly on the quarter</a:t>
                      </a:r>
                      <a:endParaRPr lang="en-US" dirty="0"/>
                    </a:p>
                  </a:txBody>
                  <a:tcPr/>
                </a:tc>
              </a:tr>
              <a:tr h="889000">
                <a:tc>
                  <a:txBody>
                    <a:bodyPr/>
                    <a:lstStyle/>
                    <a:p>
                      <a:r>
                        <a:rPr lang="en-US" dirty="0" smtClean="0"/>
                        <a:t>Random</a:t>
                      </a:r>
                      <a:r>
                        <a:rPr lang="en-US" baseline="0" dirty="0" smtClean="0"/>
                        <a:t> urine protein/creatinine ratio weekly X 4 in patients at risk of recurrent FSGS, then on the quarter</a:t>
                      </a:r>
                      <a:endParaRPr lang="en-US" dirty="0"/>
                    </a:p>
                  </a:txBody>
                  <a:tcPr/>
                </a:tc>
              </a:tr>
              <a:tr h="508000">
                <a:tc>
                  <a:txBody>
                    <a:bodyPr/>
                    <a:lstStyle/>
                    <a:p>
                      <a:r>
                        <a:rPr lang="en-US" dirty="0" smtClean="0"/>
                        <a:t>BKPCR monthly 1-6 then months 9, 12 and for cause</a:t>
                      </a:r>
                      <a:endParaRPr lang="en-US" dirty="0"/>
                    </a:p>
                  </a:txBody>
                  <a:tcPr/>
                </a:tc>
              </a:tr>
              <a:tr h="1651000">
                <a:tc>
                  <a:txBody>
                    <a:bodyPr/>
                    <a:lstStyle/>
                    <a:p>
                      <a:r>
                        <a:rPr lang="en-US" dirty="0" smtClean="0"/>
                        <a:t>CMV-PCR</a:t>
                      </a:r>
                    </a:p>
                    <a:p>
                      <a:pPr marL="285750" indent="-285750">
                        <a:buFont typeface="Arial" pitchFamily="34" charset="0"/>
                        <a:buChar char="•"/>
                      </a:pPr>
                      <a:r>
                        <a:rPr lang="en-US" dirty="0" smtClean="0"/>
                        <a:t>For cause in</a:t>
                      </a:r>
                      <a:r>
                        <a:rPr lang="en-US" baseline="0" dirty="0" smtClean="0"/>
                        <a:t> those who are on prophylaxis</a:t>
                      </a:r>
                      <a:r>
                        <a:rPr lang="en-US" dirty="0" smtClean="0"/>
                        <a:t>      </a:t>
                      </a:r>
                    </a:p>
                    <a:p>
                      <a:pPr marL="285750" indent="-285750">
                        <a:buFont typeface="Arial" pitchFamily="34" charset="0"/>
                        <a:buChar char="•"/>
                      </a:pPr>
                      <a:r>
                        <a:rPr lang="en-US" dirty="0" smtClean="0"/>
                        <a:t>Weekly X 12 weeks for those using a preemptive</a:t>
                      </a:r>
                      <a:r>
                        <a:rPr lang="en-US" baseline="0" dirty="0" smtClean="0"/>
                        <a:t> strategy</a:t>
                      </a:r>
                      <a:endParaRPr lang="en-US" dirty="0" smtClean="0"/>
                    </a:p>
                    <a:p>
                      <a:endParaRPr lang="en-US" dirty="0"/>
                    </a:p>
                  </a:txBody>
                  <a:tcPr/>
                </a:tc>
              </a:tr>
              <a:tr h="508000">
                <a:tc>
                  <a:txBody>
                    <a:bodyPr/>
                    <a:lstStyle/>
                    <a:p>
                      <a:r>
                        <a:rPr lang="en-US" dirty="0" smtClean="0"/>
                        <a:t>UA at all clinics visits</a:t>
                      </a:r>
                      <a:endParaRPr lang="en-US" dirty="0"/>
                    </a:p>
                  </a:txBody>
                  <a:tcPr/>
                </a:tc>
              </a:tr>
              <a:tr h="508000">
                <a:tc>
                  <a:txBody>
                    <a:bodyPr/>
                    <a:lstStyle/>
                    <a:p>
                      <a:r>
                        <a:rPr lang="en-US" dirty="0" smtClean="0"/>
                        <a:t>DSA(</a:t>
                      </a:r>
                      <a:r>
                        <a:rPr lang="en-US" baseline="0" dirty="0" smtClean="0"/>
                        <a:t> for cause only</a:t>
                      </a:r>
                      <a:endParaRPr lang="en-US" dirty="0"/>
                    </a:p>
                  </a:txBody>
                  <a:tcPr/>
                </a:tc>
              </a:tr>
            </a:tbl>
          </a:graphicData>
        </a:graphic>
      </p:graphicFrame>
    </p:spTree>
    <p:extLst>
      <p:ext uri="{BB962C8B-B14F-4D97-AF65-F5344CB8AC3E}">
        <p14:creationId xmlns:p14="http://schemas.microsoft.com/office/powerpoint/2010/main" val="3914650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Virological Monitoring</a:t>
            </a:r>
            <a:endParaRPr lang="en-US" dirty="0"/>
          </a:p>
        </p:txBody>
      </p:sp>
      <p:sp>
        <p:nvSpPr>
          <p:cNvPr id="3" name="Content Placeholder 2"/>
          <p:cNvSpPr>
            <a:spLocks noGrp="1"/>
          </p:cNvSpPr>
          <p:nvPr>
            <p:ph idx="1"/>
          </p:nvPr>
        </p:nvSpPr>
        <p:spPr/>
        <p:txBody>
          <a:bodyPr/>
          <a:lstStyle/>
          <a:p>
            <a:r>
              <a:rPr lang="en-US" dirty="0" smtClean="0"/>
              <a:t>CMV</a:t>
            </a:r>
          </a:p>
          <a:p>
            <a:pPr lvl="1"/>
            <a:r>
              <a:rPr lang="en-US" dirty="0" smtClean="0"/>
              <a:t>Unnecessary during prophylaxis period with valganciclovir</a:t>
            </a:r>
          </a:p>
          <a:p>
            <a:pPr lvl="1"/>
            <a:r>
              <a:rPr lang="en-US" dirty="0" smtClean="0"/>
              <a:t>Affordability/preemptive treatment: Weekly CMV-PCR for the first 12 weeks</a:t>
            </a:r>
          </a:p>
          <a:p>
            <a:pPr lvl="1"/>
            <a:r>
              <a:rPr lang="en-US" dirty="0" smtClean="0"/>
              <a:t>CMV infection mostly in the first 3 months</a:t>
            </a:r>
          </a:p>
          <a:p>
            <a:pPr lvl="1"/>
            <a:r>
              <a:rPr lang="en-US" dirty="0" smtClean="0"/>
              <a:t>Diligent preemptive approach has been shown to be as cost-effective as prophylaxis</a:t>
            </a:r>
            <a:endParaRPr lang="en-US" dirty="0"/>
          </a:p>
        </p:txBody>
      </p:sp>
    </p:spTree>
    <p:extLst>
      <p:ext uri="{BB962C8B-B14F-4D97-AF65-F5344CB8AC3E}">
        <p14:creationId xmlns:p14="http://schemas.microsoft.com/office/powerpoint/2010/main" val="891626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a:t>Virological Monitoring</a:t>
            </a:r>
          </a:p>
        </p:txBody>
      </p:sp>
      <p:sp>
        <p:nvSpPr>
          <p:cNvPr id="3" name="Content Placeholder 2"/>
          <p:cNvSpPr>
            <a:spLocks noGrp="1"/>
          </p:cNvSpPr>
          <p:nvPr>
            <p:ph idx="1"/>
          </p:nvPr>
        </p:nvSpPr>
        <p:spPr/>
        <p:txBody>
          <a:bodyPr/>
          <a:lstStyle/>
          <a:p>
            <a:r>
              <a:rPr lang="en-US" dirty="0" smtClean="0"/>
              <a:t>EBV</a:t>
            </a:r>
          </a:p>
          <a:p>
            <a:pPr lvl="1"/>
            <a:r>
              <a:rPr lang="en-US" dirty="0" smtClean="0"/>
              <a:t>Not recommended and no consensus</a:t>
            </a:r>
          </a:p>
          <a:p>
            <a:pPr lvl="1"/>
            <a:r>
              <a:rPr lang="en-US" dirty="0" smtClean="0"/>
              <a:t>Interpretation , sensitivity and specificity are complicated for PTLD or EBV-associated disease</a:t>
            </a:r>
            <a:endParaRPr lang="en-US" dirty="0"/>
          </a:p>
        </p:txBody>
      </p:sp>
    </p:spTree>
    <p:extLst>
      <p:ext uri="{BB962C8B-B14F-4D97-AF65-F5344CB8AC3E}">
        <p14:creationId xmlns:p14="http://schemas.microsoft.com/office/powerpoint/2010/main" val="108565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Virological Monitoring</a:t>
            </a:r>
          </a:p>
        </p:txBody>
      </p:sp>
      <p:sp>
        <p:nvSpPr>
          <p:cNvPr id="3" name="Content Placeholder 2"/>
          <p:cNvSpPr>
            <a:spLocks noGrp="1"/>
          </p:cNvSpPr>
          <p:nvPr>
            <p:ph idx="1"/>
          </p:nvPr>
        </p:nvSpPr>
        <p:spPr/>
        <p:txBody>
          <a:bodyPr/>
          <a:lstStyle/>
          <a:p>
            <a:r>
              <a:rPr lang="en-US" dirty="0" smtClean="0"/>
              <a:t>BK virus</a:t>
            </a:r>
          </a:p>
          <a:p>
            <a:pPr lvl="1"/>
            <a:r>
              <a:rPr lang="en-US" dirty="0" smtClean="0"/>
              <a:t>Serum PCR monthly for 6 months</a:t>
            </a:r>
          </a:p>
          <a:p>
            <a:pPr lvl="1"/>
            <a:r>
              <a:rPr lang="en-US" dirty="0" smtClean="0"/>
              <a:t>At month 9, 12</a:t>
            </a:r>
          </a:p>
          <a:p>
            <a:pPr lvl="1"/>
            <a:r>
              <a:rPr lang="en-US" dirty="0" smtClean="0"/>
              <a:t>For cause</a:t>
            </a:r>
          </a:p>
          <a:p>
            <a:pPr lvl="1"/>
            <a:r>
              <a:rPr lang="en-US" dirty="0" smtClean="0"/>
              <a:t>Viruria is very uncommon in the absence of viremia</a:t>
            </a:r>
          </a:p>
          <a:p>
            <a:pPr lvl="1"/>
            <a:r>
              <a:rPr lang="en-US" dirty="0" smtClean="0"/>
              <a:t>Incidence increases by post transplant 3</a:t>
            </a:r>
            <a:r>
              <a:rPr lang="en-US" baseline="30000" dirty="0" smtClean="0"/>
              <a:t>rd</a:t>
            </a:r>
            <a:r>
              <a:rPr lang="en-US" dirty="0" smtClean="0"/>
              <a:t> month, plateaus by 6</a:t>
            </a:r>
            <a:r>
              <a:rPr lang="en-US" baseline="30000" dirty="0" smtClean="0"/>
              <a:t>th</a:t>
            </a:r>
            <a:r>
              <a:rPr lang="en-US" dirty="0" smtClean="0"/>
              <a:t> month</a:t>
            </a:r>
            <a:endParaRPr lang="en-US" dirty="0"/>
          </a:p>
        </p:txBody>
      </p:sp>
    </p:spTree>
    <p:extLst>
      <p:ext uri="{BB962C8B-B14F-4D97-AF65-F5344CB8AC3E}">
        <p14:creationId xmlns:p14="http://schemas.microsoft.com/office/powerpoint/2010/main" val="3014005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Post-transplant Medications and complications</a:t>
            </a:r>
            <a:endParaRPr lang="en-US" dirty="0"/>
          </a:p>
        </p:txBody>
      </p:sp>
      <p:sp>
        <p:nvSpPr>
          <p:cNvPr id="3" name="Content Placeholder 2"/>
          <p:cNvSpPr>
            <a:spLocks noGrp="1"/>
          </p:cNvSpPr>
          <p:nvPr>
            <p:ph idx="1"/>
          </p:nvPr>
        </p:nvSpPr>
        <p:spPr/>
        <p:txBody>
          <a:bodyPr/>
          <a:lstStyle/>
          <a:p>
            <a:r>
              <a:rPr lang="en-US" dirty="0" smtClean="0"/>
              <a:t>Anemia</a:t>
            </a:r>
          </a:p>
          <a:p>
            <a:pPr lvl="1"/>
            <a:r>
              <a:rPr lang="en-US" dirty="0" smtClean="0"/>
              <a:t>Follow the same guidelines as in ESRD, CKD</a:t>
            </a:r>
          </a:p>
          <a:p>
            <a:pPr lvl="1"/>
            <a:r>
              <a:rPr lang="en-US" dirty="0" smtClean="0"/>
              <a:t>Avoid PO iron</a:t>
            </a:r>
          </a:p>
          <a:p>
            <a:pPr lvl="1"/>
            <a:r>
              <a:rPr lang="en-US" dirty="0" smtClean="0"/>
              <a:t>Beware of post-transplant erythrocytosis, which usually does not occur in the first three months</a:t>
            </a:r>
            <a:endParaRPr lang="en-US" dirty="0"/>
          </a:p>
        </p:txBody>
      </p:sp>
    </p:spTree>
    <p:extLst>
      <p:ext uri="{BB962C8B-B14F-4D97-AF65-F5344CB8AC3E}">
        <p14:creationId xmlns:p14="http://schemas.microsoft.com/office/powerpoint/2010/main" val="1842742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Medications and complications</a:t>
            </a:r>
          </a:p>
        </p:txBody>
      </p:sp>
      <p:sp>
        <p:nvSpPr>
          <p:cNvPr id="3" name="Content Placeholder 2"/>
          <p:cNvSpPr>
            <a:spLocks noGrp="1"/>
          </p:cNvSpPr>
          <p:nvPr>
            <p:ph idx="1"/>
          </p:nvPr>
        </p:nvSpPr>
        <p:spPr/>
        <p:txBody>
          <a:bodyPr/>
          <a:lstStyle/>
          <a:p>
            <a:r>
              <a:rPr lang="en-US" dirty="0" smtClean="0"/>
              <a:t>HTN</a:t>
            </a:r>
          </a:p>
          <a:p>
            <a:pPr lvl="1"/>
            <a:r>
              <a:rPr lang="en-US" dirty="0" smtClean="0"/>
              <a:t>First line of therapy is CCB, amlodipine</a:t>
            </a:r>
          </a:p>
          <a:p>
            <a:pPr lvl="1"/>
            <a:r>
              <a:rPr lang="en-US" dirty="0" smtClean="0"/>
              <a:t>Long acting</a:t>
            </a:r>
          </a:p>
          <a:p>
            <a:pPr lvl="1"/>
            <a:r>
              <a:rPr lang="en-US" dirty="0" smtClean="0"/>
              <a:t>Minimal interaction with Cytochrome P-450</a:t>
            </a:r>
          </a:p>
          <a:p>
            <a:pPr lvl="1"/>
            <a:r>
              <a:rPr lang="en-US" dirty="0" smtClean="0"/>
              <a:t>Vasodilatory effect</a:t>
            </a:r>
          </a:p>
          <a:p>
            <a:pPr lvl="1"/>
            <a:r>
              <a:rPr lang="en-US" dirty="0" smtClean="0"/>
              <a:t>Avoid Dilitiazem and verapmil (raises CNI and mTOR level)</a:t>
            </a:r>
          </a:p>
          <a:p>
            <a:pPr lvl="1"/>
            <a:r>
              <a:rPr lang="en-US" dirty="0" smtClean="0"/>
              <a:t>Nebivolol ( increases nitric oxide)</a:t>
            </a:r>
            <a:endParaRPr lang="en-US" dirty="0"/>
          </a:p>
        </p:txBody>
      </p:sp>
    </p:spTree>
    <p:extLst>
      <p:ext uri="{BB962C8B-B14F-4D97-AF65-F5344CB8AC3E}">
        <p14:creationId xmlns:p14="http://schemas.microsoft.com/office/powerpoint/2010/main" val="3836563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Medications and complications</a:t>
            </a:r>
          </a:p>
        </p:txBody>
      </p:sp>
      <p:sp>
        <p:nvSpPr>
          <p:cNvPr id="3" name="Content Placeholder 2"/>
          <p:cNvSpPr>
            <a:spLocks noGrp="1"/>
          </p:cNvSpPr>
          <p:nvPr>
            <p:ph idx="1"/>
          </p:nvPr>
        </p:nvSpPr>
        <p:spPr/>
        <p:txBody>
          <a:bodyPr/>
          <a:lstStyle/>
          <a:p>
            <a:r>
              <a:rPr lang="en-US" dirty="0" smtClean="0"/>
              <a:t>HTN</a:t>
            </a:r>
          </a:p>
          <a:p>
            <a:pPr lvl="1"/>
            <a:r>
              <a:rPr lang="en-US" dirty="0" smtClean="0"/>
              <a:t>ACE I or ARB if LVH +/- CAD</a:t>
            </a:r>
          </a:p>
          <a:p>
            <a:pPr lvl="1"/>
            <a:r>
              <a:rPr lang="en-US" dirty="0" smtClean="0"/>
              <a:t>Delay until after the third month</a:t>
            </a:r>
          </a:p>
          <a:p>
            <a:pPr marL="457200" lvl="1" indent="0">
              <a:buNone/>
            </a:pPr>
            <a:endParaRPr lang="en-US" dirty="0"/>
          </a:p>
        </p:txBody>
      </p:sp>
    </p:spTree>
    <p:extLst>
      <p:ext uri="{BB962C8B-B14F-4D97-AF65-F5344CB8AC3E}">
        <p14:creationId xmlns:p14="http://schemas.microsoft.com/office/powerpoint/2010/main" val="3202773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Medications and complications</a:t>
            </a:r>
          </a:p>
        </p:txBody>
      </p:sp>
      <p:sp>
        <p:nvSpPr>
          <p:cNvPr id="3" name="Content Placeholder 2"/>
          <p:cNvSpPr>
            <a:spLocks noGrp="1"/>
          </p:cNvSpPr>
          <p:nvPr>
            <p:ph idx="1"/>
          </p:nvPr>
        </p:nvSpPr>
        <p:spPr/>
        <p:txBody>
          <a:bodyPr/>
          <a:lstStyle/>
          <a:p>
            <a:r>
              <a:rPr lang="en-US" dirty="0" smtClean="0"/>
              <a:t>Dyslipidemia</a:t>
            </a:r>
          </a:p>
          <a:p>
            <a:pPr lvl="1"/>
            <a:r>
              <a:rPr lang="en-US" dirty="0" smtClean="0"/>
              <a:t>Fluvastatin is preferred</a:t>
            </a:r>
          </a:p>
          <a:p>
            <a:pPr lvl="1"/>
            <a:r>
              <a:rPr lang="en-US" dirty="0" smtClean="0"/>
              <a:t>Less MACE</a:t>
            </a:r>
          </a:p>
          <a:p>
            <a:pPr lvl="1"/>
            <a:r>
              <a:rPr lang="en-US" dirty="0" smtClean="0"/>
              <a:t>FDA warning, contraindicating the use of simvastatin with cyclosporin but not tacrolimus and not to exceed 20 mg dose with concomitant amlodipine</a:t>
            </a:r>
            <a:endParaRPr lang="en-US" dirty="0"/>
          </a:p>
        </p:txBody>
      </p:sp>
    </p:spTree>
    <p:extLst>
      <p:ext uri="{BB962C8B-B14F-4D97-AF65-F5344CB8AC3E}">
        <p14:creationId xmlns:p14="http://schemas.microsoft.com/office/powerpoint/2010/main" val="2482404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Post-transplant Medications and complications</a:t>
            </a:r>
          </a:p>
        </p:txBody>
      </p:sp>
      <p:sp>
        <p:nvSpPr>
          <p:cNvPr id="3" name="Content Placeholder 2"/>
          <p:cNvSpPr>
            <a:spLocks noGrp="1"/>
          </p:cNvSpPr>
          <p:nvPr>
            <p:ph idx="1"/>
          </p:nvPr>
        </p:nvSpPr>
        <p:spPr/>
        <p:txBody>
          <a:bodyPr/>
          <a:lstStyle/>
          <a:p>
            <a:r>
              <a:rPr lang="en-US" dirty="0" smtClean="0"/>
              <a:t>Fever</a:t>
            </a:r>
          </a:p>
          <a:p>
            <a:pPr lvl="1"/>
            <a:r>
              <a:rPr lang="en-US" dirty="0" smtClean="0"/>
              <a:t>Mostly of bacterial origin, UTI, pneumonia</a:t>
            </a:r>
          </a:p>
          <a:p>
            <a:pPr lvl="1"/>
            <a:r>
              <a:rPr lang="en-US" dirty="0" smtClean="0"/>
              <a:t>Admission for fever &gt;102 F</a:t>
            </a:r>
          </a:p>
          <a:p>
            <a:pPr lvl="1"/>
            <a:r>
              <a:rPr lang="en-US" dirty="0" smtClean="0"/>
              <a:t>Pan culture, CMV-PCR, BK-PCR</a:t>
            </a:r>
          </a:p>
          <a:p>
            <a:pPr lvl="1"/>
            <a:r>
              <a:rPr lang="en-US" dirty="0" smtClean="0"/>
              <a:t>Cipro/Azithromycin</a:t>
            </a:r>
          </a:p>
          <a:p>
            <a:pPr lvl="1"/>
            <a:r>
              <a:rPr lang="en-US" dirty="0" smtClean="0"/>
              <a:t>Bacterial infection, no change in IS regimen unless life threatening</a:t>
            </a:r>
          </a:p>
          <a:p>
            <a:pPr lvl="1"/>
            <a:r>
              <a:rPr lang="en-US" dirty="0" smtClean="0"/>
              <a:t>Stop antimetabolites for CMV or BK</a:t>
            </a:r>
          </a:p>
          <a:p>
            <a:pPr lvl="1"/>
            <a:endParaRPr lang="en-US" dirty="0" smtClean="0"/>
          </a:p>
        </p:txBody>
      </p:sp>
    </p:spTree>
    <p:extLst>
      <p:ext uri="{BB962C8B-B14F-4D97-AF65-F5344CB8AC3E}">
        <p14:creationId xmlns:p14="http://schemas.microsoft.com/office/powerpoint/2010/main" val="197726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Criteria</a:t>
            </a:r>
            <a:endParaRPr lang="en-US" dirty="0"/>
          </a:p>
        </p:txBody>
      </p:sp>
      <p:sp>
        <p:nvSpPr>
          <p:cNvPr id="3" name="Content Placeholder 2"/>
          <p:cNvSpPr>
            <a:spLocks noGrp="1"/>
          </p:cNvSpPr>
          <p:nvPr>
            <p:ph idx="1"/>
          </p:nvPr>
        </p:nvSpPr>
        <p:spPr/>
        <p:txBody>
          <a:bodyPr/>
          <a:lstStyle/>
          <a:p>
            <a:r>
              <a:rPr lang="en-US" dirty="0" smtClean="0"/>
              <a:t>Crucial to all discussions is the fact that transplantation is a treatment not a cure</a:t>
            </a:r>
          </a:p>
          <a:p>
            <a:r>
              <a:rPr lang="en-US" dirty="0" smtClean="0"/>
              <a:t>The process requires long life commitment from both physicians and patients</a:t>
            </a:r>
          </a:p>
          <a:p>
            <a:r>
              <a:rPr lang="en-US" dirty="0" smtClean="0"/>
              <a:t>Patients need to be realize the trade-offs, which for the vast majority of patients are worth it</a:t>
            </a:r>
            <a:endParaRPr lang="en-US" dirty="0"/>
          </a:p>
        </p:txBody>
      </p:sp>
    </p:spTree>
    <p:extLst>
      <p:ext uri="{BB962C8B-B14F-4D97-AF65-F5344CB8AC3E}">
        <p14:creationId xmlns:p14="http://schemas.microsoft.com/office/powerpoint/2010/main" val="4003090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Transplant management is complex</a:t>
            </a:r>
          </a:p>
          <a:p>
            <a:r>
              <a:rPr lang="en-US" dirty="0" smtClean="0"/>
              <a:t>It requires diligence and communication among the patient, the transplant center, and other treating physicians and allied health care personnel</a:t>
            </a:r>
          </a:p>
          <a:p>
            <a:r>
              <a:rPr lang="en-US" dirty="0"/>
              <a:t>It is hard work that is </a:t>
            </a:r>
            <a:r>
              <a:rPr lang="en-US" dirty="0" smtClean="0"/>
              <a:t>necessary</a:t>
            </a:r>
            <a:r>
              <a:rPr lang="en-US" dirty="0"/>
              <a:t> </a:t>
            </a:r>
            <a:r>
              <a:rPr lang="en-US" dirty="0" smtClean="0">
                <a:solidFill>
                  <a:srgbClr val="FF0000"/>
                </a:solidFill>
              </a:rPr>
              <a:t>but </a:t>
            </a:r>
            <a:r>
              <a:rPr lang="en-US" dirty="0"/>
              <a:t>very rewarding</a:t>
            </a:r>
          </a:p>
          <a:p>
            <a:pPr marL="0" indent="0">
              <a:buNone/>
            </a:pPr>
            <a:endParaRPr lang="en-US" dirty="0"/>
          </a:p>
        </p:txBody>
      </p:sp>
    </p:spTree>
    <p:extLst>
      <p:ext uri="{BB962C8B-B14F-4D97-AF65-F5344CB8AC3E}">
        <p14:creationId xmlns:p14="http://schemas.microsoft.com/office/powerpoint/2010/main" val="203646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Criteria</a:t>
            </a:r>
            <a:endParaRPr lang="en-US" dirty="0"/>
          </a:p>
        </p:txBody>
      </p:sp>
      <p:sp>
        <p:nvSpPr>
          <p:cNvPr id="3" name="Content Placeholder 2"/>
          <p:cNvSpPr>
            <a:spLocks noGrp="1"/>
          </p:cNvSpPr>
          <p:nvPr>
            <p:ph idx="1"/>
          </p:nvPr>
        </p:nvSpPr>
        <p:spPr/>
        <p:txBody>
          <a:bodyPr/>
          <a:lstStyle/>
          <a:p>
            <a:r>
              <a:rPr lang="en-US" dirty="0" smtClean="0"/>
              <a:t>Prior adherence to the medical and dialysis regimens</a:t>
            </a:r>
          </a:p>
          <a:p>
            <a:r>
              <a:rPr lang="en-US" dirty="0" smtClean="0"/>
              <a:t>Ability to afford expensive medications, laboratory evaluations, and clinic visits</a:t>
            </a:r>
          </a:p>
          <a:p>
            <a:endParaRPr lang="en-US" dirty="0"/>
          </a:p>
          <a:p>
            <a:r>
              <a:rPr lang="en-US" dirty="0" smtClean="0">
                <a:solidFill>
                  <a:srgbClr val="C00000"/>
                </a:solidFill>
              </a:rPr>
              <a:t>The Above two are very essential for a Successful Transplant process</a:t>
            </a:r>
            <a:endParaRPr lang="en-US" dirty="0">
              <a:solidFill>
                <a:srgbClr val="C00000"/>
              </a:solidFill>
            </a:endParaRPr>
          </a:p>
        </p:txBody>
      </p:sp>
    </p:spTree>
    <p:extLst>
      <p:ext uri="{BB962C8B-B14F-4D97-AF65-F5344CB8AC3E}">
        <p14:creationId xmlns:p14="http://schemas.microsoft.com/office/powerpoint/2010/main" val="333448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Criteria</a:t>
            </a:r>
            <a:endParaRPr lang="en-US" dirty="0"/>
          </a:p>
        </p:txBody>
      </p:sp>
      <p:sp>
        <p:nvSpPr>
          <p:cNvPr id="3" name="Content Placeholder 2"/>
          <p:cNvSpPr>
            <a:spLocks noGrp="1"/>
          </p:cNvSpPr>
          <p:nvPr>
            <p:ph idx="1"/>
          </p:nvPr>
        </p:nvSpPr>
        <p:spPr/>
        <p:txBody>
          <a:bodyPr/>
          <a:lstStyle/>
          <a:p>
            <a:r>
              <a:rPr lang="en-US" dirty="0" smtClean="0"/>
              <a:t>Inclusion Criteria are ESRD or irreversible and progressive CKD with an eGFR of &lt;20mL/Min/1.73m</a:t>
            </a:r>
            <a:r>
              <a:rPr lang="en-US" baseline="30000" dirty="0" smtClean="0"/>
              <a:t>2</a:t>
            </a:r>
          </a:p>
          <a:p>
            <a:r>
              <a:rPr lang="en-US" dirty="0" smtClean="0"/>
              <a:t>Progressive CKD should be referred when the eGFR is &lt;30mL/Min/1.73m</a:t>
            </a:r>
            <a:r>
              <a:rPr lang="en-US" baseline="30000" dirty="0" smtClean="0"/>
              <a:t>2</a:t>
            </a:r>
            <a:r>
              <a:rPr lang="en-US" dirty="0" smtClean="0"/>
              <a:t> for several reasons</a:t>
            </a:r>
            <a:endParaRPr lang="en-US" dirty="0"/>
          </a:p>
        </p:txBody>
      </p:sp>
    </p:spTree>
    <p:extLst>
      <p:ext uri="{BB962C8B-B14F-4D97-AF65-F5344CB8AC3E}">
        <p14:creationId xmlns:p14="http://schemas.microsoft.com/office/powerpoint/2010/main" val="23317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Criteria</a:t>
            </a:r>
            <a:endParaRPr lang="en-US" dirty="0"/>
          </a:p>
        </p:txBody>
      </p:sp>
      <p:sp>
        <p:nvSpPr>
          <p:cNvPr id="3" name="Content Placeholder 2"/>
          <p:cNvSpPr>
            <a:spLocks noGrp="1"/>
          </p:cNvSpPr>
          <p:nvPr>
            <p:ph idx="1"/>
          </p:nvPr>
        </p:nvSpPr>
        <p:spPr>
          <a:xfrm>
            <a:off x="457200" y="1600200"/>
            <a:ext cx="8229600" cy="4648199"/>
          </a:xfrm>
        </p:spPr>
        <p:txBody>
          <a:bodyPr/>
          <a:lstStyle/>
          <a:p>
            <a:r>
              <a:rPr lang="en-US" dirty="0" smtClean="0"/>
              <a:t>Graft and patient survival advantage to receiving a “pre-emptive transplant”</a:t>
            </a:r>
          </a:p>
          <a:p>
            <a:r>
              <a:rPr lang="en-US" dirty="0" smtClean="0"/>
              <a:t>Time on the wait list is a major determinant for receiving a kidney transplant</a:t>
            </a:r>
          </a:p>
          <a:p>
            <a:r>
              <a:rPr lang="en-US" dirty="0" smtClean="0"/>
              <a:t>Dialysis is associated with progressive complications that may lead to the exclusion of consideration for kidney transplantation</a:t>
            </a:r>
            <a:endParaRPr lang="en-US" dirty="0"/>
          </a:p>
        </p:txBody>
      </p:sp>
      <p:sp>
        <p:nvSpPr>
          <p:cNvPr id="4" name="Footer Placeholder 3"/>
          <p:cNvSpPr>
            <a:spLocks noGrp="1"/>
          </p:cNvSpPr>
          <p:nvPr>
            <p:ph type="ftr" sz="quarter" idx="11"/>
          </p:nvPr>
        </p:nvSpPr>
        <p:spPr>
          <a:xfrm>
            <a:off x="0" y="6172200"/>
            <a:ext cx="9144000" cy="685800"/>
          </a:xfrm>
        </p:spPr>
        <p:txBody>
          <a:bodyPr/>
          <a:lstStyle/>
          <a:p>
            <a:r>
              <a:rPr lang="en-US" b="1" dirty="0" smtClean="0">
                <a:solidFill>
                  <a:schemeClr val="tx1"/>
                </a:solidFill>
              </a:rPr>
              <a:t>Kaplan B. Waiting time on dialysis as the strongest modifiable risk factor for renal transplant. Transplantation 2002; 74:1377-1381</a:t>
            </a:r>
            <a:endParaRPr lang="en-US" b="1" dirty="0">
              <a:solidFill>
                <a:schemeClr val="tx1"/>
              </a:solidFill>
            </a:endParaRPr>
          </a:p>
        </p:txBody>
      </p:sp>
    </p:spTree>
    <p:extLst>
      <p:ext uri="{BB962C8B-B14F-4D97-AF65-F5344CB8AC3E}">
        <p14:creationId xmlns:p14="http://schemas.microsoft.com/office/powerpoint/2010/main" val="35294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Criteria</a:t>
            </a:r>
            <a:endParaRPr lang="en-US" dirty="0"/>
          </a:p>
        </p:txBody>
      </p:sp>
      <p:sp>
        <p:nvSpPr>
          <p:cNvPr id="3" name="Content Placeholder 2"/>
          <p:cNvSpPr>
            <a:spLocks noGrp="1"/>
          </p:cNvSpPr>
          <p:nvPr>
            <p:ph idx="1"/>
          </p:nvPr>
        </p:nvSpPr>
        <p:spPr/>
        <p:txBody>
          <a:bodyPr/>
          <a:lstStyle/>
          <a:p>
            <a:r>
              <a:rPr lang="en-US" dirty="0" smtClean="0"/>
              <a:t>Exclusion criteria are complex and involve multifaceted medical, social and ethical consideration</a:t>
            </a:r>
          </a:p>
          <a:p>
            <a:r>
              <a:rPr lang="en-US" dirty="0" smtClean="0"/>
              <a:t>Current half life of a deceased donor graft is roughly nine years and for a living donor graft is approximately 12 years</a:t>
            </a:r>
            <a:endParaRPr lang="en-US" dirty="0"/>
          </a:p>
        </p:txBody>
      </p:sp>
      <p:sp>
        <p:nvSpPr>
          <p:cNvPr id="4" name="Footer Placeholder 3"/>
          <p:cNvSpPr>
            <a:spLocks noGrp="1"/>
          </p:cNvSpPr>
          <p:nvPr>
            <p:ph type="ftr" sz="quarter" idx="11"/>
          </p:nvPr>
        </p:nvSpPr>
        <p:spPr>
          <a:xfrm>
            <a:off x="1731818" y="6472093"/>
            <a:ext cx="7391400" cy="365125"/>
          </a:xfrm>
        </p:spPr>
        <p:txBody>
          <a:bodyPr/>
          <a:lstStyle/>
          <a:p>
            <a:r>
              <a:rPr lang="en-US" b="1" dirty="0" smtClean="0">
                <a:solidFill>
                  <a:schemeClr val="tx1"/>
                </a:solidFill>
              </a:rPr>
              <a:t>                                              Lamb KE: Long-term renal allograft survival in the US. AM J Transplant 2011;11:450-462</a:t>
            </a:r>
            <a:endParaRPr lang="en-US" b="1" dirty="0">
              <a:solidFill>
                <a:schemeClr val="tx1"/>
              </a:solidFill>
            </a:endParaRPr>
          </a:p>
        </p:txBody>
      </p:sp>
    </p:spTree>
    <p:extLst>
      <p:ext uri="{BB962C8B-B14F-4D97-AF65-F5344CB8AC3E}">
        <p14:creationId xmlns:p14="http://schemas.microsoft.com/office/powerpoint/2010/main" val="364674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Criteria</a:t>
            </a:r>
            <a:endParaRPr lang="en-US" dirty="0"/>
          </a:p>
        </p:txBody>
      </p:sp>
      <p:sp>
        <p:nvSpPr>
          <p:cNvPr id="3" name="Content Placeholder 2"/>
          <p:cNvSpPr>
            <a:spLocks noGrp="1"/>
          </p:cNvSpPr>
          <p:nvPr>
            <p:ph idx="1"/>
          </p:nvPr>
        </p:nvSpPr>
        <p:spPr/>
        <p:txBody>
          <a:bodyPr/>
          <a:lstStyle/>
          <a:p>
            <a:r>
              <a:rPr lang="en-US" dirty="0" smtClean="0"/>
              <a:t>WHO Ethics Statement on transplantation, which was accepted by UNOS recommends that a potential candidate should not be considered for organ transplantation unless five-year survival rate is greater than 50%</a:t>
            </a:r>
            <a:endParaRPr lang="en-US" dirty="0"/>
          </a:p>
        </p:txBody>
      </p:sp>
      <p:sp>
        <p:nvSpPr>
          <p:cNvPr id="4" name="Footer Placeholder 3"/>
          <p:cNvSpPr>
            <a:spLocks noGrp="1"/>
          </p:cNvSpPr>
          <p:nvPr>
            <p:ph type="ftr" sz="quarter" idx="11"/>
          </p:nvPr>
        </p:nvSpPr>
        <p:spPr>
          <a:xfrm>
            <a:off x="2819400" y="6356350"/>
            <a:ext cx="6324600" cy="349250"/>
          </a:xfrm>
        </p:spPr>
        <p:txBody>
          <a:bodyPr/>
          <a:lstStyle/>
          <a:p>
            <a:r>
              <a:rPr lang="en-US" b="1" dirty="0" smtClean="0">
                <a:solidFill>
                  <a:schemeClr val="tx1"/>
                </a:solidFill>
              </a:rPr>
              <a:t>General principles </a:t>
            </a:r>
            <a:r>
              <a:rPr lang="en-US" b="1" dirty="0">
                <a:solidFill>
                  <a:schemeClr val="tx1"/>
                </a:solidFill>
              </a:rPr>
              <a:t> </a:t>
            </a:r>
            <a:r>
              <a:rPr lang="en-US" b="1" dirty="0" smtClean="0">
                <a:solidFill>
                  <a:schemeClr val="tx1"/>
                </a:solidFill>
              </a:rPr>
              <a:t>for allocating human organs and tissues. Transplant Proc 1992;24:2227-2235</a:t>
            </a:r>
          </a:p>
          <a:p>
            <a:endParaRPr lang="en-US" dirty="0"/>
          </a:p>
        </p:txBody>
      </p:sp>
    </p:spTree>
    <p:extLst>
      <p:ext uri="{BB962C8B-B14F-4D97-AF65-F5344CB8AC3E}">
        <p14:creationId xmlns:p14="http://schemas.microsoft.com/office/powerpoint/2010/main" val="31799648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392</TotalTime>
  <Words>1764</Words>
  <Application>Microsoft Office PowerPoint</Application>
  <PresentationFormat>On-screen Show (4:3)</PresentationFormat>
  <Paragraphs>216</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Couture</vt:lpstr>
      <vt:lpstr>Management of Patients After Renal Transplantation </vt:lpstr>
      <vt:lpstr>PowerPoint Presentation</vt:lpstr>
      <vt:lpstr>Selection Criteria</vt:lpstr>
      <vt:lpstr>Selection Criteria</vt:lpstr>
      <vt:lpstr>Selection Criteria</vt:lpstr>
      <vt:lpstr>Selection Criteria</vt:lpstr>
      <vt:lpstr>Selection Criteria</vt:lpstr>
      <vt:lpstr>Selection Criteria</vt:lpstr>
      <vt:lpstr>Selection Criteria</vt:lpstr>
      <vt:lpstr>Selection Criteria</vt:lpstr>
      <vt:lpstr>Pre-Transplant Evaluation</vt:lpstr>
      <vt:lpstr>Pre-Transplant Evaluation</vt:lpstr>
      <vt:lpstr>Pre-Transplant Evaluation</vt:lpstr>
      <vt:lpstr>PowerPoint Presentation</vt:lpstr>
      <vt:lpstr>The Transplant Procedure </vt:lpstr>
      <vt:lpstr>Post-Transplant Maintenance Immunosuppression</vt:lpstr>
      <vt:lpstr>Post-Transplant Maintenance Immunosuppression</vt:lpstr>
      <vt:lpstr>Post-Transplant Maintenance Immunosuppression</vt:lpstr>
      <vt:lpstr>Post-Transplant Maintenance Immunosuppression</vt:lpstr>
      <vt:lpstr>Post-Transplant Maintenance Immunosuppression</vt:lpstr>
      <vt:lpstr>Post-Transplant Maintenance Immunosuppression</vt:lpstr>
      <vt:lpstr>Post-Transplant Maintenance Immunosuppression</vt:lpstr>
      <vt:lpstr>Post-Transplant Maintenance Immunosuppression</vt:lpstr>
      <vt:lpstr>Post-Transplant Maintenance Immunosuppression</vt:lpstr>
      <vt:lpstr>Post-Transplant Maintenance Immunosuppression</vt:lpstr>
      <vt:lpstr>Post-Transplant Clinic Visits</vt:lpstr>
      <vt:lpstr>Post-Transplant Clinic Visits</vt:lpstr>
      <vt:lpstr>Post-Transplant Clinic Visits</vt:lpstr>
      <vt:lpstr>Post-Transplant Clinic Visits</vt:lpstr>
      <vt:lpstr>Post-Transplant monitoring and ancillary evaluation</vt:lpstr>
      <vt:lpstr>PowerPoint Presentation</vt:lpstr>
      <vt:lpstr>Virological Monitoring</vt:lpstr>
      <vt:lpstr>Virological Monitoring</vt:lpstr>
      <vt:lpstr>Virological Monitoring</vt:lpstr>
      <vt:lpstr>Post-transplant Medications and complications</vt:lpstr>
      <vt:lpstr>Post-transplant Medications and complications</vt:lpstr>
      <vt:lpstr>Post-transplant Medications and complications</vt:lpstr>
      <vt:lpstr>Post-transplant Medications and complications</vt:lpstr>
      <vt:lpstr>Post-transplant Medications and complications</vt:lpstr>
      <vt:lpstr>Conclusion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Patients After Renal Transplantation</dc:title>
  <dc:creator>Owner</dc:creator>
  <cp:lastModifiedBy>Owner</cp:lastModifiedBy>
  <cp:revision>36</cp:revision>
  <dcterms:created xsi:type="dcterms:W3CDTF">2012-03-11T18:01:33Z</dcterms:created>
  <dcterms:modified xsi:type="dcterms:W3CDTF">2012-03-13T03:19:18Z</dcterms:modified>
</cp:coreProperties>
</file>