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4"/>
  </p:notesMasterIdLst>
  <p:sldIdLst>
    <p:sldId id="256" r:id="rId2"/>
    <p:sldId id="257" r:id="rId3"/>
    <p:sldId id="258" r:id="rId4"/>
    <p:sldId id="260" r:id="rId5"/>
    <p:sldId id="403" r:id="rId6"/>
    <p:sldId id="404" r:id="rId7"/>
    <p:sldId id="405" r:id="rId8"/>
    <p:sldId id="406" r:id="rId9"/>
    <p:sldId id="407" r:id="rId10"/>
    <p:sldId id="408" r:id="rId11"/>
    <p:sldId id="261" r:id="rId12"/>
    <p:sldId id="262" r:id="rId13"/>
    <p:sldId id="263" r:id="rId14"/>
    <p:sldId id="264" r:id="rId15"/>
    <p:sldId id="265" r:id="rId16"/>
    <p:sldId id="410" r:id="rId17"/>
    <p:sldId id="266" r:id="rId18"/>
    <p:sldId id="268" r:id="rId19"/>
    <p:sldId id="343" r:id="rId20"/>
    <p:sldId id="276" r:id="rId21"/>
    <p:sldId id="277" r:id="rId22"/>
    <p:sldId id="270" r:id="rId23"/>
    <p:sldId id="350" r:id="rId24"/>
    <p:sldId id="344" r:id="rId25"/>
    <p:sldId id="411" r:id="rId26"/>
    <p:sldId id="346" r:id="rId27"/>
    <p:sldId id="348" r:id="rId28"/>
    <p:sldId id="273" r:id="rId29"/>
    <p:sldId id="274" r:id="rId30"/>
    <p:sldId id="349" r:id="rId31"/>
    <p:sldId id="275" r:id="rId32"/>
    <p:sldId id="278" r:id="rId33"/>
    <p:sldId id="382" r:id="rId34"/>
    <p:sldId id="280" r:id="rId35"/>
    <p:sldId id="333" r:id="rId36"/>
    <p:sldId id="339" r:id="rId37"/>
    <p:sldId id="334" r:id="rId38"/>
    <p:sldId id="336" r:id="rId39"/>
    <p:sldId id="337" r:id="rId40"/>
    <p:sldId id="340" r:id="rId41"/>
    <p:sldId id="281" r:id="rId42"/>
    <p:sldId id="338" r:id="rId43"/>
    <p:sldId id="341" r:id="rId44"/>
    <p:sldId id="342" r:id="rId45"/>
    <p:sldId id="282" r:id="rId46"/>
    <p:sldId id="283" r:id="rId47"/>
    <p:sldId id="285" r:id="rId48"/>
    <p:sldId id="288" r:id="rId49"/>
    <p:sldId id="383" r:id="rId50"/>
    <p:sldId id="352" r:id="rId51"/>
    <p:sldId id="361" r:id="rId52"/>
    <p:sldId id="362" r:id="rId53"/>
    <p:sldId id="356" r:id="rId54"/>
    <p:sldId id="355" r:id="rId55"/>
    <p:sldId id="299" r:id="rId56"/>
    <p:sldId id="301" r:id="rId57"/>
    <p:sldId id="310" r:id="rId58"/>
    <p:sldId id="311" r:id="rId59"/>
    <p:sldId id="363" r:id="rId60"/>
    <p:sldId id="364" r:id="rId61"/>
    <p:sldId id="365" r:id="rId62"/>
    <p:sldId id="388" r:id="rId63"/>
    <p:sldId id="389" r:id="rId64"/>
    <p:sldId id="387" r:id="rId65"/>
    <p:sldId id="384" r:id="rId66"/>
    <p:sldId id="312" r:id="rId67"/>
    <p:sldId id="377" r:id="rId68"/>
    <p:sldId id="376" r:id="rId69"/>
    <p:sldId id="368" r:id="rId70"/>
    <p:sldId id="413" r:id="rId71"/>
    <p:sldId id="316" r:id="rId72"/>
    <p:sldId id="317" r:id="rId73"/>
    <p:sldId id="318" r:id="rId74"/>
    <p:sldId id="370" r:id="rId75"/>
    <p:sldId id="369" r:id="rId76"/>
    <p:sldId id="385" r:id="rId77"/>
    <p:sldId id="379" r:id="rId78"/>
    <p:sldId id="331" r:id="rId79"/>
    <p:sldId id="396" r:id="rId80"/>
    <p:sldId id="332" r:id="rId81"/>
    <p:sldId id="398" r:id="rId82"/>
    <p:sldId id="400" r:id="rId83"/>
    <p:sldId id="409" r:id="rId84"/>
    <p:sldId id="399" r:id="rId85"/>
    <p:sldId id="402" r:id="rId86"/>
    <p:sldId id="412" r:id="rId87"/>
    <p:sldId id="357" r:id="rId88"/>
    <p:sldId id="360" r:id="rId89"/>
    <p:sldId id="401" r:id="rId90"/>
    <p:sldId id="371" r:id="rId91"/>
    <p:sldId id="372" r:id="rId92"/>
    <p:sldId id="397"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5183" autoAdjust="0"/>
  </p:normalViewPr>
  <p:slideViewPr>
    <p:cSldViewPr showGuides="1">
      <p:cViewPr>
        <p:scale>
          <a:sx n="70" d="100"/>
          <a:sy n="70" d="100"/>
        </p:scale>
        <p:origin x="-739" y="4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6F6DF-D101-402B-B62F-06F0BEE55181}" type="datetimeFigureOut">
              <a:rPr lang="en-US" smtClean="0"/>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F2507-CB23-4BA6-8491-9652516C7DAE}" type="slidenum">
              <a:rPr lang="en-US" smtClean="0"/>
              <a:t>‹#›</a:t>
            </a:fld>
            <a:endParaRPr lang="en-US"/>
          </a:p>
        </p:txBody>
      </p:sp>
    </p:spTree>
    <p:extLst>
      <p:ext uri="{BB962C8B-B14F-4D97-AF65-F5344CB8AC3E}">
        <p14:creationId xmlns:p14="http://schemas.microsoft.com/office/powerpoint/2010/main" val="28341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0-www.ncbi.nlm.nih.gov.opac.uthsc.edu/pubmed/9129011" TargetMode="External"/><Relationship Id="rId13" Type="http://schemas.openxmlformats.org/officeDocument/2006/relationships/hyperlink" Target="http://0-www.ncbi.nlm.nih.gov.opac.uthsc.edu/pubmed/11574066" TargetMode="External"/><Relationship Id="rId3" Type="http://schemas.openxmlformats.org/officeDocument/2006/relationships/hyperlink" Target="http://0-www.ncbi.nlm.nih.gov.opac.uthsc.edu/pubmed/6813740" TargetMode="External"/><Relationship Id="rId7" Type="http://schemas.openxmlformats.org/officeDocument/2006/relationships/hyperlink" Target="http://0-www.ncbi.nlm.nih.gov.opac.uthsc.edu/pubmed/8639781" TargetMode="External"/><Relationship Id="rId12" Type="http://schemas.openxmlformats.org/officeDocument/2006/relationships/hyperlink" Target="http://0-www.ncbi.nlm.nih.gov.opac.uthsc.edu/pubmed/11535494" TargetMode="External"/><Relationship Id="rId17" Type="http://schemas.openxmlformats.org/officeDocument/2006/relationships/hyperlink" Target="http://0-www.ncbi.nlm.nih.gov.opac.uthsc.edu/pmc/articles/PMC2435681/figure/F2/" TargetMode="External"/><Relationship Id="rId2" Type="http://schemas.openxmlformats.org/officeDocument/2006/relationships/slide" Target="../slides/slide38.xml"/><Relationship Id="rId16" Type="http://schemas.openxmlformats.org/officeDocument/2006/relationships/hyperlink" Target="http://0-www.ncbi.nlm.nih.gov.opac.uthsc.edu/pubmed/10464288" TargetMode="External"/><Relationship Id="rId1" Type="http://schemas.openxmlformats.org/officeDocument/2006/relationships/notesMaster" Target="../notesMasters/notesMaster1.xml"/><Relationship Id="rId6" Type="http://schemas.openxmlformats.org/officeDocument/2006/relationships/hyperlink" Target="http://0-www.ncbi.nlm.nih.gov.opac.uthsc.edu/pubmed/8639782" TargetMode="External"/><Relationship Id="rId11" Type="http://schemas.openxmlformats.org/officeDocument/2006/relationships/hyperlink" Target="http://0-www.ncbi.nlm.nih.gov.opac.uthsc.edu/pubmed/11535495" TargetMode="External"/><Relationship Id="rId5" Type="http://schemas.openxmlformats.org/officeDocument/2006/relationships/hyperlink" Target="http://0-www.ncbi.nlm.nih.gov.opac.uthsc.edu/pubmed/651994" TargetMode="External"/><Relationship Id="rId15" Type="http://schemas.openxmlformats.org/officeDocument/2006/relationships/hyperlink" Target="http://0-www.ncbi.nlm.nih.gov.opac.uthsc.edu/pmc/articles/PMC2435681/figure/F1/" TargetMode="External"/><Relationship Id="rId10" Type="http://schemas.openxmlformats.org/officeDocument/2006/relationships/hyperlink" Target="http://0-www.ncbi.nlm.nih.gov.opac.uthsc.edu/pubmed/9828245" TargetMode="External"/><Relationship Id="rId4" Type="http://schemas.openxmlformats.org/officeDocument/2006/relationships/hyperlink" Target="http://0-www.ncbi.nlm.nih.gov.opac.uthsc.edu/pubmed/14443744" TargetMode="External"/><Relationship Id="rId9" Type="http://schemas.openxmlformats.org/officeDocument/2006/relationships/hyperlink" Target="http://0-www.ncbi.nlm.nih.gov.opac.uthsc.edu/pubmed/9828246" TargetMode="External"/><Relationship Id="rId14" Type="http://schemas.openxmlformats.org/officeDocument/2006/relationships/hyperlink" Target="http://0-www.ncbi.nlm.nih.gov.opac.uthsc.edu/pubmed/11586351"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0-www.ncbi.nlm.nih.gov.opac.uthsc.edu/pubmed/11535495" TargetMode="External"/><Relationship Id="rId13" Type="http://schemas.openxmlformats.org/officeDocument/2006/relationships/hyperlink" Target="http://0-www.ncbi.nlm.nih.gov.opac.uthsc.edu/pubmed/10464288" TargetMode="External"/><Relationship Id="rId3" Type="http://schemas.openxmlformats.org/officeDocument/2006/relationships/hyperlink" Target="http://0-www.ncbi.nlm.nih.gov.opac.uthsc.edu/pubmed/8639782" TargetMode="External"/><Relationship Id="rId7" Type="http://schemas.openxmlformats.org/officeDocument/2006/relationships/hyperlink" Target="http://0-www.ncbi.nlm.nih.gov.opac.uthsc.edu/pubmed/9828245" TargetMode="External"/><Relationship Id="rId12" Type="http://schemas.openxmlformats.org/officeDocument/2006/relationships/hyperlink" Target="http://0-www.ncbi.nlm.nih.gov.opac.uthsc.edu/pmc/articles/PMC2435681/figure/F1/"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0-www.ncbi.nlm.nih.gov.opac.uthsc.edu/pubmed/9828246" TargetMode="External"/><Relationship Id="rId11" Type="http://schemas.openxmlformats.org/officeDocument/2006/relationships/hyperlink" Target="http://0-www.ncbi.nlm.nih.gov.opac.uthsc.edu/pubmed/11586351" TargetMode="External"/><Relationship Id="rId5" Type="http://schemas.openxmlformats.org/officeDocument/2006/relationships/hyperlink" Target="http://0-www.ncbi.nlm.nih.gov.opac.uthsc.edu/pubmed/9129011" TargetMode="External"/><Relationship Id="rId10" Type="http://schemas.openxmlformats.org/officeDocument/2006/relationships/hyperlink" Target="http://0-www.ncbi.nlm.nih.gov.opac.uthsc.edu/pubmed/11574066" TargetMode="External"/><Relationship Id="rId4" Type="http://schemas.openxmlformats.org/officeDocument/2006/relationships/hyperlink" Target="http://0-www.ncbi.nlm.nih.gov.opac.uthsc.edu/pubmed/8639781" TargetMode="External"/><Relationship Id="rId9" Type="http://schemas.openxmlformats.org/officeDocument/2006/relationships/hyperlink" Target="http://0-www.ncbi.nlm.nih.gov.opac.uthsc.edu/pubmed/11535494" TargetMode="External"/><Relationship Id="rId14" Type="http://schemas.openxmlformats.org/officeDocument/2006/relationships/hyperlink" Target="http://0-www.ncbi.nlm.nih.gov.opac.uthsc.edu/pmc/articles/PMC2435681/figure/F2/"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Goodpasture’s</a:t>
            </a:r>
            <a:r>
              <a:rPr lang="en-US" sz="1200" b="0" i="0" u="none" strike="noStrike" kern="1200" baseline="0" dirty="0" smtClean="0">
                <a:solidFill>
                  <a:schemeClr val="tx1"/>
                </a:solidFill>
                <a:latin typeface="+mn-lt"/>
                <a:ea typeface="+mn-ea"/>
                <a:cs typeface="+mn-cs"/>
              </a:rPr>
              <a:t> syndrome occurs primarily in young</a:t>
            </a:r>
          </a:p>
          <a:p>
            <a:r>
              <a:rPr lang="en-US" sz="1200" b="0" i="0" u="none" strike="noStrike" kern="1200" baseline="0" dirty="0" smtClean="0">
                <a:solidFill>
                  <a:schemeClr val="tx1"/>
                </a:solidFill>
                <a:latin typeface="+mn-lt"/>
                <a:ea typeface="+mn-ea"/>
                <a:cs typeface="+mn-cs"/>
              </a:rPr>
              <a:t>men in their late 20s and in men and women over</a:t>
            </a:r>
          </a:p>
          <a:p>
            <a:r>
              <a:rPr lang="en-US" sz="1200" b="0" i="0" u="none" strike="noStrike" kern="1200" baseline="0" dirty="0" smtClean="0">
                <a:solidFill>
                  <a:schemeClr val="tx1"/>
                </a:solidFill>
                <a:latin typeface="+mn-lt"/>
                <a:ea typeface="+mn-ea"/>
                <a:cs typeface="+mn-cs"/>
              </a:rPr>
              <a:t>60 years of age.28 In the younger age group, the</a:t>
            </a:r>
          </a:p>
          <a:p>
            <a:r>
              <a:rPr lang="en-US" sz="1200" b="0" i="0" u="none" strike="noStrike" kern="1200" baseline="0" dirty="0" smtClean="0">
                <a:solidFill>
                  <a:schemeClr val="tx1"/>
                </a:solidFill>
                <a:latin typeface="+mn-lt"/>
                <a:ea typeface="+mn-ea"/>
                <a:cs typeface="+mn-cs"/>
              </a:rPr>
              <a:t>disease is usually eruptive, with hemoptysis, a sudden</a:t>
            </a:r>
          </a:p>
          <a:p>
            <a:r>
              <a:rPr lang="en-US" sz="1200" b="0" i="0" u="none" strike="noStrike" kern="1200" baseline="0" dirty="0" smtClean="0">
                <a:solidFill>
                  <a:schemeClr val="tx1"/>
                </a:solidFill>
                <a:latin typeface="+mn-lt"/>
                <a:ea typeface="+mn-ea"/>
                <a:cs typeface="+mn-cs"/>
              </a:rPr>
              <a:t>decrease in the hemoglobin level, pallor, cough,</a:t>
            </a:r>
          </a:p>
          <a:p>
            <a:r>
              <a:rPr lang="en-US" sz="1200" b="0" i="0" u="none" strike="noStrike" kern="1200" baseline="0" dirty="0" smtClean="0">
                <a:solidFill>
                  <a:schemeClr val="tx1"/>
                </a:solidFill>
                <a:latin typeface="+mn-lt"/>
                <a:ea typeface="+mn-ea"/>
                <a:cs typeface="+mn-cs"/>
              </a:rPr>
              <a:t>fever, dyspnea, hematuria, non-</a:t>
            </a:r>
            <a:r>
              <a:rPr lang="en-US" sz="1200" b="0" i="0" u="none" strike="noStrike" kern="1200" baseline="0" dirty="0" err="1" smtClean="0">
                <a:solidFill>
                  <a:schemeClr val="tx1"/>
                </a:solidFill>
                <a:latin typeface="+mn-lt"/>
                <a:ea typeface="+mn-ea"/>
                <a:cs typeface="+mn-cs"/>
              </a:rPr>
              <a:t>nephrotic</a:t>
            </a:r>
            <a:r>
              <a:rPr lang="en-US" sz="1200" b="0" i="0" u="none" strike="noStrike" kern="1200" baseline="0" dirty="0" smtClean="0">
                <a:solidFill>
                  <a:schemeClr val="tx1"/>
                </a:solidFill>
                <a:latin typeface="+mn-lt"/>
                <a:ea typeface="+mn-ea"/>
                <a:cs typeface="+mn-cs"/>
              </a:rPr>
              <a:t> proteinuria,</a:t>
            </a:r>
          </a:p>
          <a:p>
            <a:r>
              <a:rPr lang="en-US" sz="1200" b="0" i="0" u="none" strike="noStrike" kern="1200" baseline="0" dirty="0" smtClean="0">
                <a:solidFill>
                  <a:schemeClr val="tx1"/>
                </a:solidFill>
                <a:latin typeface="+mn-lt"/>
                <a:ea typeface="+mn-ea"/>
                <a:cs typeface="+mn-cs"/>
              </a:rPr>
              <a:t>and red-cell casts. Chest radiography shows</a:t>
            </a:r>
          </a:p>
          <a:p>
            <a:r>
              <a:rPr lang="en-US" sz="1200" b="0" i="0" u="none" strike="noStrike" kern="1200" baseline="0" dirty="0" smtClean="0">
                <a:solidFill>
                  <a:schemeClr val="tx1"/>
                </a:solidFill>
                <a:latin typeface="+mn-lt"/>
                <a:ea typeface="+mn-ea"/>
                <a:cs typeface="+mn-cs"/>
              </a:rPr>
              <a:t>diffuse alveolar infiltrates. Hemoptysis is largely</a:t>
            </a:r>
          </a:p>
          <a:p>
            <a:r>
              <a:rPr lang="en-US" sz="1200" b="0" i="0" u="none" strike="noStrike" kern="1200" baseline="0" dirty="0" smtClean="0">
                <a:solidFill>
                  <a:schemeClr val="tx1"/>
                </a:solidFill>
                <a:latin typeface="+mn-lt"/>
                <a:ea typeface="+mn-ea"/>
                <a:cs typeface="+mn-cs"/>
              </a:rPr>
              <a:t>confined to smokers.117 </a:t>
            </a:r>
            <a:r>
              <a:rPr lang="en-US" sz="1200" b="0" i="0" u="none" strike="noStrike" kern="1200" baseline="0" dirty="0" err="1" smtClean="0">
                <a:solidFill>
                  <a:schemeClr val="tx1"/>
                </a:solidFill>
                <a:latin typeface="+mn-lt"/>
                <a:ea typeface="+mn-ea"/>
                <a:cs typeface="+mn-cs"/>
              </a:rPr>
              <a:t>Goodpasture’s</a:t>
            </a:r>
            <a:r>
              <a:rPr lang="en-US" sz="1200" b="0" i="0" u="none" strike="noStrike" kern="1200" baseline="0" dirty="0" smtClean="0">
                <a:solidFill>
                  <a:schemeClr val="tx1"/>
                </a:solidFill>
                <a:latin typeface="+mn-lt"/>
                <a:ea typeface="+mn-ea"/>
                <a:cs typeface="+mn-cs"/>
              </a:rPr>
              <a:t> syndrome is</a:t>
            </a:r>
          </a:p>
          <a:p>
            <a:r>
              <a:rPr lang="en-US" sz="1200" b="0" i="0" u="none" strike="noStrike" kern="1200" baseline="0" dirty="0" smtClean="0">
                <a:solidFill>
                  <a:schemeClr val="tx1"/>
                </a:solidFill>
                <a:latin typeface="+mn-lt"/>
                <a:ea typeface="+mn-ea"/>
                <a:cs typeface="+mn-cs"/>
              </a:rPr>
              <a:t>generally detected earlier in patients who present</a:t>
            </a:r>
          </a:p>
          <a:p>
            <a:r>
              <a:rPr lang="en-US" sz="1200" b="0" i="0" u="none" strike="noStrike" kern="1200" baseline="0" dirty="0" smtClean="0">
                <a:solidFill>
                  <a:schemeClr val="tx1"/>
                </a:solidFill>
                <a:latin typeface="+mn-lt"/>
                <a:ea typeface="+mn-ea"/>
                <a:cs typeface="+mn-cs"/>
              </a:rPr>
              <a:t>with lung hemorrhage, and such patients may do</a:t>
            </a:r>
          </a:p>
          <a:p>
            <a:r>
              <a:rPr lang="en-US" sz="1200" b="0" i="0" u="none" strike="noStrike" kern="1200" baseline="0" dirty="0" smtClean="0">
                <a:solidFill>
                  <a:schemeClr val="tx1"/>
                </a:solidFill>
                <a:latin typeface="+mn-lt"/>
                <a:ea typeface="+mn-ea"/>
                <a:cs typeface="+mn-cs"/>
              </a:rPr>
              <a:t>better than those who present with silent renal injury</a:t>
            </a:r>
          </a:p>
          <a:p>
            <a:r>
              <a:rPr lang="en-US" sz="1200" b="0" i="0" u="none" strike="noStrike" kern="1200" baseline="0" dirty="0" smtClean="0">
                <a:solidFill>
                  <a:schemeClr val="tx1"/>
                </a:solidFill>
                <a:latin typeface="+mn-lt"/>
                <a:ea typeface="+mn-ea"/>
                <a:cs typeface="+mn-cs"/>
              </a:rPr>
              <a:t>alone. Presentation with oliguria is a particularly</a:t>
            </a:r>
          </a:p>
          <a:p>
            <a:r>
              <a:rPr lang="en-US" sz="1200" b="0" i="0" u="none" strike="noStrike" kern="1200" baseline="0" dirty="0" smtClean="0">
                <a:solidFill>
                  <a:schemeClr val="tx1"/>
                </a:solidFill>
                <a:latin typeface="+mn-lt"/>
                <a:ea typeface="+mn-ea"/>
                <a:cs typeface="+mn-cs"/>
              </a:rPr>
              <a:t>bad sign.133,134</a:t>
            </a:r>
          </a:p>
          <a:p>
            <a:r>
              <a:rPr lang="en-US" sz="1200" b="0" i="0" u="none" strike="noStrike" kern="1200" baseline="0" dirty="0" smtClean="0">
                <a:solidFill>
                  <a:schemeClr val="tx1"/>
                </a:solidFill>
                <a:latin typeface="+mn-lt"/>
                <a:ea typeface="+mn-ea"/>
                <a:cs typeface="+mn-cs"/>
              </a:rPr>
              <a:t>The prognosis at presentation is worse if there is</a:t>
            </a:r>
          </a:p>
          <a:p>
            <a:r>
              <a:rPr lang="en-US" sz="1200" b="0" i="0" u="none" strike="noStrike" kern="1200" baseline="0" dirty="0" smtClean="0">
                <a:solidFill>
                  <a:schemeClr val="tx1"/>
                </a:solidFill>
                <a:latin typeface="+mn-lt"/>
                <a:ea typeface="+mn-ea"/>
                <a:cs typeface="+mn-cs"/>
              </a:rPr>
              <a:t>oliguria, advanced fibrosis or more than 50 percent</a:t>
            </a:r>
          </a:p>
          <a:p>
            <a:r>
              <a:rPr lang="en-US" sz="1200" b="0" i="0" u="none" strike="noStrike" kern="1200" baseline="0" dirty="0" smtClean="0">
                <a:solidFill>
                  <a:schemeClr val="tx1"/>
                </a:solidFill>
                <a:latin typeface="+mn-lt"/>
                <a:ea typeface="+mn-ea"/>
                <a:cs typeface="+mn-cs"/>
              </a:rPr>
              <a:t>crescents on renal biopsy, a serum </a:t>
            </a:r>
            <a:r>
              <a:rPr lang="en-US" sz="1200" b="0" i="0" u="none" strike="noStrike" kern="1200" baseline="0" dirty="0" err="1" smtClean="0">
                <a:solidFill>
                  <a:schemeClr val="tx1"/>
                </a:solidFill>
                <a:latin typeface="+mn-lt"/>
                <a:ea typeface="+mn-ea"/>
                <a:cs typeface="+mn-cs"/>
              </a:rPr>
              <a:t>creatinine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concentration of more than 5.7 mg per deciliter</a:t>
            </a:r>
          </a:p>
          <a:p>
            <a:r>
              <a:rPr lang="en-US" sz="1200" b="0" i="0" u="none" strike="noStrike" kern="1200" baseline="0" dirty="0" smtClean="0">
                <a:solidFill>
                  <a:schemeClr val="tx1"/>
                </a:solidFill>
                <a:latin typeface="+mn-lt"/>
                <a:ea typeface="+mn-ea"/>
                <a:cs typeface="+mn-cs"/>
              </a:rPr>
              <a:t>(500 </a:t>
            </a:r>
            <a:r>
              <a:rPr lang="en-US" sz="1200" b="0" i="0" u="none" strike="noStrike" kern="1200" baseline="0" dirty="0" err="1" smtClean="0">
                <a:solidFill>
                  <a:schemeClr val="tx1"/>
                </a:solidFill>
                <a:latin typeface="+mn-lt"/>
                <a:ea typeface="+mn-ea"/>
                <a:cs typeface="+mn-cs"/>
              </a:rPr>
              <a:t>μmol</a:t>
            </a:r>
            <a:r>
              <a:rPr lang="en-US" sz="1200" b="0" i="0" u="none" strike="noStrike" kern="1200" baseline="0" dirty="0" smtClean="0">
                <a:solidFill>
                  <a:schemeClr val="tx1"/>
                </a:solidFill>
                <a:latin typeface="+mn-lt"/>
                <a:ea typeface="+mn-ea"/>
                <a:cs typeface="+mn-cs"/>
              </a:rPr>
              <a:t> per liter), or a need for dialysis.134 Most</a:t>
            </a:r>
          </a:p>
          <a:p>
            <a:r>
              <a:rPr lang="en-US" sz="1200" b="0" i="0" u="none" strike="noStrike" kern="1200" baseline="0" dirty="0" smtClean="0">
                <a:solidFill>
                  <a:schemeClr val="tx1"/>
                </a:solidFill>
                <a:latin typeface="+mn-lt"/>
                <a:ea typeface="+mn-ea"/>
                <a:cs typeface="+mn-cs"/>
              </a:rPr>
              <a:t>patients with advanced disease do not have a response</a:t>
            </a:r>
          </a:p>
          <a:p>
            <a:r>
              <a:rPr lang="en-US" sz="1200" b="0" i="0" u="none" strike="noStrike" kern="1200" baseline="0" dirty="0" smtClean="0">
                <a:solidFill>
                  <a:schemeClr val="tx1"/>
                </a:solidFill>
                <a:latin typeface="+mn-lt"/>
                <a:ea typeface="+mn-ea"/>
                <a:cs typeface="+mn-cs"/>
              </a:rPr>
              <a:t>to </a:t>
            </a:r>
            <a:r>
              <a:rPr lang="en-US" sz="1200" b="0" i="0" u="none" strike="noStrike" kern="1200" baseline="0" dirty="0" err="1" smtClean="0">
                <a:solidFill>
                  <a:schemeClr val="tx1"/>
                </a:solidFill>
                <a:latin typeface="+mn-lt"/>
                <a:ea typeface="+mn-ea"/>
                <a:cs typeface="+mn-cs"/>
              </a:rPr>
              <a:t>plasmapheresis</a:t>
            </a:r>
            <a:r>
              <a:rPr lang="en-US" sz="1200" b="0" i="0" u="none" strike="noStrike" kern="1200" baseline="0" dirty="0" smtClean="0">
                <a:solidFill>
                  <a:schemeClr val="tx1"/>
                </a:solidFill>
                <a:latin typeface="+mn-lt"/>
                <a:ea typeface="+mn-ea"/>
                <a:cs typeface="+mn-cs"/>
              </a:rPr>
              <a:t> or immunosuppression.</a:t>
            </a:r>
          </a:p>
          <a:p>
            <a:r>
              <a:rPr lang="en-US" sz="1200" b="0" i="0" u="none" strike="noStrike" kern="1200" baseline="0" dirty="0" smtClean="0">
                <a:solidFill>
                  <a:schemeClr val="tx1"/>
                </a:solidFill>
                <a:latin typeface="+mn-lt"/>
                <a:ea typeface="+mn-ea"/>
                <a:cs typeface="+mn-cs"/>
              </a:rPr>
              <a:t>Patients with end-stage kidney disease who present</a:t>
            </a:r>
          </a:p>
          <a:p>
            <a:r>
              <a:rPr lang="en-US" sz="1200" b="0" i="0" u="none" strike="noStrike" kern="1200" baseline="0" dirty="0" smtClean="0">
                <a:solidFill>
                  <a:schemeClr val="tx1"/>
                </a:solidFill>
                <a:latin typeface="+mn-lt"/>
                <a:ea typeface="+mn-ea"/>
                <a:cs typeface="+mn-cs"/>
              </a:rPr>
              <a:t>with hemoptysis, however, should be treated for</a:t>
            </a:r>
          </a:p>
          <a:p>
            <a:r>
              <a:rPr lang="en-US" sz="1200" b="0" i="0" u="none" strike="noStrike" kern="1200" baseline="0" dirty="0" smtClean="0">
                <a:solidFill>
                  <a:schemeClr val="tx1"/>
                </a:solidFill>
                <a:latin typeface="+mn-lt"/>
                <a:ea typeface="+mn-ea"/>
                <a:cs typeface="+mn-cs"/>
              </a:rPr>
              <a:t>lung hemorrhage, which does respond to </a:t>
            </a:r>
            <a:r>
              <a:rPr lang="en-US" sz="1200" b="0" i="0" u="none" strike="noStrike" kern="1200" baseline="0" dirty="0" err="1" smtClean="0">
                <a:solidFill>
                  <a:schemeClr val="tx1"/>
                </a:solidFill>
                <a:latin typeface="+mn-lt"/>
                <a:ea typeface="+mn-ea"/>
                <a:cs typeface="+mn-cs"/>
              </a:rPr>
              <a:t>plasmapheresis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133 Patients who have the fewest features</a:t>
            </a:r>
          </a:p>
          <a:p>
            <a:r>
              <a:rPr lang="en-US" sz="1200" b="0" i="0" u="none" strike="noStrike" kern="1200" baseline="0" dirty="0" smtClean="0">
                <a:solidFill>
                  <a:schemeClr val="tx1"/>
                </a:solidFill>
                <a:latin typeface="+mn-lt"/>
                <a:ea typeface="+mn-ea"/>
                <a:cs typeface="+mn-cs"/>
              </a:rPr>
              <a:t>known to predict a poor outcome typically have a</a:t>
            </a:r>
          </a:p>
          <a:p>
            <a:r>
              <a:rPr lang="en-US" sz="1200" b="0" i="0" u="none" strike="noStrike" kern="1200" baseline="0" dirty="0" smtClean="0">
                <a:solidFill>
                  <a:schemeClr val="tx1"/>
                </a:solidFill>
                <a:latin typeface="+mn-lt"/>
                <a:ea typeface="+mn-ea"/>
                <a:cs typeface="+mn-cs"/>
              </a:rPr>
              <a:t>response when given 8 to 10 treatments with </a:t>
            </a:r>
            <a:r>
              <a:rPr lang="en-US" sz="1200" b="0" i="0" u="none" strike="noStrike" kern="1200" baseline="0" dirty="0" err="1" smtClean="0">
                <a:solidFill>
                  <a:schemeClr val="tx1"/>
                </a:solidFill>
                <a:latin typeface="+mn-lt"/>
                <a:ea typeface="+mn-ea"/>
                <a:cs typeface="+mn-cs"/>
              </a:rPr>
              <a:t>plasmapheresis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during the first two weeks, accompanied</a:t>
            </a:r>
          </a:p>
          <a:p>
            <a:r>
              <a:rPr lang="en-US" sz="1200" b="0" i="0" u="none" strike="noStrike" kern="1200" baseline="0" dirty="0" smtClean="0">
                <a:solidFill>
                  <a:schemeClr val="tx1"/>
                </a:solidFill>
                <a:latin typeface="+mn-lt"/>
                <a:ea typeface="+mn-ea"/>
                <a:cs typeface="+mn-cs"/>
              </a:rPr>
              <a:t>by oral prednisone and cyclophosphamide</a:t>
            </a:r>
          </a:p>
          <a:p>
            <a:r>
              <a:rPr lang="en-US" sz="1200" b="0" i="0" u="none" strike="noStrike" kern="1200" baseline="0" dirty="0" smtClean="0">
                <a:solidFill>
                  <a:schemeClr val="tx1"/>
                </a:solidFill>
                <a:latin typeface="+mn-lt"/>
                <a:ea typeface="+mn-ea"/>
                <a:cs typeface="+mn-cs"/>
              </a:rPr>
              <a:t>therapy. Although the evidence is largely experiential,</a:t>
            </a:r>
          </a:p>
          <a:p>
            <a:r>
              <a:rPr lang="en-US" sz="1200" b="0" i="0" u="none" strike="noStrike" kern="1200" baseline="0" dirty="0" smtClean="0">
                <a:solidFill>
                  <a:schemeClr val="tx1"/>
                </a:solidFill>
                <a:latin typeface="+mn-lt"/>
                <a:ea typeface="+mn-ea"/>
                <a:cs typeface="+mn-cs"/>
              </a:rPr>
              <a:t>those who have a response to treatment involving</a:t>
            </a:r>
          </a:p>
          <a:p>
            <a:r>
              <a:rPr lang="en-US" sz="1200" b="0" i="0" u="none" strike="noStrike" kern="1200" baseline="0" dirty="0" smtClean="0">
                <a:solidFill>
                  <a:schemeClr val="tx1"/>
                </a:solidFill>
                <a:latin typeface="+mn-lt"/>
                <a:ea typeface="+mn-ea"/>
                <a:cs typeface="+mn-cs"/>
              </a:rPr>
              <a:t>an enduring absence of anti–glomerular basement</a:t>
            </a:r>
          </a:p>
          <a:p>
            <a:r>
              <a:rPr lang="en-US" sz="1200" b="0" i="0" u="none" strike="noStrike" kern="1200" baseline="0" dirty="0" smtClean="0">
                <a:solidFill>
                  <a:schemeClr val="tx1"/>
                </a:solidFill>
                <a:latin typeface="+mn-lt"/>
                <a:ea typeface="+mn-ea"/>
                <a:cs typeface="+mn-cs"/>
              </a:rPr>
              <a:t>membrane antibodies can have their dose of</a:t>
            </a:r>
          </a:p>
          <a:p>
            <a:r>
              <a:rPr lang="en-US" sz="1200" b="0" i="0" u="none" strike="noStrike" kern="1200" baseline="0" dirty="0" smtClean="0">
                <a:solidFill>
                  <a:schemeClr val="tx1"/>
                </a:solidFill>
                <a:latin typeface="+mn-lt"/>
                <a:ea typeface="+mn-ea"/>
                <a:cs typeface="+mn-cs"/>
              </a:rPr>
              <a:t>prednisone tapered after a few months, while continuing</a:t>
            </a:r>
          </a:p>
          <a:p>
            <a:r>
              <a:rPr lang="en-US" sz="1200" b="0" i="0" u="none" strike="noStrike" kern="1200" baseline="0" dirty="0" smtClean="0">
                <a:solidFill>
                  <a:schemeClr val="tx1"/>
                </a:solidFill>
                <a:latin typeface="+mn-lt"/>
                <a:ea typeface="+mn-ea"/>
                <a:cs typeface="+mn-cs"/>
              </a:rPr>
              <a:t>to receive cyclophosphamide for varying</a:t>
            </a:r>
          </a:p>
          <a:p>
            <a:r>
              <a:rPr lang="en-US" sz="1200" b="0" i="0" u="none" strike="noStrike" kern="1200" baseline="0" dirty="0" smtClean="0">
                <a:solidFill>
                  <a:schemeClr val="tx1"/>
                </a:solidFill>
                <a:latin typeface="+mn-lt"/>
                <a:ea typeface="+mn-ea"/>
                <a:cs typeface="+mn-cs"/>
              </a:rPr>
              <a:t>periods of up to a year. Kidney transplantation is</a:t>
            </a:r>
          </a:p>
          <a:p>
            <a:r>
              <a:rPr lang="en-US" sz="1200" b="0" i="0" u="none" strike="noStrike" kern="1200" baseline="0" dirty="0" smtClean="0">
                <a:solidFill>
                  <a:schemeClr val="tx1"/>
                </a:solidFill>
                <a:latin typeface="+mn-lt"/>
                <a:ea typeface="+mn-ea"/>
                <a:cs typeface="+mn-cs"/>
              </a:rPr>
              <a:t>possible, but because there is a risk of recurrence,</a:t>
            </a:r>
          </a:p>
          <a:p>
            <a:r>
              <a:rPr lang="en-US" sz="1200" b="0" i="0" u="none" strike="noStrike" kern="1200" baseline="0" dirty="0" smtClean="0">
                <a:solidFill>
                  <a:schemeClr val="tx1"/>
                </a:solidFill>
                <a:latin typeface="+mn-lt"/>
                <a:ea typeface="+mn-ea"/>
                <a:cs typeface="+mn-cs"/>
              </a:rPr>
              <a:t>experience has suggested that patients should wait</a:t>
            </a:r>
          </a:p>
          <a:p>
            <a:r>
              <a:rPr lang="en-US" sz="1200" b="0" i="0" u="none" strike="noStrike" kern="1200" baseline="0" dirty="0" smtClean="0">
                <a:solidFill>
                  <a:schemeClr val="tx1"/>
                </a:solidFill>
                <a:latin typeface="+mn-lt"/>
                <a:ea typeface="+mn-ea"/>
                <a:cs typeface="+mn-cs"/>
              </a:rPr>
              <a:t>for six months — and certainly until anti–glomerular</a:t>
            </a:r>
          </a:p>
          <a:p>
            <a:r>
              <a:rPr lang="en-US" sz="1200" b="0" i="0" u="none" strike="noStrike" kern="1200" baseline="0" dirty="0" smtClean="0">
                <a:solidFill>
                  <a:schemeClr val="tx1"/>
                </a:solidFill>
                <a:latin typeface="+mn-lt"/>
                <a:ea typeface="+mn-ea"/>
                <a:cs typeface="+mn-cs"/>
              </a:rPr>
              <a:t>basement membrane antibodies are undetectable</a:t>
            </a:r>
          </a:p>
          <a:p>
            <a:r>
              <a:rPr lang="en-US" sz="1200" b="0" i="0" u="none" strike="noStrike" kern="1200" baseline="0" dirty="0" smtClean="0">
                <a:solidFill>
                  <a:schemeClr val="tx1"/>
                </a:solidFill>
                <a:latin typeface="+mn-lt"/>
                <a:ea typeface="+mn-ea"/>
                <a:cs typeface="+mn-cs"/>
              </a:rPr>
              <a:t>in serum.124</a:t>
            </a:r>
          </a:p>
          <a:p>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17</a:t>
            </a:fld>
            <a:endParaRPr lang="en-US"/>
          </a:p>
        </p:txBody>
      </p:sp>
    </p:spTree>
    <p:extLst>
      <p:ext uri="{BB962C8B-B14F-4D97-AF65-F5344CB8AC3E}">
        <p14:creationId xmlns:p14="http://schemas.microsoft.com/office/powerpoint/2010/main" val="384480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deficient plasma factor would not be characterized for another 20 years, but a clue to its function was recognized much earlier by </a:t>
            </a:r>
            <a:r>
              <a:rPr lang="en-US" dirty="0" err="1" smtClean="0"/>
              <a:t>Moake</a:t>
            </a:r>
            <a:r>
              <a:rPr lang="en-US" dirty="0" smtClean="0"/>
              <a:t>, who published an influential paper in 1982 that linked von </a:t>
            </a:r>
            <a:r>
              <a:rPr lang="en-US" dirty="0" err="1" smtClean="0"/>
              <a:t>Willebrand</a:t>
            </a:r>
            <a:r>
              <a:rPr lang="en-US" dirty="0" smtClean="0"/>
              <a:t> factor (VWF) to the pathogenesis of TTP.</a:t>
            </a:r>
            <a:r>
              <a:rPr lang="en-US" baseline="30000" dirty="0" smtClean="0">
                <a:hlinkClick r:id="rId3" action="ppaction://hlinkfile"/>
              </a:rPr>
              <a:t>13</a:t>
            </a:r>
            <a:r>
              <a:rPr lang="en-US" dirty="0" smtClean="0"/>
              <a:t> He found that patients with relapsing acquired or congenital TTP had circulating “unusually large” or “</a:t>
            </a:r>
            <a:r>
              <a:rPr lang="en-US" dirty="0" err="1" smtClean="0"/>
              <a:t>ultralarge</a:t>
            </a:r>
            <a:r>
              <a:rPr lang="en-US" dirty="0" smtClean="0"/>
              <a:t>” VWF </a:t>
            </a:r>
            <a:r>
              <a:rPr lang="en-US" dirty="0" err="1" smtClean="0"/>
              <a:t>multimers</a:t>
            </a:r>
            <a:r>
              <a:rPr lang="en-US" dirty="0" smtClean="0"/>
              <a:t> when they were in remission, and </a:t>
            </a:r>
            <a:r>
              <a:rPr lang="en-US" dirty="0" err="1" smtClean="0"/>
              <a:t>ultralarge</a:t>
            </a:r>
            <a:r>
              <a:rPr lang="en-US" dirty="0" smtClean="0"/>
              <a:t> VWF was absent from the plasma of healthy persons. </a:t>
            </a:r>
            <a:r>
              <a:rPr lang="en-US" dirty="0" err="1" smtClean="0"/>
              <a:t>Moake</a:t>
            </a:r>
            <a:r>
              <a:rPr lang="en-US" dirty="0" smtClean="0"/>
              <a:t> proposed that his patients lacked a VWF </a:t>
            </a:r>
            <a:r>
              <a:rPr lang="en-US" dirty="0" err="1" smtClean="0"/>
              <a:t>depolymerase</a:t>
            </a:r>
            <a:r>
              <a:rPr lang="en-US" dirty="0" smtClean="0"/>
              <a:t>, possibly a protease, that normally cleaved </a:t>
            </a:r>
            <a:r>
              <a:rPr lang="en-US" dirty="0" err="1" smtClean="0"/>
              <a:t>ultralarge</a:t>
            </a:r>
            <a:r>
              <a:rPr lang="en-US" dirty="0" smtClean="0"/>
              <a:t> VWF to prevent it from causing the intravascular platelet aggregation and thrombosis that characterize TTP. Plasma therapy might replace this </a:t>
            </a:r>
            <a:r>
              <a:rPr lang="en-US" dirty="0" err="1" smtClean="0"/>
              <a:t>depolymerase</a:t>
            </a:r>
            <a:r>
              <a:rPr lang="en-US" dirty="0" smtClean="0"/>
              <a:t> or remove an inciting cofactor.</a:t>
            </a:r>
            <a:r>
              <a:rPr lang="en-US" baseline="30000" dirty="0" smtClean="0">
                <a:hlinkClick r:id="rId3" action="ppaction://hlinkfile"/>
              </a:rPr>
              <a:t>13</a:t>
            </a:r>
            <a:r>
              <a:rPr lang="en-US" dirty="0" smtClean="0"/>
              <a:t> Interestingly, 2 of </a:t>
            </a:r>
            <a:r>
              <a:rPr lang="en-US" dirty="0" err="1" smtClean="0"/>
              <a:t>Moake's</a:t>
            </a:r>
            <a:r>
              <a:rPr lang="en-US" dirty="0" smtClean="0"/>
              <a:t> 4 subjects were the same patients with congenital TTP who were studied as children by Schulman</a:t>
            </a:r>
            <a:r>
              <a:rPr lang="en-US" baseline="30000" dirty="0" smtClean="0">
                <a:hlinkClick r:id="rId4" action="ppaction://hlinkfile"/>
              </a:rPr>
              <a:t>11</a:t>
            </a:r>
            <a:r>
              <a:rPr lang="en-US" dirty="0" smtClean="0"/>
              <a:t> and Upshaw.</a:t>
            </a:r>
            <a:r>
              <a:rPr lang="en-US" baseline="30000" dirty="0" smtClean="0">
                <a:hlinkClick r:id="rId5" action="ppaction://hlinkfile"/>
              </a:rPr>
              <a:t>12</a:t>
            </a:r>
            <a:r>
              <a:rPr lang="en-US" dirty="0" smtClean="0"/>
              <a:t> Years later, they became central to deciphering and linking the pathophysiologic mechanisms of both congenital TTP and acquired idiopathic TTP in adults.</a:t>
            </a:r>
          </a:p>
          <a:p>
            <a:r>
              <a:rPr lang="en-US" dirty="0" smtClean="0"/>
              <a:t>In 1996, a candidate VWF-cleaving protease finally was identified in human plasma by Tsai</a:t>
            </a:r>
            <a:r>
              <a:rPr lang="en-US" baseline="30000" dirty="0" smtClean="0">
                <a:hlinkClick r:id="rId6" action="ppaction://hlinkfile"/>
              </a:rPr>
              <a:t>14</a:t>
            </a:r>
            <a:r>
              <a:rPr lang="en-US" dirty="0" smtClean="0"/>
              <a:t> and independently by Furlan.</a:t>
            </a:r>
            <a:r>
              <a:rPr lang="en-US" baseline="30000" dirty="0" smtClean="0">
                <a:hlinkClick r:id="rId7" action="ppaction://hlinkfile"/>
              </a:rPr>
              <a:t>15</a:t>
            </a:r>
            <a:r>
              <a:rPr lang="en-US" dirty="0" smtClean="0"/>
              <a:t> The protease did not cleave VWF unless the substrate was subjected to fluid shear stress or treated with low concentrations of protein denaturants such as urea or guanidine hydrochloride. The next year, VWF-cleaving protease was shown to be missing from the plasma of patients with congenital TTP.</a:t>
            </a:r>
            <a:r>
              <a:rPr lang="en-US" baseline="30000" dirty="0" smtClean="0">
                <a:hlinkClick r:id="rId8" action="ppaction://hlinkfile"/>
              </a:rPr>
              <a:t>16</a:t>
            </a:r>
            <a:r>
              <a:rPr lang="en-US" dirty="0" smtClean="0"/>
              <a:t> Soon after, adults with acquired idiopathic TTP were reported to have severe VWF-cleaving protease deficiency caused by </a:t>
            </a:r>
            <a:r>
              <a:rPr lang="en-US" dirty="0" err="1" smtClean="0"/>
              <a:t>IgG</a:t>
            </a:r>
            <a:r>
              <a:rPr lang="en-US" dirty="0" smtClean="0"/>
              <a:t> autoantibodies that inhibit the enzyme.</a:t>
            </a:r>
            <a:r>
              <a:rPr lang="en-US" baseline="30000" dirty="0" smtClean="0">
                <a:hlinkClick r:id="rId9" action="ppaction://hlinkfile"/>
              </a:rPr>
              <a:t>17</a:t>
            </a:r>
            <a:r>
              <a:rPr lang="en-US" baseline="30000" dirty="0" smtClean="0"/>
              <a:t>,</a:t>
            </a:r>
            <a:r>
              <a:rPr lang="en-US" baseline="30000" dirty="0" smtClean="0">
                <a:hlinkClick r:id="rId10" action="ppaction://hlinkfile"/>
              </a:rPr>
              <a:t>18</a:t>
            </a:r>
            <a:endParaRPr lang="en-US" dirty="0" smtClean="0"/>
          </a:p>
          <a:p>
            <a:r>
              <a:rPr lang="en-US" dirty="0" smtClean="0"/>
              <a:t>During the next few years, the VWF-cleaving protease was purified,</a:t>
            </a:r>
            <a:r>
              <a:rPr lang="en-US" baseline="30000" dirty="0" smtClean="0">
                <a:hlinkClick r:id="rId11" action="ppaction://hlinkfile"/>
              </a:rPr>
              <a:t>19</a:t>
            </a:r>
            <a:r>
              <a:rPr lang="en-US" baseline="30000" dirty="0" smtClean="0"/>
              <a:t>,</a:t>
            </a:r>
            <a:r>
              <a:rPr lang="en-US" baseline="30000" dirty="0" smtClean="0">
                <a:hlinkClick r:id="rId12" action="ppaction://hlinkfile"/>
              </a:rPr>
              <a:t>20</a:t>
            </a:r>
            <a:r>
              <a:rPr lang="en-US" dirty="0" smtClean="0"/>
              <a:t> cloned,</a:t>
            </a:r>
            <a:r>
              <a:rPr lang="en-US" baseline="30000" dirty="0" smtClean="0">
                <a:hlinkClick r:id="rId13" action="ppaction://hlinkfile"/>
              </a:rPr>
              <a:t>21</a:t>
            </a:r>
            <a:r>
              <a:rPr lang="en-US" baseline="30000" dirty="0" smtClean="0"/>
              <a:t>–</a:t>
            </a:r>
            <a:r>
              <a:rPr lang="en-US" baseline="30000" dirty="0" smtClean="0">
                <a:hlinkClick r:id="rId14" action="ppaction://hlinkfile"/>
              </a:rPr>
              <a:t>23</a:t>
            </a:r>
            <a:r>
              <a:rPr lang="en-US" dirty="0" smtClean="0"/>
              <a:t> and named ADAMTS13 because it belonged to the recently discovered “</a:t>
            </a:r>
            <a:r>
              <a:rPr lang="en-US" i="1" dirty="0" smtClean="0"/>
              <a:t>a </a:t>
            </a:r>
            <a:r>
              <a:rPr lang="en-US" i="1" dirty="0" err="1" smtClean="0"/>
              <a:t>d</a:t>
            </a:r>
            <a:r>
              <a:rPr lang="en-US" dirty="0" err="1" smtClean="0"/>
              <a:t>isintegrin</a:t>
            </a:r>
            <a:r>
              <a:rPr lang="en-US" dirty="0" smtClean="0"/>
              <a:t>-like </a:t>
            </a:r>
            <a:r>
              <a:rPr lang="en-US" i="1" dirty="0" smtClean="0"/>
              <a:t>a</a:t>
            </a:r>
            <a:r>
              <a:rPr lang="en-US" dirty="0" smtClean="0"/>
              <a:t>nd </a:t>
            </a:r>
            <a:r>
              <a:rPr lang="en-US" i="1" dirty="0" err="1" smtClean="0"/>
              <a:t>m</a:t>
            </a:r>
            <a:r>
              <a:rPr lang="en-US" dirty="0" err="1" smtClean="0"/>
              <a:t>etalloprotease</a:t>
            </a:r>
            <a:r>
              <a:rPr lang="en-US" dirty="0" smtClean="0"/>
              <a:t> with </a:t>
            </a:r>
            <a:r>
              <a:rPr lang="en-US" i="1" dirty="0" err="1" smtClean="0"/>
              <a:t>t</a:t>
            </a:r>
            <a:r>
              <a:rPr lang="en-US" dirty="0" err="1" smtClean="0"/>
              <a:t>hrombo</a:t>
            </a:r>
            <a:r>
              <a:rPr lang="en-US" i="1" dirty="0" err="1" smtClean="0"/>
              <a:t>s</a:t>
            </a:r>
            <a:r>
              <a:rPr lang="en-US" dirty="0" err="1" smtClean="0"/>
              <a:t>pondin</a:t>
            </a:r>
            <a:r>
              <a:rPr lang="en-US" dirty="0" smtClean="0"/>
              <a:t> repeats” family of </a:t>
            </a:r>
            <a:r>
              <a:rPr lang="en-US" dirty="0" err="1" smtClean="0"/>
              <a:t>metalloproteases</a:t>
            </a:r>
            <a:r>
              <a:rPr lang="en-US" dirty="0" smtClean="0"/>
              <a:t> (</a:t>
            </a:r>
            <a:r>
              <a:rPr lang="en-US" u="sng" strike="noStrike" dirty="0" smtClean="0">
                <a:effectLst/>
                <a:hlinkClick r:id="rId15" action="ppaction://hlinkfile"/>
              </a:rPr>
              <a:t>Figure 1</a:t>
            </a:r>
            <a:r>
              <a:rPr lang="en-US" dirty="0" smtClean="0"/>
              <a:t>).</a:t>
            </a:r>
            <a:r>
              <a:rPr lang="en-US" baseline="30000" dirty="0" smtClean="0">
                <a:hlinkClick r:id="rId16" action="ppaction://hlinkfile"/>
              </a:rPr>
              <a:t>24</a:t>
            </a:r>
            <a:r>
              <a:rPr lang="en-US" dirty="0" smtClean="0"/>
              <a:t> Furthermore, mutations in the </a:t>
            </a:r>
            <a:r>
              <a:rPr lang="en-US" i="1" dirty="0" smtClean="0"/>
              <a:t>ADAMTS13</a:t>
            </a:r>
            <a:r>
              <a:rPr lang="en-US" dirty="0" smtClean="0"/>
              <a:t> gene were shown to cause congenital TTP.</a:t>
            </a:r>
            <a:r>
              <a:rPr lang="en-US" baseline="30000" dirty="0" smtClean="0">
                <a:hlinkClick r:id="rId14" action="ppaction://hlinkfile"/>
              </a:rPr>
              <a:t>23</a:t>
            </a:r>
            <a:r>
              <a:rPr lang="en-US" dirty="0" smtClean="0"/>
              <a:t> Almost 80 years after </a:t>
            </a:r>
            <a:r>
              <a:rPr lang="en-US" dirty="0" err="1" smtClean="0"/>
              <a:t>Moschcowitz</a:t>
            </a:r>
            <a:r>
              <a:rPr lang="en-US" dirty="0" smtClean="0"/>
              <a:t> published the first case report, we finally had a molecular mechanism for both congenital and acquired idiopathic TTP (</a:t>
            </a:r>
            <a:r>
              <a:rPr lang="en-US" u="sng" strike="noStrike" dirty="0" smtClean="0">
                <a:effectLst/>
                <a:hlinkClick r:id="rId17" action="ppaction://hlinkfile"/>
              </a:rPr>
              <a:t>Figure 2</a:t>
            </a:r>
            <a:r>
              <a:rPr lang="en-US" dirty="0" smtClean="0"/>
              <a:t>).</a:t>
            </a:r>
          </a:p>
          <a:p>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38</a:t>
            </a:fld>
            <a:endParaRPr lang="en-US"/>
          </a:p>
        </p:txBody>
      </p:sp>
    </p:spTree>
    <p:extLst>
      <p:ext uri="{BB962C8B-B14F-4D97-AF65-F5344CB8AC3E}">
        <p14:creationId xmlns:p14="http://schemas.microsoft.com/office/powerpoint/2010/main" val="23608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1996, a candidate VWF-cleaving protease finally was identified in human plasma by Tsai</a:t>
            </a:r>
            <a:r>
              <a:rPr lang="en-US" baseline="30000" dirty="0" smtClean="0">
                <a:hlinkClick r:id="rId3" action="ppaction://hlinkfile"/>
              </a:rPr>
              <a:t>14</a:t>
            </a:r>
            <a:r>
              <a:rPr lang="en-US" dirty="0" smtClean="0"/>
              <a:t> and independently by Furlan.</a:t>
            </a:r>
            <a:r>
              <a:rPr lang="en-US" baseline="30000" dirty="0" smtClean="0">
                <a:hlinkClick r:id="rId4" action="ppaction://hlinkfile"/>
              </a:rPr>
              <a:t>15</a:t>
            </a:r>
            <a:r>
              <a:rPr lang="en-US" dirty="0" smtClean="0"/>
              <a:t> The protease did not cleave VWF unless the substrate was subjected to fluid shear stress or treated with low concentrations of protein denaturants such as urea or guanidine hydrochloride. The next year, VWF-cleaving protease was shown to be missing from the plasma of patients with congenital TTP.</a:t>
            </a:r>
            <a:r>
              <a:rPr lang="en-US" baseline="30000" dirty="0" smtClean="0">
                <a:hlinkClick r:id="rId5" action="ppaction://hlinkfile"/>
              </a:rPr>
              <a:t>16</a:t>
            </a:r>
            <a:r>
              <a:rPr lang="en-US" dirty="0" smtClean="0"/>
              <a:t> Soon after, adults with acquired idiopathic TTP were reported to have severe VWF-cleaving protease deficiency caused by </a:t>
            </a:r>
            <a:r>
              <a:rPr lang="en-US" dirty="0" err="1" smtClean="0"/>
              <a:t>IgG</a:t>
            </a:r>
            <a:r>
              <a:rPr lang="en-US" dirty="0" smtClean="0"/>
              <a:t> autoantibodies that inhibit the enzyme.</a:t>
            </a:r>
            <a:r>
              <a:rPr lang="en-US" baseline="30000" dirty="0" smtClean="0">
                <a:hlinkClick r:id="rId6" action="ppaction://hlinkfile"/>
              </a:rPr>
              <a:t>17</a:t>
            </a:r>
            <a:r>
              <a:rPr lang="en-US" baseline="30000" dirty="0" smtClean="0"/>
              <a:t>,</a:t>
            </a:r>
            <a:r>
              <a:rPr lang="en-US" baseline="30000" dirty="0" smtClean="0">
                <a:hlinkClick r:id="rId7" action="ppaction://hlinkfile"/>
              </a:rPr>
              <a:t>18</a:t>
            </a:r>
            <a:endParaRPr lang="en-US" dirty="0" smtClean="0"/>
          </a:p>
          <a:p>
            <a:r>
              <a:rPr lang="en-US" dirty="0" smtClean="0"/>
              <a:t>During the next few years, the VWF-cleaving protease was purified,</a:t>
            </a:r>
            <a:r>
              <a:rPr lang="en-US" baseline="30000" dirty="0" smtClean="0">
                <a:hlinkClick r:id="rId8" action="ppaction://hlinkfile"/>
              </a:rPr>
              <a:t>19</a:t>
            </a:r>
            <a:r>
              <a:rPr lang="en-US" baseline="30000" dirty="0" smtClean="0"/>
              <a:t>,</a:t>
            </a:r>
            <a:r>
              <a:rPr lang="en-US" baseline="30000" dirty="0" smtClean="0">
                <a:hlinkClick r:id="rId9" action="ppaction://hlinkfile"/>
              </a:rPr>
              <a:t>20</a:t>
            </a:r>
            <a:r>
              <a:rPr lang="en-US" dirty="0" smtClean="0"/>
              <a:t> cloned,</a:t>
            </a:r>
            <a:r>
              <a:rPr lang="en-US" baseline="30000" dirty="0" smtClean="0">
                <a:hlinkClick r:id="rId10" action="ppaction://hlinkfile"/>
              </a:rPr>
              <a:t>21</a:t>
            </a:r>
            <a:r>
              <a:rPr lang="en-US" baseline="30000" dirty="0" smtClean="0"/>
              <a:t>–</a:t>
            </a:r>
            <a:r>
              <a:rPr lang="en-US" baseline="30000" dirty="0" smtClean="0">
                <a:hlinkClick r:id="rId11" action="ppaction://hlinkfile"/>
              </a:rPr>
              <a:t>23</a:t>
            </a:r>
            <a:r>
              <a:rPr lang="en-US" dirty="0" smtClean="0"/>
              <a:t> and named ADAMTS13 because it belonged to the recently discovered “</a:t>
            </a:r>
            <a:r>
              <a:rPr lang="en-US" i="1" dirty="0" smtClean="0"/>
              <a:t>a </a:t>
            </a:r>
            <a:r>
              <a:rPr lang="en-US" i="1" dirty="0" err="1" smtClean="0"/>
              <a:t>d</a:t>
            </a:r>
            <a:r>
              <a:rPr lang="en-US" dirty="0" err="1" smtClean="0"/>
              <a:t>isintegrin</a:t>
            </a:r>
            <a:r>
              <a:rPr lang="en-US" dirty="0" smtClean="0"/>
              <a:t>-like </a:t>
            </a:r>
            <a:r>
              <a:rPr lang="en-US" i="1" dirty="0" smtClean="0"/>
              <a:t>a</a:t>
            </a:r>
            <a:r>
              <a:rPr lang="en-US" dirty="0" smtClean="0"/>
              <a:t>nd </a:t>
            </a:r>
            <a:r>
              <a:rPr lang="en-US" i="1" dirty="0" err="1" smtClean="0"/>
              <a:t>m</a:t>
            </a:r>
            <a:r>
              <a:rPr lang="en-US" dirty="0" err="1" smtClean="0"/>
              <a:t>etalloprotease</a:t>
            </a:r>
            <a:r>
              <a:rPr lang="en-US" dirty="0" smtClean="0"/>
              <a:t> with </a:t>
            </a:r>
            <a:r>
              <a:rPr lang="en-US" i="1" dirty="0" err="1" smtClean="0"/>
              <a:t>t</a:t>
            </a:r>
            <a:r>
              <a:rPr lang="en-US" dirty="0" err="1" smtClean="0"/>
              <a:t>hrombo</a:t>
            </a:r>
            <a:r>
              <a:rPr lang="en-US" i="1" dirty="0" err="1" smtClean="0"/>
              <a:t>s</a:t>
            </a:r>
            <a:r>
              <a:rPr lang="en-US" dirty="0" err="1" smtClean="0"/>
              <a:t>pondin</a:t>
            </a:r>
            <a:r>
              <a:rPr lang="en-US" dirty="0" smtClean="0"/>
              <a:t> repeats” family of </a:t>
            </a:r>
            <a:r>
              <a:rPr lang="en-US" dirty="0" err="1" smtClean="0"/>
              <a:t>metalloproteases</a:t>
            </a:r>
            <a:r>
              <a:rPr lang="en-US" dirty="0" smtClean="0"/>
              <a:t> (</a:t>
            </a:r>
            <a:r>
              <a:rPr lang="en-US" u="sng" strike="noStrike" dirty="0" smtClean="0">
                <a:effectLst/>
                <a:hlinkClick r:id="rId12" action="ppaction://hlinkfile"/>
              </a:rPr>
              <a:t>Figure 1</a:t>
            </a:r>
            <a:r>
              <a:rPr lang="en-US" dirty="0" smtClean="0"/>
              <a:t>).</a:t>
            </a:r>
            <a:r>
              <a:rPr lang="en-US" baseline="30000" dirty="0" smtClean="0">
                <a:hlinkClick r:id="rId13" action="ppaction://hlinkfile"/>
              </a:rPr>
              <a:t>24</a:t>
            </a:r>
            <a:r>
              <a:rPr lang="en-US" dirty="0" smtClean="0"/>
              <a:t> Furthermore, mutations in the </a:t>
            </a:r>
            <a:r>
              <a:rPr lang="en-US" i="1" dirty="0" smtClean="0"/>
              <a:t>ADAMTS13</a:t>
            </a:r>
            <a:r>
              <a:rPr lang="en-US" dirty="0" smtClean="0"/>
              <a:t> gene were shown to cause congenital TTP.</a:t>
            </a:r>
            <a:r>
              <a:rPr lang="en-US" baseline="30000" dirty="0" smtClean="0">
                <a:hlinkClick r:id="rId11" action="ppaction://hlinkfile"/>
              </a:rPr>
              <a:t>23</a:t>
            </a:r>
            <a:r>
              <a:rPr lang="en-US" dirty="0" smtClean="0"/>
              <a:t> Almost 80 years after </a:t>
            </a:r>
            <a:r>
              <a:rPr lang="en-US" dirty="0" err="1" smtClean="0"/>
              <a:t>Moschcowitz</a:t>
            </a:r>
            <a:r>
              <a:rPr lang="en-US" dirty="0" smtClean="0"/>
              <a:t> published the first case report, we finally had a molecular mechanism for both congenital and acquired idiopathic TTP (</a:t>
            </a:r>
            <a:r>
              <a:rPr lang="en-US" u="sng" strike="noStrike" dirty="0" smtClean="0">
                <a:effectLst/>
                <a:hlinkClick r:id="rId14" action="ppaction://hlinkfile"/>
              </a:rPr>
              <a:t>Figure 2</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39</a:t>
            </a:fld>
            <a:endParaRPr lang="en-US"/>
          </a:p>
        </p:txBody>
      </p:sp>
    </p:spTree>
    <p:extLst>
      <p:ext uri="{BB962C8B-B14F-4D97-AF65-F5344CB8AC3E}">
        <p14:creationId xmlns:p14="http://schemas.microsoft.com/office/powerpoint/2010/main" val="249051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52</a:t>
            </a:fld>
            <a:endParaRPr lang="en-US"/>
          </a:p>
        </p:txBody>
      </p:sp>
    </p:spTree>
    <p:extLst>
      <p:ext uri="{BB962C8B-B14F-4D97-AF65-F5344CB8AC3E}">
        <p14:creationId xmlns:p14="http://schemas.microsoft.com/office/powerpoint/2010/main" val="419835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Cryocrit</a:t>
            </a:r>
            <a:r>
              <a:rPr lang="en-US" sz="1200" b="1" i="0" u="none" strike="noStrike" kern="1200" baseline="0" dirty="0" smtClean="0">
                <a:solidFill>
                  <a:schemeClr val="tx1"/>
                </a:solidFill>
                <a:latin typeface="+mn-lt"/>
                <a:ea typeface="+mn-ea"/>
                <a:cs typeface="+mn-cs"/>
              </a:rPr>
              <a:t> determination in a patient with mixed </a:t>
            </a:r>
            <a:r>
              <a:rPr lang="en-US" sz="1200" b="1" i="0" u="none" strike="noStrike" kern="1200" baseline="0" dirty="0" err="1" smtClean="0">
                <a:solidFill>
                  <a:schemeClr val="tx1"/>
                </a:solidFill>
                <a:latin typeface="+mn-lt"/>
                <a:ea typeface="+mn-ea"/>
                <a:cs typeface="+mn-cs"/>
              </a:rPr>
              <a:t>cryoglobulinemia</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(MC)</a:t>
            </a:r>
            <a:r>
              <a:rPr lang="en-US" sz="1200" b="0" i="0" u="none" strike="noStrike" kern="1200" baseline="0" dirty="0" smtClean="0">
                <a:solidFill>
                  <a:schemeClr val="tx1"/>
                </a:solidFill>
                <a:latin typeface="+mn-lt"/>
                <a:ea typeface="+mn-ea"/>
                <a:cs typeface="+mn-cs"/>
              </a:rPr>
              <a:t>. Graduated glass tubes with serum</a:t>
            </a:r>
          </a:p>
          <a:p>
            <a:r>
              <a:rPr lang="en-US" sz="1200" b="0" i="0" u="none" strike="noStrike" kern="1200" baseline="0" dirty="0" smtClean="0">
                <a:solidFill>
                  <a:schemeClr val="tx1"/>
                </a:solidFill>
                <a:latin typeface="+mn-lt"/>
                <a:ea typeface="+mn-ea"/>
                <a:cs typeface="+mn-cs"/>
              </a:rPr>
              <a:t>sample from </a:t>
            </a:r>
            <a:r>
              <a:rPr lang="en-US" sz="1200" b="0" i="0" u="none" strike="noStrike" kern="1200" baseline="0" dirty="0" err="1" smtClean="0">
                <a:solidFill>
                  <a:schemeClr val="tx1"/>
                </a:solidFill>
                <a:latin typeface="+mn-lt"/>
                <a:ea typeface="+mn-ea"/>
                <a:cs typeface="+mn-cs"/>
              </a:rPr>
              <a:t>cryoglobulinemic</a:t>
            </a:r>
            <a:r>
              <a:rPr lang="en-US" sz="1200" b="0" i="0" u="none" strike="noStrike" kern="1200" baseline="0" dirty="0" smtClean="0">
                <a:solidFill>
                  <a:schemeClr val="tx1"/>
                </a:solidFill>
                <a:latin typeface="+mn-lt"/>
                <a:ea typeface="+mn-ea"/>
                <a:cs typeface="+mn-cs"/>
              </a:rPr>
              <a:t> patient at different time intervals:</a:t>
            </a:r>
          </a:p>
          <a:p>
            <a:r>
              <a:rPr lang="en-US" sz="1200" b="0" i="0" u="none" strike="noStrike" kern="1200" baseline="0" dirty="0" smtClean="0">
                <a:solidFill>
                  <a:schemeClr val="tx1"/>
                </a:solidFill>
                <a:latin typeface="+mn-lt"/>
                <a:ea typeface="+mn-ea"/>
                <a:cs typeface="+mn-cs"/>
              </a:rPr>
              <a:t>0- soon after serum separation from the whole blood</a:t>
            </a:r>
          </a:p>
          <a:p>
            <a:r>
              <a:rPr lang="en-US" sz="1200" b="0" i="0" u="none" strike="noStrike" kern="1200" baseline="0" dirty="0" smtClean="0">
                <a:solidFill>
                  <a:schemeClr val="tx1"/>
                </a:solidFill>
                <a:latin typeface="+mn-lt"/>
                <a:ea typeface="+mn-ea"/>
                <a:cs typeface="+mn-cs"/>
              </a:rPr>
              <a:t>sample (at least 20 ml of whole blood); 7- after 7 days at</a:t>
            </a:r>
          </a:p>
          <a:p>
            <a:r>
              <a:rPr lang="en-US" sz="1200" b="0" i="0" u="none" strike="noStrike" kern="1200" baseline="0" dirty="0" smtClean="0">
                <a:solidFill>
                  <a:schemeClr val="tx1"/>
                </a:solidFill>
                <a:latin typeface="+mn-lt"/>
                <a:ea typeface="+mn-ea"/>
                <a:cs typeface="+mn-cs"/>
              </a:rPr>
              <a:t>+4°C; and </a:t>
            </a:r>
            <a:r>
              <a:rPr lang="en-US" sz="1200" b="0" i="0" u="none" strike="noStrike" kern="1200" baseline="0" dirty="0" err="1" smtClean="0">
                <a:solidFill>
                  <a:schemeClr val="tx1"/>
                </a:solidFill>
                <a:latin typeface="+mn-lt"/>
                <a:ea typeface="+mn-ea"/>
                <a:cs typeface="+mn-cs"/>
              </a:rPr>
              <a:t>cryocrit</a:t>
            </a:r>
            <a:r>
              <a:rPr lang="en-US" sz="1200" b="0" i="0" u="none" strike="noStrike" kern="1200" baseline="0" dirty="0" smtClean="0">
                <a:solidFill>
                  <a:schemeClr val="tx1"/>
                </a:solidFill>
                <a:latin typeface="+mn-lt"/>
                <a:ea typeface="+mn-ea"/>
                <a:cs typeface="+mn-cs"/>
              </a:rPr>
              <a:t> measurement after serum centrifugation,</a:t>
            </a:r>
          </a:p>
          <a:p>
            <a:r>
              <a:rPr lang="en-US" sz="1200" b="0" i="0" u="none" strike="noStrike" kern="1200" baseline="0" dirty="0" smtClean="0">
                <a:solidFill>
                  <a:schemeClr val="tx1"/>
                </a:solidFill>
                <a:latin typeface="+mn-lt"/>
                <a:ea typeface="+mn-ea"/>
                <a:cs typeface="+mn-cs"/>
              </a:rPr>
              <a:t>always at +4°C.af</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56</a:t>
            </a:fld>
            <a:endParaRPr lang="en-US"/>
          </a:p>
        </p:txBody>
      </p:sp>
    </p:spTree>
    <p:extLst>
      <p:ext uri="{BB962C8B-B14F-4D97-AF65-F5344CB8AC3E}">
        <p14:creationId xmlns:p14="http://schemas.microsoft.com/office/powerpoint/2010/main" val="327431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CCS = corticosteroid; EPO = recombinant human erythropoietin; </a:t>
            </a:r>
            <a:r>
              <a:rPr lang="en-US" sz="1200" b="0" i="0" u="none" strike="noStrike" kern="1200" baseline="0" dirty="0" err="1" smtClean="0">
                <a:solidFill>
                  <a:schemeClr val="tx1"/>
                </a:solidFill>
                <a:latin typeface="+mn-lt"/>
                <a:ea typeface="+mn-ea"/>
                <a:cs typeface="+mn-cs"/>
              </a:rPr>
              <a:t>Hb</a:t>
            </a:r>
            <a:r>
              <a:rPr lang="en-US" sz="1200" b="0" i="0" u="none" strike="noStrike" kern="1200" baseline="0" dirty="0" smtClean="0">
                <a:solidFill>
                  <a:schemeClr val="tx1"/>
                </a:solidFill>
                <a:latin typeface="+mn-lt"/>
                <a:ea typeface="+mn-ea"/>
                <a:cs typeface="+mn-cs"/>
              </a:rPr>
              <a:t> = hemoglobin; </a:t>
            </a:r>
            <a:r>
              <a:rPr lang="en-US" sz="1200" b="0" i="0" u="none" strike="noStrike" kern="1200" baseline="0" dirty="0" err="1" smtClean="0">
                <a:solidFill>
                  <a:schemeClr val="tx1"/>
                </a:solidFill>
                <a:latin typeface="+mn-lt"/>
                <a:ea typeface="+mn-ea"/>
                <a:cs typeface="+mn-cs"/>
              </a:rPr>
              <a:t>i.v.</a:t>
            </a:r>
            <a:r>
              <a:rPr lang="en-US" sz="1200" b="0" i="0" u="none" strike="noStrike" kern="1200" baseline="0" dirty="0" smtClean="0">
                <a:solidFill>
                  <a:schemeClr val="tx1"/>
                </a:solidFill>
                <a:latin typeface="+mn-lt"/>
                <a:ea typeface="+mn-ea"/>
                <a:cs typeface="+mn-cs"/>
              </a:rPr>
              <a:t> = intravenously; MP = methylprednisolone;</a:t>
            </a:r>
          </a:p>
          <a:p>
            <a:r>
              <a:rPr lang="en-US" sz="1200" b="0" i="0" u="none" strike="noStrike" kern="1200" baseline="0" dirty="0" err="1" smtClean="0">
                <a:solidFill>
                  <a:schemeClr val="tx1"/>
                </a:solidFill>
                <a:latin typeface="+mn-lt"/>
                <a:ea typeface="+mn-ea"/>
                <a:cs typeface="+mn-cs"/>
              </a:rPr>
              <a:t>rIFN</a:t>
            </a:r>
            <a:r>
              <a:rPr lang="en-US" sz="1200" b="0" i="0" u="none" strike="noStrike" kern="1200" baseline="0" dirty="0" smtClean="0">
                <a:solidFill>
                  <a:schemeClr val="tx1"/>
                </a:solidFill>
                <a:latin typeface="+mn-lt"/>
                <a:ea typeface="+mn-ea"/>
                <a:cs typeface="+mn-cs"/>
              </a:rPr>
              <a:t> = recombinant interferon; </a:t>
            </a:r>
            <a:r>
              <a:rPr lang="en-US" sz="1200" b="0" i="0" u="none" strike="noStrike" kern="1200" baseline="0" dirty="0" err="1" smtClean="0">
                <a:solidFill>
                  <a:schemeClr val="tx1"/>
                </a:solidFill>
                <a:latin typeface="+mn-lt"/>
                <a:ea typeface="+mn-ea"/>
                <a:cs typeface="+mn-cs"/>
              </a:rPr>
              <a:t>s.c.</a:t>
            </a:r>
            <a:r>
              <a:rPr lang="en-US" sz="1200" b="0" i="0" u="none" strike="noStrike" kern="1200" baseline="0" dirty="0" smtClean="0">
                <a:solidFill>
                  <a:schemeClr val="tx1"/>
                </a:solidFill>
                <a:latin typeface="+mn-lt"/>
                <a:ea typeface="+mn-ea"/>
                <a:cs typeface="+mn-cs"/>
              </a:rPr>
              <a:t> = subcutaneously.</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59</a:t>
            </a:fld>
            <a:endParaRPr lang="en-US"/>
          </a:p>
        </p:txBody>
      </p:sp>
    </p:spTree>
    <p:extLst>
      <p:ext uri="{BB962C8B-B14F-4D97-AF65-F5344CB8AC3E}">
        <p14:creationId xmlns:p14="http://schemas.microsoft.com/office/powerpoint/2010/main" val="365294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Purp</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purpura</a:t>
            </a:r>
            <a:r>
              <a:rPr lang="en-US" sz="1200" b="0" i="0" u="none" strike="noStrike" kern="1200" baseline="0" dirty="0" smtClean="0">
                <a:solidFill>
                  <a:schemeClr val="tx1"/>
                </a:solidFill>
                <a:latin typeface="+mn-lt"/>
                <a:ea typeface="+mn-ea"/>
                <a:cs typeface="+mn-cs"/>
              </a:rPr>
              <a:t>; weak.: weakness; </a:t>
            </a:r>
            <a:r>
              <a:rPr lang="en-US" sz="1200" b="0" i="0" u="none" strike="noStrike" kern="1200" baseline="0" dirty="0" err="1" smtClean="0">
                <a:solidFill>
                  <a:schemeClr val="tx1"/>
                </a:solidFill>
                <a:latin typeface="+mn-lt"/>
                <a:ea typeface="+mn-ea"/>
                <a:cs typeface="+mn-cs"/>
              </a:rPr>
              <a:t>arthr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arthralgias</a:t>
            </a:r>
            <a:r>
              <a:rPr lang="en-US" sz="1200" b="0" i="0" u="none" strike="noStrike" kern="1200" baseline="0" dirty="0" smtClean="0">
                <a:solidFill>
                  <a:schemeClr val="tx1"/>
                </a:solidFill>
                <a:latin typeface="+mn-lt"/>
                <a:ea typeface="+mn-ea"/>
                <a:cs typeface="+mn-cs"/>
              </a:rPr>
              <a:t>; CPX:</a:t>
            </a:r>
          </a:p>
          <a:p>
            <a:r>
              <a:rPr lang="en-US" sz="1200" b="0" i="0" u="none" strike="noStrike" kern="1200" baseline="0" dirty="0" smtClean="0">
                <a:solidFill>
                  <a:schemeClr val="tx1"/>
                </a:solidFill>
                <a:latin typeface="+mn-lt"/>
                <a:ea typeface="+mn-ea"/>
                <a:cs typeface="+mn-cs"/>
              </a:rPr>
              <a:t>cyclophosphamide; CS: corticosteroids; LAC-diet, low-antigen-</a:t>
            </a:r>
          </a:p>
          <a:p>
            <a:r>
              <a:rPr lang="en-US" sz="1200" b="0" i="0" u="none" strike="noStrike" kern="1200" baseline="0" dirty="0" smtClean="0">
                <a:solidFill>
                  <a:schemeClr val="tx1"/>
                </a:solidFill>
                <a:latin typeface="+mn-lt"/>
                <a:ea typeface="+mn-ea"/>
                <a:cs typeface="+mn-cs"/>
              </a:rPr>
              <a:t>content diet; MPGN, </a:t>
            </a:r>
            <a:r>
              <a:rPr lang="en-US" sz="1200" b="0" i="0" u="none" strike="noStrike" kern="1200" baseline="0" dirty="0" err="1" smtClean="0">
                <a:solidFill>
                  <a:schemeClr val="tx1"/>
                </a:solidFill>
                <a:latin typeface="+mn-lt"/>
                <a:ea typeface="+mn-ea"/>
                <a:cs typeface="+mn-cs"/>
              </a:rPr>
              <a:t>membranoproliferative</a:t>
            </a:r>
            <a:r>
              <a:rPr lang="en-US" sz="1200" b="0" i="0" u="none" strike="noStrike" kern="1200" baseline="0" dirty="0" smtClean="0">
                <a:solidFill>
                  <a:schemeClr val="tx1"/>
                </a:solidFill>
                <a:latin typeface="+mn-lt"/>
                <a:ea typeface="+mn-ea"/>
                <a:cs typeface="+mn-cs"/>
              </a:rPr>
              <a:t> glomerulonephritis;</a:t>
            </a:r>
          </a:p>
          <a:p>
            <a:r>
              <a:rPr lang="en-US" sz="1200" b="0" i="0" u="none" strike="noStrike" kern="1200" baseline="0" dirty="0" smtClean="0">
                <a:solidFill>
                  <a:schemeClr val="tx1"/>
                </a:solidFill>
                <a:latin typeface="+mn-lt"/>
                <a:ea typeface="+mn-ea"/>
                <a:cs typeface="+mn-cs"/>
              </a:rPr>
              <a:t>peg-IFN: </a:t>
            </a:r>
            <a:r>
              <a:rPr lang="en-US" sz="1200" b="0" i="0" u="none" strike="noStrike" kern="1200" baseline="0" dirty="0" err="1" smtClean="0">
                <a:solidFill>
                  <a:schemeClr val="tx1"/>
                </a:solidFill>
                <a:latin typeface="+mn-lt"/>
                <a:ea typeface="+mn-ea"/>
                <a:cs typeface="+mn-cs"/>
              </a:rPr>
              <a:t>pegylated</a:t>
            </a:r>
            <a:r>
              <a:rPr lang="en-US" sz="1200" b="0" i="0" u="none" strike="noStrike" kern="1200" baseline="0" dirty="0" smtClean="0">
                <a:solidFill>
                  <a:schemeClr val="tx1"/>
                </a:solidFill>
                <a:latin typeface="+mn-lt"/>
                <a:ea typeface="+mn-ea"/>
                <a:cs typeface="+mn-cs"/>
              </a:rPr>
              <a:t> interferon-alpha; RIBA:</a:t>
            </a:r>
          </a:p>
          <a:p>
            <a:r>
              <a:rPr lang="en-US" sz="1200" b="0" i="0" u="none" strike="noStrike" kern="1200" baseline="0" dirty="0" smtClean="0">
                <a:solidFill>
                  <a:schemeClr val="tx1"/>
                </a:solidFill>
                <a:latin typeface="+mn-lt"/>
                <a:ea typeface="+mn-ea"/>
                <a:cs typeface="+mn-cs"/>
              </a:rPr>
              <a:t>ribavirin.</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60</a:t>
            </a:fld>
            <a:endParaRPr lang="en-US"/>
          </a:p>
        </p:txBody>
      </p:sp>
    </p:spTree>
    <p:extLst>
      <p:ext uri="{BB962C8B-B14F-4D97-AF65-F5344CB8AC3E}">
        <p14:creationId xmlns:p14="http://schemas.microsoft.com/office/powerpoint/2010/main" val="3459714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Proportion of patients in each group without progression</a:t>
            </a:r>
          </a:p>
          <a:p>
            <a:r>
              <a:rPr lang="en-US" sz="1200" b="0" i="0" u="none" strike="noStrike" kern="1200" baseline="0" dirty="0" smtClean="0">
                <a:solidFill>
                  <a:schemeClr val="tx1"/>
                </a:solidFill>
                <a:latin typeface="+mn-lt"/>
                <a:ea typeface="+mn-ea"/>
                <a:cs typeface="+mn-cs"/>
              </a:rPr>
              <a:t>to ESRD. ESRD required at least 6 </a:t>
            </a:r>
            <a:r>
              <a:rPr lang="en-US" sz="1200" b="0" i="0" u="none" strike="noStrike" kern="1200" baseline="0" dirty="0" err="1" smtClean="0">
                <a:solidFill>
                  <a:schemeClr val="tx1"/>
                </a:solidFill>
                <a:latin typeface="+mn-lt"/>
                <a:ea typeface="+mn-ea"/>
                <a:cs typeface="+mn-cs"/>
              </a:rPr>
              <a:t>wk</a:t>
            </a:r>
            <a:r>
              <a:rPr lang="en-US" sz="1200" b="0" i="0" u="none" strike="noStrike" kern="1200" baseline="0" dirty="0" smtClean="0">
                <a:solidFill>
                  <a:schemeClr val="tx1"/>
                </a:solidFill>
                <a:latin typeface="+mn-lt"/>
                <a:ea typeface="+mn-ea"/>
                <a:cs typeface="+mn-cs"/>
              </a:rPr>
              <a:t> of dialysis dependence</a:t>
            </a:r>
          </a:p>
          <a:p>
            <a:r>
              <a:rPr lang="en-US" sz="1200" b="0" i="0" u="none" strike="noStrike" kern="1200" baseline="0" dirty="0" smtClean="0">
                <a:solidFill>
                  <a:schemeClr val="tx1"/>
                </a:solidFill>
                <a:latin typeface="+mn-lt"/>
                <a:ea typeface="+mn-ea"/>
                <a:cs typeface="+mn-cs"/>
              </a:rPr>
              <a:t>(intravenous methylprednisolone group [MP] </a:t>
            </a:r>
            <a:r>
              <a:rPr lang="en-US" sz="1200" b="0" i="1" u="none" strike="noStrike" kern="1200" baseline="0" dirty="0" smtClean="0">
                <a:solidFill>
                  <a:schemeClr val="tx1"/>
                </a:solidFill>
                <a:latin typeface="+mn-lt"/>
                <a:ea typeface="+mn-ea"/>
                <a:cs typeface="+mn-cs"/>
              </a:rPr>
              <a:t>versus</a:t>
            </a:r>
          </a:p>
          <a:p>
            <a:r>
              <a:rPr lang="en-US" sz="1200" b="0" i="0" u="none" strike="noStrike" kern="1200" baseline="0" dirty="0" smtClean="0">
                <a:solidFill>
                  <a:schemeClr val="tx1"/>
                </a:solidFill>
                <a:latin typeface="+mn-lt"/>
                <a:ea typeface="+mn-ea"/>
                <a:cs typeface="+mn-cs"/>
              </a:rPr>
              <a:t>plasma exchange group [PE]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 =0.008).</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64</a:t>
            </a:fld>
            <a:endParaRPr lang="en-US"/>
          </a:p>
        </p:txBody>
      </p:sp>
    </p:spTree>
    <p:extLst>
      <p:ext uri="{BB962C8B-B14F-4D97-AF65-F5344CB8AC3E}">
        <p14:creationId xmlns:p14="http://schemas.microsoft.com/office/powerpoint/2010/main" val="199451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White bars represent patients with pulmonary hemorrhage, and gray bars</a:t>
            </a:r>
          </a:p>
          <a:p>
            <a:r>
              <a:rPr lang="en-US" sz="1200" b="0" i="0" u="none" strike="noStrike" kern="1200" baseline="0" dirty="0" smtClean="0">
                <a:solidFill>
                  <a:schemeClr val="tx1"/>
                </a:solidFill>
                <a:latin typeface="+mn-lt"/>
                <a:ea typeface="+mn-ea"/>
                <a:cs typeface="+mn-cs"/>
              </a:rPr>
              <a:t>represent patients without pulmonary hemorrhage. The numbers above</a:t>
            </a:r>
          </a:p>
          <a:p>
            <a:r>
              <a:rPr lang="en-US" sz="1200" b="0" i="0" u="none" strike="noStrike" kern="1200" baseline="0" dirty="0" smtClean="0">
                <a:solidFill>
                  <a:schemeClr val="tx1"/>
                </a:solidFill>
                <a:latin typeface="+mn-lt"/>
                <a:ea typeface="+mn-ea"/>
                <a:cs typeface="+mn-cs"/>
              </a:rPr>
              <a:t>the bars represent the proportion of men in each age group. Younger</a:t>
            </a:r>
          </a:p>
          <a:p>
            <a:r>
              <a:rPr lang="en-US" sz="1200" b="0" i="0" u="none" strike="noStrike" kern="1200" baseline="0" dirty="0" smtClean="0">
                <a:solidFill>
                  <a:schemeClr val="tx1"/>
                </a:solidFill>
                <a:latin typeface="+mn-lt"/>
                <a:ea typeface="+mn-ea"/>
                <a:cs typeface="+mn-cs"/>
              </a:rPr>
              <a:t>patients (mostly men) tend to present with pulmonary hemorrhage.</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19</a:t>
            </a:fld>
            <a:endParaRPr lang="en-US"/>
          </a:p>
        </p:txBody>
      </p:sp>
    </p:spTree>
    <p:extLst>
      <p:ext uri="{BB962C8B-B14F-4D97-AF65-F5344CB8AC3E}">
        <p14:creationId xmlns:p14="http://schemas.microsoft.com/office/powerpoint/2010/main" val="54690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Patients received a standard immunosuppressive</a:t>
            </a:r>
          </a:p>
          <a:p>
            <a:r>
              <a:rPr lang="en-US" sz="1200" b="0" i="0" u="none" strike="noStrike" kern="1200" baseline="0" dirty="0" smtClean="0">
                <a:solidFill>
                  <a:schemeClr val="tx1"/>
                </a:solidFill>
                <a:latin typeface="+mn-lt"/>
                <a:ea typeface="+mn-ea"/>
                <a:cs typeface="+mn-cs"/>
              </a:rPr>
              <a:t>regimen of plasma exchange, oral prednisolone (approximately</a:t>
            </a:r>
          </a:p>
          <a:p>
            <a:r>
              <a:rPr lang="en-US" sz="1200" b="0" i="0" u="none" strike="noStrike" kern="1200" baseline="0" dirty="0" smtClean="0">
                <a:solidFill>
                  <a:schemeClr val="tx1"/>
                </a:solidFill>
                <a:latin typeface="+mn-lt"/>
                <a:ea typeface="+mn-ea"/>
                <a:cs typeface="+mn-cs"/>
              </a:rPr>
              <a:t>1 mg/kg of body weight per day to a maximum</a:t>
            </a:r>
          </a:p>
          <a:p>
            <a:r>
              <a:rPr lang="en-US" sz="1200" b="0" i="0" u="none" strike="noStrike" kern="1200" baseline="0" dirty="0" smtClean="0">
                <a:solidFill>
                  <a:schemeClr val="tx1"/>
                </a:solidFill>
                <a:latin typeface="+mn-lt"/>
                <a:ea typeface="+mn-ea"/>
                <a:cs typeface="+mn-cs"/>
              </a:rPr>
              <a:t>of 60 mg/d) and oral cyclophosphamide (2 to 3 mg/kg</a:t>
            </a:r>
          </a:p>
          <a:p>
            <a:r>
              <a:rPr lang="en-US" sz="1200" b="0" i="0" u="none" strike="noStrike" kern="1200" baseline="0" dirty="0" smtClean="0">
                <a:solidFill>
                  <a:schemeClr val="tx1"/>
                </a:solidFill>
                <a:latin typeface="+mn-lt"/>
                <a:ea typeface="+mn-ea"/>
                <a:cs typeface="+mn-cs"/>
              </a:rPr>
              <a:t>per day; the dosage was reduced in persons older than</a:t>
            </a:r>
          </a:p>
          <a:p>
            <a:r>
              <a:rPr lang="en-US" sz="1200" b="0" i="0" u="none" strike="noStrike" kern="1200" baseline="0" dirty="0" smtClean="0">
                <a:solidFill>
                  <a:schemeClr val="tx1"/>
                </a:solidFill>
                <a:latin typeface="+mn-lt"/>
                <a:ea typeface="+mn-ea"/>
                <a:cs typeface="+mn-cs"/>
              </a:rPr>
              <a:t>55 years of age). Plasma exchange (50 mL/kg to a maximum</a:t>
            </a:r>
          </a:p>
          <a:p>
            <a:r>
              <a:rPr lang="en-US" sz="1200" b="0" i="0" u="none" strike="noStrike" kern="1200" baseline="0" dirty="0" smtClean="0">
                <a:solidFill>
                  <a:schemeClr val="tx1"/>
                </a:solidFill>
                <a:latin typeface="+mn-lt"/>
                <a:ea typeface="+mn-ea"/>
                <a:cs typeface="+mn-cs"/>
              </a:rPr>
              <a:t>of 4 L) was usually performed by using a centrifugal</a:t>
            </a:r>
          </a:p>
          <a:p>
            <a:r>
              <a:rPr lang="en-US" sz="1200" b="0" i="0" u="none" strike="noStrike" kern="1200" baseline="0" dirty="0" smtClean="0">
                <a:solidFill>
                  <a:schemeClr val="tx1"/>
                </a:solidFill>
                <a:latin typeface="+mn-lt"/>
                <a:ea typeface="+mn-ea"/>
                <a:cs typeface="+mn-cs"/>
              </a:rPr>
              <a:t>cell separator (or occasionally by using a </a:t>
            </a:r>
            <a:r>
              <a:rPr lang="en-US" sz="1200" b="0" i="0" u="none" strike="noStrike" kern="1200" baseline="0" dirty="0" err="1" smtClean="0">
                <a:solidFill>
                  <a:schemeClr val="tx1"/>
                </a:solidFill>
                <a:latin typeface="+mn-lt"/>
                <a:ea typeface="+mn-ea"/>
                <a:cs typeface="+mn-cs"/>
              </a:rPr>
              <a:t>hollowfiber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plasma filter) daily for at least 14 days or until</a:t>
            </a:r>
          </a:p>
          <a:p>
            <a:r>
              <a:rPr lang="en-US" sz="1200" b="0" i="0" u="none" strike="noStrike" kern="1200" baseline="0" dirty="0" smtClean="0">
                <a:solidFill>
                  <a:schemeClr val="tx1"/>
                </a:solidFill>
                <a:latin typeface="+mn-lt"/>
                <a:ea typeface="+mn-ea"/>
                <a:cs typeface="+mn-cs"/>
              </a:rPr>
              <a:t>anti-GBM antibody was undetectable. Human albumin</a:t>
            </a:r>
          </a:p>
          <a:p>
            <a:r>
              <a:rPr lang="en-US" sz="1200" b="0" i="0" u="none" strike="noStrike" kern="1200" baseline="0" dirty="0" smtClean="0">
                <a:solidFill>
                  <a:schemeClr val="tx1"/>
                </a:solidFill>
                <a:latin typeface="+mn-lt"/>
                <a:ea typeface="+mn-ea"/>
                <a:cs typeface="+mn-cs"/>
              </a:rPr>
              <a:t>(5%) with added calcium and potassium was used as</a:t>
            </a:r>
          </a:p>
          <a:p>
            <a:r>
              <a:rPr lang="en-US" sz="1200" b="0" i="0" u="none" strike="noStrike" kern="1200" baseline="0" dirty="0" smtClean="0">
                <a:solidFill>
                  <a:schemeClr val="tx1"/>
                </a:solidFill>
                <a:latin typeface="+mn-lt"/>
                <a:ea typeface="+mn-ea"/>
                <a:cs typeface="+mn-cs"/>
              </a:rPr>
              <a:t>replacement fluid. Fresh frozen plasma (150 to 300 mL</a:t>
            </a:r>
          </a:p>
          <a:p>
            <a:r>
              <a:rPr lang="en-US" sz="1200" b="0" i="0" u="none" strike="noStrike" kern="1200" baseline="0" dirty="0" smtClean="0">
                <a:solidFill>
                  <a:schemeClr val="tx1"/>
                </a:solidFill>
                <a:latin typeface="+mn-lt"/>
                <a:ea typeface="+mn-ea"/>
                <a:cs typeface="+mn-cs"/>
              </a:rPr>
              <a:t>at the end of the exchange) was used in patients with</a:t>
            </a:r>
          </a:p>
          <a:p>
            <a:r>
              <a:rPr lang="en-US" sz="1200" b="0" i="0" u="none" strike="noStrike" kern="1200" baseline="0" dirty="0" smtClean="0">
                <a:solidFill>
                  <a:schemeClr val="tx1"/>
                </a:solidFill>
                <a:latin typeface="+mn-lt"/>
                <a:ea typeface="+mn-ea"/>
                <a:cs typeface="+mn-cs"/>
              </a:rPr>
              <a:t>recent surgery or renal biopsy (within 3 days) and those</a:t>
            </a:r>
          </a:p>
          <a:p>
            <a:r>
              <a:rPr lang="en-US" sz="1200" b="0" i="0" u="none" strike="noStrike" kern="1200" baseline="0" dirty="0" smtClean="0">
                <a:solidFill>
                  <a:schemeClr val="tx1"/>
                </a:solidFill>
                <a:latin typeface="+mn-lt"/>
                <a:ea typeface="+mn-ea"/>
                <a:cs typeface="+mn-cs"/>
              </a:rPr>
              <a:t>with pulmonary hemorrhage. Most patients received</a:t>
            </a:r>
          </a:p>
          <a:p>
            <a:r>
              <a:rPr lang="en-US" sz="1200" b="0" i="0" u="none" strike="noStrike" kern="1200" baseline="0" dirty="0" smtClean="0">
                <a:solidFill>
                  <a:schemeClr val="tx1"/>
                </a:solidFill>
                <a:latin typeface="+mn-lt"/>
                <a:ea typeface="+mn-ea"/>
                <a:cs typeface="+mn-cs"/>
              </a:rPr>
              <a:t>fresh frozen plasma for 1 or 2 days. Cyclophosphamide</a:t>
            </a:r>
          </a:p>
          <a:p>
            <a:r>
              <a:rPr lang="en-US" sz="1200" b="0" i="0" u="none" strike="noStrike" kern="1200" baseline="0" dirty="0" smtClean="0">
                <a:solidFill>
                  <a:schemeClr val="tx1"/>
                </a:solidFill>
                <a:latin typeface="+mn-lt"/>
                <a:ea typeface="+mn-ea"/>
                <a:cs typeface="+mn-cs"/>
              </a:rPr>
              <a:t>was given for 2 to 3 months only (30 patients received</a:t>
            </a:r>
          </a:p>
          <a:p>
            <a:r>
              <a:rPr lang="en-US" sz="1200" b="0" i="0" u="none" strike="noStrike" kern="1200" baseline="0" dirty="0" smtClean="0">
                <a:solidFill>
                  <a:schemeClr val="tx1"/>
                </a:solidFill>
                <a:latin typeface="+mn-lt"/>
                <a:ea typeface="+mn-ea"/>
                <a:cs typeface="+mn-cs"/>
              </a:rPr>
              <a:t>treatment for 2 months), and prednisolone treatment</a:t>
            </a:r>
          </a:p>
          <a:p>
            <a:r>
              <a:rPr lang="en-US" sz="1200" b="0" i="0" u="none" strike="noStrike" kern="1200" baseline="0" dirty="0" smtClean="0">
                <a:solidFill>
                  <a:schemeClr val="tx1"/>
                </a:solidFill>
                <a:latin typeface="+mn-lt"/>
                <a:ea typeface="+mn-ea"/>
                <a:cs typeface="+mn-cs"/>
              </a:rPr>
              <a:t>was withdrawn slowly over 6 to 9 months. Nineteen</a:t>
            </a:r>
          </a:p>
          <a:p>
            <a:r>
              <a:rPr lang="en-US" sz="1200" b="0" i="0" u="none" strike="noStrike" kern="1200" baseline="0" dirty="0" smtClean="0">
                <a:solidFill>
                  <a:schemeClr val="tx1"/>
                </a:solidFill>
                <a:latin typeface="+mn-lt"/>
                <a:ea typeface="+mn-ea"/>
                <a:cs typeface="+mn-cs"/>
              </a:rPr>
              <a:t>patients treated in the 1970s and early 1980s also received</a:t>
            </a:r>
          </a:p>
          <a:p>
            <a:r>
              <a:rPr lang="en-US" sz="1200" b="0" i="0" u="none" strike="noStrike" kern="1200" baseline="0" dirty="0" smtClean="0">
                <a:solidFill>
                  <a:schemeClr val="tx1"/>
                </a:solidFill>
                <a:latin typeface="+mn-lt"/>
                <a:ea typeface="+mn-ea"/>
                <a:cs typeface="+mn-cs"/>
              </a:rPr>
              <a:t>oral azathioprine (1 to 2 mg/kg daily) for 8</a:t>
            </a:r>
          </a:p>
          <a:p>
            <a:r>
              <a:rPr lang="en-US" sz="1200" b="0" i="0" u="none" strike="noStrike" kern="1200" baseline="0" dirty="0" smtClean="0">
                <a:solidFill>
                  <a:schemeClr val="tx1"/>
                </a:solidFill>
                <a:latin typeface="+mn-lt"/>
                <a:ea typeface="+mn-ea"/>
                <a:cs typeface="+mn-cs"/>
              </a:rPr>
              <a:t>weeks. No patient received high-dose intravenous methylprednisolone</a:t>
            </a:r>
          </a:p>
          <a:p>
            <a:r>
              <a:rPr lang="en-US" sz="1200" b="0" i="0" u="none" strike="noStrike" kern="1200" baseline="0" dirty="0" smtClean="0">
                <a:solidFill>
                  <a:schemeClr val="tx1"/>
                </a:solidFill>
                <a:latin typeface="+mn-lt"/>
                <a:ea typeface="+mn-ea"/>
                <a:cs typeface="+mn-cs"/>
              </a:rPr>
              <a:t>at our institution.</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22</a:t>
            </a:fld>
            <a:endParaRPr lang="en-US"/>
          </a:p>
        </p:txBody>
      </p:sp>
    </p:spTree>
    <p:extLst>
      <p:ext uri="{BB962C8B-B14F-4D97-AF65-F5344CB8AC3E}">
        <p14:creationId xmlns:p14="http://schemas.microsoft.com/office/powerpoint/2010/main" val="102646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NA 5 not available.</a:t>
            </a:r>
          </a:p>
          <a:p>
            <a:r>
              <a:rPr lang="en-US" sz="1200" b="0" i="0" u="none" strike="noStrike" kern="1200" baseline="0" dirty="0" smtClean="0">
                <a:solidFill>
                  <a:schemeClr val="tx1"/>
                </a:solidFill>
                <a:latin typeface="+mn-lt"/>
                <a:ea typeface="+mn-ea"/>
                <a:cs typeface="+mn-cs"/>
              </a:rPr>
              <a:t>† Renal survival at 2 months was calculated only for patients surviving at 2 months.</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28</a:t>
            </a:fld>
            <a:endParaRPr lang="en-US"/>
          </a:p>
        </p:txBody>
      </p:sp>
    </p:spTree>
    <p:extLst>
      <p:ext uri="{BB962C8B-B14F-4D97-AF65-F5344CB8AC3E}">
        <p14:creationId xmlns:p14="http://schemas.microsoft.com/office/powerpoint/2010/main" val="156481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Top. Bottom. </a:t>
            </a:r>
            <a:r>
              <a:rPr lang="en-US" sz="1200" b="0" i="0" u="none" strike="noStrike" kern="1200" baseline="0" dirty="0" smtClean="0">
                <a:solidFill>
                  <a:schemeClr val="tx1"/>
                </a:solidFill>
                <a:latin typeface="+mn-lt"/>
                <a:ea typeface="+mn-ea"/>
                <a:cs typeface="+mn-cs"/>
              </a:rPr>
              <a:t>Correlation coefficient, 0.91;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 0.001. In both parts of the</a:t>
            </a:r>
          </a:p>
          <a:p>
            <a:r>
              <a:rPr lang="en-US" sz="1200" b="0" i="0" u="none" strike="noStrike" kern="1200" baseline="0" dirty="0" smtClean="0">
                <a:solidFill>
                  <a:schemeClr val="tx1"/>
                </a:solidFill>
                <a:latin typeface="+mn-lt"/>
                <a:ea typeface="+mn-ea"/>
                <a:cs typeface="+mn-cs"/>
              </a:rPr>
              <a:t>figure, patients are classified by their final renal outcome: dialysis dependent</a:t>
            </a:r>
          </a:p>
          <a:p>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circles</a:t>
            </a:r>
            <a:r>
              <a:rPr lang="en-US" sz="1200" b="0" i="0" u="none" strike="noStrike" kern="1200" baseline="0" dirty="0" smtClean="0">
                <a:solidFill>
                  <a:schemeClr val="tx1"/>
                </a:solidFill>
                <a:latin typeface="+mn-lt"/>
                <a:ea typeface="+mn-ea"/>
                <a:cs typeface="+mn-cs"/>
              </a:rPr>
              <a:t>) or dialysis independent (</a:t>
            </a:r>
            <a:r>
              <a:rPr lang="en-US" sz="1200" b="0" i="1" u="none" strike="noStrike" kern="1200" baseline="0" dirty="0" smtClean="0">
                <a:solidFill>
                  <a:schemeClr val="tx1"/>
                </a:solidFill>
                <a:latin typeface="+mn-lt"/>
                <a:ea typeface="+mn-ea"/>
                <a:cs typeface="+mn-cs"/>
              </a:rPr>
              <a:t>squares</a:t>
            </a:r>
            <a:r>
              <a:rPr lang="en-US" sz="1200" b="0" i="0" u="none" strike="noStrike" kern="1200" baseline="0" dirty="0" smtClean="0">
                <a:solidFill>
                  <a:schemeClr val="tx1"/>
                </a:solidFill>
                <a:latin typeface="+mn-lt"/>
                <a:ea typeface="+mn-ea"/>
                <a:cs typeface="+mn-cs"/>
              </a:rPr>
              <a:t>). To convert </a:t>
            </a:r>
            <a:r>
              <a:rPr lang="en-US" sz="1200" b="0" i="0" u="none" strike="noStrike" kern="1200" baseline="0" dirty="0" err="1" smtClean="0">
                <a:solidFill>
                  <a:schemeClr val="tx1"/>
                </a:solidFill>
                <a:latin typeface="+mn-lt"/>
                <a:ea typeface="+mn-ea"/>
                <a:cs typeface="+mn-cs"/>
              </a:rPr>
              <a:t>creatinine</a:t>
            </a:r>
            <a:r>
              <a:rPr lang="en-US" sz="1200" b="0" i="0" u="none" strike="noStrike" kern="1200" baseline="0" dirty="0" smtClean="0">
                <a:solidFill>
                  <a:schemeClr val="tx1"/>
                </a:solidFill>
                <a:latin typeface="+mn-lt"/>
                <a:ea typeface="+mn-ea"/>
                <a:cs typeface="+mn-cs"/>
              </a:rPr>
              <a:t> values</a:t>
            </a:r>
          </a:p>
          <a:p>
            <a:r>
              <a:rPr lang="en-US" sz="1200" b="0" i="0" u="none" strike="noStrike" kern="1200" baseline="0" dirty="0" smtClean="0">
                <a:solidFill>
                  <a:schemeClr val="tx1"/>
                </a:solidFill>
                <a:latin typeface="+mn-lt"/>
                <a:ea typeface="+mn-ea"/>
                <a:cs typeface="+mn-cs"/>
              </a:rPr>
              <a:t>in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/L to mg/</a:t>
            </a:r>
            <a:r>
              <a:rPr lang="en-US" sz="1200" b="0" i="0" u="none" strike="noStrike" kern="1200" baseline="0" dirty="0" err="1" smtClean="0">
                <a:solidFill>
                  <a:schemeClr val="tx1"/>
                </a:solidFill>
                <a:latin typeface="+mn-lt"/>
                <a:ea typeface="+mn-ea"/>
                <a:cs typeface="+mn-cs"/>
              </a:rPr>
              <a:t>dL</a:t>
            </a:r>
            <a:r>
              <a:rPr lang="en-US" sz="1200" b="0" i="0" u="none" strike="noStrike" kern="1200" baseline="0" dirty="0" smtClean="0">
                <a:solidFill>
                  <a:schemeClr val="tx1"/>
                </a:solidFill>
                <a:latin typeface="+mn-lt"/>
                <a:ea typeface="+mn-ea"/>
                <a:cs typeface="+mn-cs"/>
              </a:rPr>
              <a:t>, divide by 88.402.</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29</a:t>
            </a:fld>
            <a:endParaRPr lang="en-US"/>
          </a:p>
        </p:txBody>
      </p:sp>
    </p:spTree>
    <p:extLst>
      <p:ext uri="{BB962C8B-B14F-4D97-AF65-F5344CB8AC3E}">
        <p14:creationId xmlns:p14="http://schemas.microsoft.com/office/powerpoint/2010/main" val="334868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Patient survival at 5 years was calculated only for patients with at least 5 years of follow-up.</a:t>
            </a:r>
          </a:p>
          <a:p>
            <a:r>
              <a:rPr lang="en-US" sz="1200" b="0" i="0" u="none" strike="noStrike" kern="1200" baseline="0" dirty="0" smtClean="0">
                <a:solidFill>
                  <a:schemeClr val="tx1"/>
                </a:solidFill>
                <a:latin typeface="+mn-lt"/>
                <a:ea typeface="+mn-ea"/>
                <a:cs typeface="+mn-cs"/>
              </a:rPr>
              <a:t>† Renal survival at 5 years was calculated only for patients surviving at 5 years.</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31</a:t>
            </a:fld>
            <a:endParaRPr lang="en-US"/>
          </a:p>
        </p:txBody>
      </p:sp>
    </p:spTree>
    <p:extLst>
      <p:ext uri="{BB962C8B-B14F-4D97-AF65-F5344CB8AC3E}">
        <p14:creationId xmlns:p14="http://schemas.microsoft.com/office/powerpoint/2010/main" val="212838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difference between patients with an initial </a:t>
            </a:r>
            <a:r>
              <a:rPr lang="en-US" sz="1200" b="0" i="0" u="none" strike="noStrike" kern="1200" baseline="0" dirty="0" err="1" smtClean="0">
                <a:solidFill>
                  <a:schemeClr val="tx1"/>
                </a:solidFill>
                <a:latin typeface="+mn-lt"/>
                <a:ea typeface="+mn-ea"/>
                <a:cs typeface="+mn-cs"/>
              </a:rPr>
              <a:t>creatinine</a:t>
            </a:r>
            <a:r>
              <a:rPr lang="en-US" sz="1200" b="0" i="0" u="none" strike="noStrike" kern="1200" baseline="0" dirty="0" smtClean="0">
                <a:solidFill>
                  <a:schemeClr val="tx1"/>
                </a:solidFill>
                <a:latin typeface="+mn-lt"/>
                <a:ea typeface="+mn-ea"/>
                <a:cs typeface="+mn-cs"/>
              </a:rPr>
              <a:t> concentration less than 500 </a:t>
            </a:r>
            <a:r>
              <a:rPr lang="en-US" sz="1200" b="0" i="0" u="none" strike="noStrike" kern="1200" baseline="0" dirty="0" err="1" smtClean="0">
                <a:solidFill>
                  <a:schemeClr val="tx1"/>
                </a:solidFill>
                <a:latin typeface="+mn-lt"/>
                <a:ea typeface="+mn-ea"/>
                <a:cs typeface="+mn-cs"/>
              </a:rPr>
              <a:t>mmol</a:t>
            </a:r>
            <a:r>
              <a:rPr lang="en-US" sz="1200" b="0" i="0" u="none" strike="noStrike" kern="1200" baseline="0" dirty="0" smtClean="0">
                <a:solidFill>
                  <a:schemeClr val="tx1"/>
                </a:solidFill>
                <a:latin typeface="+mn-lt"/>
                <a:ea typeface="+mn-ea"/>
                <a:cs typeface="+mn-cs"/>
              </a:rPr>
              <a:t>/L (5.7 mg/</a:t>
            </a:r>
            <a:r>
              <a:rPr lang="en-US" sz="1200" b="0" i="0" u="none" strike="noStrike" kern="1200" baseline="0" dirty="0" err="1" smtClean="0">
                <a:solidFill>
                  <a:schemeClr val="tx1"/>
                </a:solidFill>
                <a:latin typeface="+mn-lt"/>
                <a:ea typeface="+mn-ea"/>
                <a:cs typeface="+mn-cs"/>
              </a:rPr>
              <a:t>dL</a:t>
            </a:r>
            <a:r>
              <a:rPr lang="en-US" sz="1200" b="0" i="0" u="none" strike="noStrike" kern="1200" baseline="0" dirty="0" smtClean="0">
                <a:solidFill>
                  <a:schemeClr val="tx1"/>
                </a:solidFill>
                <a:latin typeface="+mn-lt"/>
                <a:ea typeface="+mn-ea"/>
                <a:cs typeface="+mn-cs"/>
              </a:rPr>
              <a:t>) and the other groups was significant</a:t>
            </a:r>
          </a:p>
          <a:p>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5 0.0055). The number of patients at risk is shown on each curve. </a:t>
            </a:r>
            <a:r>
              <a:rPr lang="en-US" sz="1200" b="1" i="0" u="none" strike="noStrike" kern="1200" baseline="0" dirty="0" smtClean="0">
                <a:solidFill>
                  <a:schemeClr val="tx1"/>
                </a:solidFill>
                <a:latin typeface="+mn-lt"/>
                <a:ea typeface="+mn-ea"/>
                <a:cs typeface="+mn-cs"/>
              </a:rPr>
              <a:t>Bottom. </a:t>
            </a:r>
            <a:r>
              <a:rPr lang="en-US" sz="1200" b="0" i="0" u="none" strike="noStrike" kern="1200" baseline="0" dirty="0" smtClean="0">
                <a:solidFill>
                  <a:schemeClr val="tx1"/>
                </a:solidFill>
                <a:latin typeface="+mn-lt"/>
                <a:ea typeface="+mn-ea"/>
                <a:cs typeface="+mn-cs"/>
              </a:rPr>
              <a:t>Only patients who did not require dialysis at presentation are included.</a:t>
            </a:r>
          </a:p>
          <a:p>
            <a:r>
              <a:rPr lang="en-US" sz="1200" b="0" i="0" u="none" strike="noStrike" kern="1200" baseline="0" dirty="0" smtClean="0">
                <a:solidFill>
                  <a:schemeClr val="tx1"/>
                </a:solidFill>
                <a:latin typeface="+mn-lt"/>
                <a:ea typeface="+mn-ea"/>
                <a:cs typeface="+mn-cs"/>
              </a:rPr>
              <a:t>The difference between the two groups is not significant. The number of patients at risk is shown on each curve.</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32</a:t>
            </a:fld>
            <a:endParaRPr lang="en-US"/>
          </a:p>
        </p:txBody>
      </p:sp>
    </p:spTree>
    <p:extLst>
      <p:ext uri="{BB962C8B-B14F-4D97-AF65-F5344CB8AC3E}">
        <p14:creationId xmlns:p14="http://schemas.microsoft.com/office/powerpoint/2010/main" val="15751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36</a:t>
            </a:fld>
            <a:endParaRPr lang="en-US"/>
          </a:p>
        </p:txBody>
      </p:sp>
    </p:spTree>
    <p:extLst>
      <p:ext uri="{BB962C8B-B14F-4D97-AF65-F5344CB8AC3E}">
        <p14:creationId xmlns:p14="http://schemas.microsoft.com/office/powerpoint/2010/main" val="240270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Moschcowitz</a:t>
            </a:r>
            <a:r>
              <a:rPr lang="en-US" dirty="0" smtClean="0"/>
              <a:t> E. Hyaline thrombosis of the terminal arterioles and capillaries: a hitherto </a:t>
            </a:r>
            <a:r>
              <a:rPr lang="en-US" dirty="0" err="1" smtClean="0"/>
              <a:t>undescribed</a:t>
            </a:r>
            <a:r>
              <a:rPr lang="en-US" dirty="0" smtClean="0"/>
              <a:t> disease. </a:t>
            </a:r>
            <a:r>
              <a:rPr lang="en-US" dirty="0" err="1" smtClean="0"/>
              <a:t>Proc</a:t>
            </a:r>
            <a:r>
              <a:rPr lang="en-US" dirty="0" smtClean="0"/>
              <a:t> N Y </a:t>
            </a:r>
            <a:r>
              <a:rPr lang="en-US" dirty="0" err="1" smtClean="0"/>
              <a:t>Pathol</a:t>
            </a:r>
            <a:r>
              <a:rPr lang="en-US" dirty="0" smtClean="0"/>
              <a:t> Soc. 1924;24:21–24.</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Thrombotic </a:t>
            </a:r>
            <a:r>
              <a:rPr lang="en-US" sz="1200" b="0" i="0" u="none" strike="noStrike" kern="1200" baseline="0" dirty="0" err="1" smtClean="0">
                <a:solidFill>
                  <a:schemeClr val="tx1"/>
                </a:solidFill>
                <a:latin typeface="+mn-lt"/>
                <a:ea typeface="+mn-ea"/>
                <a:cs typeface="+mn-cs"/>
              </a:rPr>
              <a:t>thrombocytopaenic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purpura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Thrombotic </a:t>
            </a:r>
            <a:r>
              <a:rPr lang="en-US" sz="1200" b="0" i="0" u="none" strike="noStrike" kern="1200" baseline="0" dirty="0" err="1" smtClean="0">
                <a:solidFill>
                  <a:schemeClr val="tx1"/>
                </a:solidFill>
                <a:latin typeface="+mn-lt"/>
                <a:ea typeface="+mn-ea"/>
                <a:cs typeface="+mn-cs"/>
              </a:rPr>
              <a:t>thrombocytopaenic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purpura</a:t>
            </a:r>
            <a:r>
              <a:rPr lang="en-US" sz="1200" b="0" i="0" u="none" strike="noStrike" kern="1200" baseline="0" dirty="0" smtClean="0">
                <a:solidFill>
                  <a:schemeClr val="tx1"/>
                </a:solidFill>
                <a:latin typeface="+mn-lt"/>
                <a:ea typeface="+mn-ea"/>
                <a:cs typeface="+mn-cs"/>
              </a:rPr>
              <a:t> (TTP) was first</a:t>
            </a:r>
          </a:p>
          <a:p>
            <a:r>
              <a:rPr lang="en-US" sz="1200" b="0" i="0" u="none" strike="noStrike" kern="1200" baseline="0" dirty="0" smtClean="0">
                <a:solidFill>
                  <a:schemeClr val="tx1"/>
                </a:solidFill>
                <a:latin typeface="+mn-lt"/>
                <a:ea typeface="+mn-ea"/>
                <a:cs typeface="+mn-cs"/>
              </a:rPr>
              <a:t>described in 1924 [33]. It is more common in female</a:t>
            </a:r>
          </a:p>
          <a:p>
            <a:r>
              <a:rPr lang="en-US" sz="1200" b="0" i="0" u="none" strike="noStrike" kern="1200" baseline="0" dirty="0" smtClean="0">
                <a:solidFill>
                  <a:schemeClr val="tx1"/>
                </a:solidFill>
                <a:latin typeface="+mn-lt"/>
                <a:ea typeface="+mn-ea"/>
                <a:cs typeface="+mn-cs"/>
              </a:rPr>
              <a:t>subjects between the ages of 10 and 39 years. The highest</a:t>
            </a:r>
          </a:p>
          <a:p>
            <a:r>
              <a:rPr lang="en-US" sz="1200" b="0" i="0" u="none" strike="noStrike" kern="1200" baseline="0" dirty="0" smtClean="0">
                <a:solidFill>
                  <a:schemeClr val="tx1"/>
                </a:solidFill>
                <a:latin typeface="+mn-lt"/>
                <a:ea typeface="+mn-ea"/>
                <a:cs typeface="+mn-cs"/>
              </a:rPr>
              <a:t>incidence is seen in the fourth decade. The annual incidence</a:t>
            </a:r>
          </a:p>
          <a:p>
            <a:r>
              <a:rPr lang="en-US" sz="1200" b="0" i="0" u="none" strike="noStrike" kern="1200" baseline="0" dirty="0" smtClean="0">
                <a:solidFill>
                  <a:schemeClr val="tx1"/>
                </a:solidFill>
                <a:latin typeface="+mn-lt"/>
                <a:ea typeface="+mn-ea"/>
                <a:cs typeface="+mn-cs"/>
              </a:rPr>
              <a:t>is 3.7 cases per 1,000,000 [7]. Clinically, it presents as a</a:t>
            </a:r>
          </a:p>
          <a:p>
            <a:r>
              <a:rPr lang="en-US" sz="1200" b="0" i="0" u="none" strike="noStrike" kern="1200" baseline="0" dirty="0" smtClean="0">
                <a:solidFill>
                  <a:schemeClr val="tx1"/>
                </a:solidFill>
                <a:latin typeface="+mn-lt"/>
                <a:ea typeface="+mn-ea"/>
                <a:cs typeface="+mn-cs"/>
              </a:rPr>
              <a:t>pentad of symptoms: </a:t>
            </a:r>
            <a:r>
              <a:rPr lang="en-US" sz="1200" b="0" i="0" u="none" strike="noStrike" kern="1200" baseline="0" dirty="0" err="1" smtClean="0">
                <a:solidFill>
                  <a:schemeClr val="tx1"/>
                </a:solidFill>
                <a:latin typeface="+mn-lt"/>
                <a:ea typeface="+mn-ea"/>
                <a:cs typeface="+mn-cs"/>
              </a:rPr>
              <a:t>microangiopathic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haemolytic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anaemia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thrombocytopaenia</a:t>
            </a:r>
            <a:r>
              <a:rPr lang="en-US" sz="1200" b="0" i="0" u="none" strike="noStrike" kern="1200" baseline="0" dirty="0" smtClean="0">
                <a:solidFill>
                  <a:schemeClr val="tx1"/>
                </a:solidFill>
                <a:latin typeface="+mn-lt"/>
                <a:ea typeface="+mn-ea"/>
                <a:cs typeface="+mn-cs"/>
              </a:rPr>
              <a:t>, neurological symptoms, renal</a:t>
            </a:r>
          </a:p>
          <a:p>
            <a:r>
              <a:rPr lang="en-US" sz="1200" b="0" i="0" u="none" strike="noStrike" kern="1200" baseline="0" dirty="0" smtClean="0">
                <a:solidFill>
                  <a:schemeClr val="tx1"/>
                </a:solidFill>
                <a:latin typeface="+mn-lt"/>
                <a:ea typeface="+mn-ea"/>
                <a:cs typeface="+mn-cs"/>
              </a:rPr>
              <a:t>damage and fever. It used to be a diagnosis of exclusion;</a:t>
            </a:r>
          </a:p>
          <a:p>
            <a:r>
              <a:rPr lang="en-US" sz="1200" b="0" i="0" u="none" strike="noStrike" kern="1200" baseline="0" dirty="0" smtClean="0">
                <a:solidFill>
                  <a:schemeClr val="tx1"/>
                </a:solidFill>
                <a:latin typeface="+mn-lt"/>
                <a:ea typeface="+mn-ea"/>
                <a:cs typeface="+mn-cs"/>
              </a:rPr>
              <a:t>however, there is now an ADAMTS13 activity assay that</a:t>
            </a:r>
          </a:p>
          <a:p>
            <a:r>
              <a:rPr lang="en-US" sz="1200" b="0" i="0" u="none" strike="noStrike" kern="1200" baseline="0" dirty="0" smtClean="0">
                <a:solidFill>
                  <a:schemeClr val="tx1"/>
                </a:solidFill>
                <a:latin typeface="+mn-lt"/>
                <a:ea typeface="+mn-ea"/>
                <a:cs typeface="+mn-cs"/>
              </a:rPr>
              <a:t>clinches the diagnosis [33]. Plasma exchange was shown to</a:t>
            </a:r>
          </a:p>
          <a:p>
            <a:r>
              <a:rPr lang="en-US" sz="1200" b="0" i="0" u="none" strike="noStrike" kern="1200" baseline="0" dirty="0" smtClean="0">
                <a:solidFill>
                  <a:schemeClr val="tx1"/>
                </a:solidFill>
                <a:latin typeface="+mn-lt"/>
                <a:ea typeface="+mn-ea"/>
                <a:cs typeface="+mn-cs"/>
              </a:rPr>
              <a:t>improve symptoms and is now standard treatment for TTP</a:t>
            </a:r>
          </a:p>
          <a:p>
            <a:r>
              <a:rPr lang="en-US" sz="1200" b="0" i="0" u="none" strike="noStrike" kern="1200" baseline="0" dirty="0" smtClean="0">
                <a:solidFill>
                  <a:schemeClr val="tx1"/>
                </a:solidFill>
                <a:latin typeface="+mn-lt"/>
                <a:ea typeface="+mn-ea"/>
                <a:cs typeface="+mn-cs"/>
              </a:rPr>
              <a:t>[2]. It took 20 years before the reason why plasma</a:t>
            </a:r>
          </a:p>
          <a:p>
            <a:r>
              <a:rPr lang="en-US" sz="1200" b="0" i="0" u="none" strike="noStrike" kern="1200" baseline="0" dirty="0" smtClean="0">
                <a:solidFill>
                  <a:schemeClr val="tx1"/>
                </a:solidFill>
                <a:latin typeface="+mn-lt"/>
                <a:ea typeface="+mn-ea"/>
                <a:cs typeface="+mn-cs"/>
              </a:rPr>
              <a:t>exchange is a useful treatment in TTP was understood</a:t>
            </a:r>
          </a:p>
          <a:p>
            <a:r>
              <a:rPr lang="en-US" sz="1200" b="0" i="0" u="none" strike="noStrike" kern="1200" baseline="0" dirty="0" smtClean="0">
                <a:solidFill>
                  <a:schemeClr val="tx1"/>
                </a:solidFill>
                <a:latin typeface="+mn-lt"/>
                <a:ea typeface="+mn-ea"/>
                <a:cs typeface="+mn-cs"/>
              </a:rPr>
              <a:t>[34]. In 1982, it was noted that TTP patients had ultra-large</a:t>
            </a:r>
          </a:p>
          <a:p>
            <a:r>
              <a:rPr lang="en-US" sz="1200" b="0" i="0" u="none" strike="noStrike" kern="1200" baseline="0" dirty="0" err="1" smtClean="0">
                <a:solidFill>
                  <a:schemeClr val="tx1"/>
                </a:solidFill>
                <a:latin typeface="+mn-lt"/>
                <a:ea typeface="+mn-ea"/>
                <a:cs typeface="+mn-cs"/>
              </a:rPr>
              <a:t>multimers</a:t>
            </a:r>
            <a:r>
              <a:rPr lang="en-US" sz="1200" b="0" i="0" u="none" strike="noStrike" kern="1200" baseline="0" dirty="0" smtClean="0">
                <a:solidFill>
                  <a:schemeClr val="tx1"/>
                </a:solidFill>
                <a:latin typeface="+mn-lt"/>
                <a:ea typeface="+mn-ea"/>
                <a:cs typeface="+mn-cs"/>
              </a:rPr>
              <a:t> of von </a:t>
            </a:r>
            <a:r>
              <a:rPr lang="en-US" sz="1200" b="0" i="0" u="none" strike="noStrike" kern="1200" baseline="0" dirty="0" err="1" smtClean="0">
                <a:solidFill>
                  <a:schemeClr val="tx1"/>
                </a:solidFill>
                <a:latin typeface="+mn-lt"/>
                <a:ea typeface="+mn-ea"/>
                <a:cs typeface="+mn-cs"/>
              </a:rPr>
              <a:t>Willebrand</a:t>
            </a:r>
            <a:r>
              <a:rPr lang="en-US" sz="1200" b="0" i="0" u="none" strike="noStrike" kern="1200" baseline="0" dirty="0" smtClean="0">
                <a:solidFill>
                  <a:schemeClr val="tx1"/>
                </a:solidFill>
                <a:latin typeface="+mn-lt"/>
                <a:ea typeface="+mn-ea"/>
                <a:cs typeface="+mn-cs"/>
              </a:rPr>
              <a:t> factor circulating in their</a:t>
            </a:r>
          </a:p>
          <a:p>
            <a:r>
              <a:rPr lang="en-US" sz="1200" b="0" i="0" u="none" strike="noStrike" kern="1200" baseline="0" dirty="0" smtClean="0">
                <a:solidFill>
                  <a:schemeClr val="tx1"/>
                </a:solidFill>
                <a:latin typeface="+mn-lt"/>
                <a:ea typeface="+mn-ea"/>
                <a:cs typeface="+mn-cs"/>
              </a:rPr>
              <a:t>blood during periods of remission; thus, it was </a:t>
            </a:r>
            <a:r>
              <a:rPr lang="en-US" sz="1200" b="0" i="0" u="none" strike="noStrike" kern="1200" baseline="0" dirty="0" err="1" smtClean="0">
                <a:solidFill>
                  <a:schemeClr val="tx1"/>
                </a:solidFill>
                <a:latin typeface="+mn-lt"/>
                <a:ea typeface="+mn-ea"/>
                <a:cs typeface="+mn-cs"/>
              </a:rPr>
              <a:t>hypothesised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that, as these were not seen in healthy people, that</a:t>
            </a:r>
          </a:p>
          <a:p>
            <a:r>
              <a:rPr lang="en-US" sz="1200" b="0" i="0" u="none" strike="noStrike" kern="1200" baseline="0" dirty="0" smtClean="0">
                <a:solidFill>
                  <a:schemeClr val="tx1"/>
                </a:solidFill>
                <a:latin typeface="+mn-lt"/>
                <a:ea typeface="+mn-ea"/>
                <a:cs typeface="+mn-cs"/>
              </a:rPr>
              <a:t>TTP patients lack a protease that normally cleaves these</a:t>
            </a:r>
          </a:p>
          <a:p>
            <a:r>
              <a:rPr lang="en-US" sz="1200" b="0" i="0" u="none" strike="noStrike" kern="1200" baseline="0" dirty="0" smtClean="0">
                <a:solidFill>
                  <a:schemeClr val="tx1"/>
                </a:solidFill>
                <a:latin typeface="+mn-lt"/>
                <a:ea typeface="+mn-ea"/>
                <a:cs typeface="+mn-cs"/>
              </a:rPr>
              <a:t>ultra-large </a:t>
            </a:r>
            <a:r>
              <a:rPr lang="en-US" sz="1200" b="0" i="0" u="none" strike="noStrike" kern="1200" baseline="0" dirty="0" err="1" smtClean="0">
                <a:solidFill>
                  <a:schemeClr val="tx1"/>
                </a:solidFill>
                <a:latin typeface="+mn-lt"/>
                <a:ea typeface="+mn-ea"/>
                <a:cs typeface="+mn-cs"/>
              </a:rPr>
              <a:t>multimers</a:t>
            </a:r>
            <a:r>
              <a:rPr lang="en-US" sz="1200" b="0" i="0" u="none" strike="noStrike" kern="1200" baseline="0" dirty="0" smtClean="0">
                <a:solidFill>
                  <a:schemeClr val="tx1"/>
                </a:solidFill>
                <a:latin typeface="+mn-lt"/>
                <a:ea typeface="+mn-ea"/>
                <a:cs typeface="+mn-cs"/>
              </a:rPr>
              <a:t> [33]</a:t>
            </a:r>
          </a:p>
          <a:p>
            <a:r>
              <a:rPr lang="en-US" sz="1200" b="0" i="0" u="none" strike="noStrike" kern="1200" baseline="0" dirty="0" smtClean="0">
                <a:solidFill>
                  <a:schemeClr val="tx1"/>
                </a:solidFill>
                <a:latin typeface="+mn-lt"/>
                <a:ea typeface="+mn-ea"/>
                <a:cs typeface="+mn-cs"/>
              </a:rPr>
              <a:t>Thrombotic </a:t>
            </a:r>
            <a:r>
              <a:rPr lang="en-US" sz="1200" b="0" i="0" u="none" strike="noStrike" kern="1200" baseline="0" dirty="0" err="1" smtClean="0">
                <a:solidFill>
                  <a:schemeClr val="tx1"/>
                </a:solidFill>
                <a:latin typeface="+mn-lt"/>
                <a:ea typeface="+mn-ea"/>
                <a:cs typeface="+mn-cs"/>
              </a:rPr>
              <a:t>thrombocytopaenic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purpura</a:t>
            </a:r>
            <a:r>
              <a:rPr lang="en-US" sz="1200" b="0" i="0" u="none" strike="noStrike" kern="1200" baseline="0" dirty="0" smtClean="0">
                <a:solidFill>
                  <a:schemeClr val="tx1"/>
                </a:solidFill>
                <a:latin typeface="+mn-lt"/>
                <a:ea typeface="+mn-ea"/>
                <a:cs typeface="+mn-cs"/>
              </a:rPr>
              <a:t> is now known to</a:t>
            </a:r>
          </a:p>
          <a:p>
            <a:r>
              <a:rPr lang="en-US" sz="1200" b="0" i="0" u="none" strike="noStrike" kern="1200" baseline="0" dirty="0" smtClean="0">
                <a:solidFill>
                  <a:schemeClr val="tx1"/>
                </a:solidFill>
                <a:latin typeface="+mn-lt"/>
                <a:ea typeface="+mn-ea"/>
                <a:cs typeface="+mn-cs"/>
              </a:rPr>
              <a:t>be a disorder of von </a:t>
            </a:r>
            <a:r>
              <a:rPr lang="en-US" sz="1200" b="0" i="0" u="none" strike="noStrike" kern="1200" baseline="0" dirty="0" err="1" smtClean="0">
                <a:solidFill>
                  <a:schemeClr val="tx1"/>
                </a:solidFill>
                <a:latin typeface="+mn-lt"/>
                <a:ea typeface="+mn-ea"/>
                <a:cs typeface="+mn-cs"/>
              </a:rPr>
              <a:t>Willebrand</a:t>
            </a:r>
            <a:r>
              <a:rPr lang="en-US" sz="1200" b="0" i="0" u="none" strike="noStrike" kern="1200" baseline="0" dirty="0" smtClean="0">
                <a:solidFill>
                  <a:schemeClr val="tx1"/>
                </a:solidFill>
                <a:latin typeface="+mn-lt"/>
                <a:ea typeface="+mn-ea"/>
                <a:cs typeface="+mn-cs"/>
              </a:rPr>
              <a:t> factor (</a:t>
            </a:r>
            <a:r>
              <a:rPr lang="en-US" sz="1200" b="0" i="0" u="none" strike="noStrike" kern="1200" baseline="0" dirty="0" err="1" smtClean="0">
                <a:solidFill>
                  <a:schemeClr val="tx1"/>
                </a:solidFill>
                <a:latin typeface="+mn-lt"/>
                <a:ea typeface="+mn-ea"/>
                <a:cs typeface="+mn-cs"/>
              </a:rPr>
              <a:t>vWF</a:t>
            </a:r>
            <a:r>
              <a:rPr lang="en-US" sz="1200" b="0" i="0" u="none" strike="noStrike" kern="1200" baseline="0" dirty="0" smtClean="0">
                <a:solidFill>
                  <a:schemeClr val="tx1"/>
                </a:solidFill>
                <a:latin typeface="+mn-lt"/>
                <a:ea typeface="+mn-ea"/>
                <a:cs typeface="+mn-cs"/>
              </a:rPr>
              <a:t>) regulation [5].</a:t>
            </a:r>
          </a:p>
          <a:p>
            <a:r>
              <a:rPr lang="en-US" sz="1200" b="0" i="0" u="none" strike="noStrike" kern="1200" baseline="0" dirty="0" err="1" smtClean="0">
                <a:solidFill>
                  <a:schemeClr val="tx1"/>
                </a:solidFill>
                <a:latin typeface="+mn-lt"/>
                <a:ea typeface="+mn-ea"/>
                <a:cs typeface="+mn-cs"/>
              </a:rPr>
              <a:t>vWF</a:t>
            </a:r>
            <a:r>
              <a:rPr lang="en-US" sz="1200" b="0" i="0" u="none" strike="noStrike" kern="1200" baseline="0" dirty="0" smtClean="0">
                <a:solidFill>
                  <a:schemeClr val="tx1"/>
                </a:solidFill>
                <a:latin typeface="+mn-lt"/>
                <a:ea typeface="+mn-ea"/>
                <a:cs typeface="+mn-cs"/>
              </a:rPr>
              <a:t> is a glycoprotein produced by endothelial cells that</a:t>
            </a:r>
          </a:p>
          <a:p>
            <a:r>
              <a:rPr lang="en-US" sz="1200" b="0" i="0" u="none" strike="noStrike" kern="1200" baseline="0" dirty="0" smtClean="0">
                <a:solidFill>
                  <a:schemeClr val="tx1"/>
                </a:solidFill>
                <a:latin typeface="+mn-lt"/>
                <a:ea typeface="+mn-ea"/>
                <a:cs typeface="+mn-cs"/>
              </a:rPr>
              <a:t>regulates platelet aggregation and adhesion. When vascular</a:t>
            </a:r>
          </a:p>
          <a:p>
            <a:r>
              <a:rPr lang="en-US" sz="1200" b="0" i="0" u="none" strike="noStrike" kern="1200" baseline="0" dirty="0" smtClean="0">
                <a:solidFill>
                  <a:schemeClr val="tx1"/>
                </a:solidFill>
                <a:latin typeface="+mn-lt"/>
                <a:ea typeface="+mn-ea"/>
                <a:cs typeface="+mn-cs"/>
              </a:rPr>
              <a:t>injury occurs, </a:t>
            </a:r>
            <a:r>
              <a:rPr lang="en-US" sz="1200" b="0" i="0" u="none" strike="noStrike" kern="1200" baseline="0" dirty="0" err="1" smtClean="0">
                <a:solidFill>
                  <a:schemeClr val="tx1"/>
                </a:solidFill>
                <a:latin typeface="+mn-lt"/>
                <a:ea typeface="+mn-ea"/>
                <a:cs typeface="+mn-cs"/>
              </a:rPr>
              <a:t>vWF</a:t>
            </a:r>
            <a:r>
              <a:rPr lang="en-US" sz="1200" b="0" i="0" u="none" strike="noStrike" kern="1200" baseline="0" dirty="0" smtClean="0">
                <a:solidFill>
                  <a:schemeClr val="tx1"/>
                </a:solidFill>
                <a:latin typeface="+mn-lt"/>
                <a:ea typeface="+mn-ea"/>
                <a:cs typeface="+mn-cs"/>
              </a:rPr>
              <a:t> is released from endothelial cells as </a:t>
            </a:r>
            <a:r>
              <a:rPr lang="en-US" sz="1200" b="0" i="0" u="none" strike="noStrike" kern="1200" baseline="0" dirty="0" err="1" smtClean="0">
                <a:solidFill>
                  <a:schemeClr val="tx1"/>
                </a:solidFill>
                <a:latin typeface="+mn-lt"/>
                <a:ea typeface="+mn-ea"/>
                <a:cs typeface="+mn-cs"/>
              </a:rPr>
              <a:t>ultralarge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multimers</a:t>
            </a:r>
            <a:r>
              <a:rPr lang="en-US" sz="1200" b="0" i="0" u="none" strike="noStrike" kern="1200" baseline="0" dirty="0" smtClean="0">
                <a:solidFill>
                  <a:schemeClr val="tx1"/>
                </a:solidFill>
                <a:latin typeface="+mn-lt"/>
                <a:ea typeface="+mn-ea"/>
                <a:cs typeface="+mn-cs"/>
              </a:rPr>
              <a:t> (UL-</a:t>
            </a:r>
            <a:r>
              <a:rPr lang="en-US" sz="1200" b="0" i="0" u="none" strike="noStrike" kern="1200" baseline="0" dirty="0" err="1" smtClean="0">
                <a:solidFill>
                  <a:schemeClr val="tx1"/>
                </a:solidFill>
                <a:latin typeface="+mn-lt"/>
                <a:ea typeface="+mn-ea"/>
                <a:cs typeface="+mn-cs"/>
              </a:rPr>
              <a:t>vWF</a:t>
            </a:r>
            <a:r>
              <a:rPr lang="en-US" sz="1200" b="0" i="0" u="none" strike="noStrike" kern="1200" baseline="0" dirty="0" smtClean="0">
                <a:solidFill>
                  <a:schemeClr val="tx1"/>
                </a:solidFill>
                <a:latin typeface="+mn-lt"/>
                <a:ea typeface="+mn-ea"/>
                <a:cs typeface="+mn-cs"/>
              </a:rPr>
              <a:t>). Some of these stay associated</a:t>
            </a:r>
          </a:p>
          <a:p>
            <a:r>
              <a:rPr lang="en-US" sz="1200" b="0" i="0" u="none" strike="noStrike" kern="1200" baseline="0" dirty="0" smtClean="0">
                <a:solidFill>
                  <a:schemeClr val="tx1"/>
                </a:solidFill>
                <a:latin typeface="+mn-lt"/>
                <a:ea typeface="+mn-ea"/>
                <a:cs typeface="+mn-cs"/>
              </a:rPr>
              <a:t>with the endothelial cell surface providing platelet-binding</a:t>
            </a:r>
          </a:p>
          <a:p>
            <a:r>
              <a:rPr lang="en-US" sz="1200" b="0" i="0" u="none" strike="noStrike" kern="1200" baseline="0" dirty="0" smtClean="0">
                <a:solidFill>
                  <a:schemeClr val="tx1"/>
                </a:solidFill>
                <a:latin typeface="+mn-lt"/>
                <a:ea typeface="+mn-ea"/>
                <a:cs typeface="+mn-cs"/>
              </a:rPr>
              <a:t>sites. They may bind other blood components too, e.g.</a:t>
            </a:r>
          </a:p>
          <a:p>
            <a:r>
              <a:rPr lang="en-US" sz="1200" b="0" i="0" u="none" strike="noStrike" kern="1200" baseline="0" dirty="0" smtClean="0">
                <a:solidFill>
                  <a:schemeClr val="tx1"/>
                </a:solidFill>
                <a:latin typeface="+mn-lt"/>
                <a:ea typeface="+mn-ea"/>
                <a:cs typeface="+mn-cs"/>
              </a:rPr>
              <a:t>leukocytes. Platelet binding to UL-</a:t>
            </a:r>
            <a:r>
              <a:rPr lang="en-US" sz="1200" b="0" i="0" u="none" strike="noStrike" kern="1200" baseline="0" dirty="0" err="1" smtClean="0">
                <a:solidFill>
                  <a:schemeClr val="tx1"/>
                </a:solidFill>
                <a:latin typeface="+mn-lt"/>
                <a:ea typeface="+mn-ea"/>
                <a:cs typeface="+mn-cs"/>
              </a:rPr>
              <a:t>vWF</a:t>
            </a:r>
            <a:r>
              <a:rPr lang="en-US" sz="1200" b="0" i="0" u="none" strike="noStrike" kern="1200" baseline="0" dirty="0" smtClean="0">
                <a:solidFill>
                  <a:schemeClr val="tx1"/>
                </a:solidFill>
                <a:latin typeface="+mn-lt"/>
                <a:ea typeface="+mn-ea"/>
                <a:cs typeface="+mn-cs"/>
              </a:rPr>
              <a:t> is regulated by the</a:t>
            </a:r>
          </a:p>
          <a:p>
            <a:r>
              <a:rPr lang="en-US" sz="1200" b="0" i="0" u="none" strike="noStrike" kern="1200" baseline="0" dirty="0" err="1" smtClean="0">
                <a:solidFill>
                  <a:schemeClr val="tx1"/>
                </a:solidFill>
                <a:latin typeface="+mn-lt"/>
                <a:ea typeface="+mn-ea"/>
                <a:cs typeface="+mn-cs"/>
              </a:rPr>
              <a:t>metalloprotease</a:t>
            </a:r>
            <a:r>
              <a:rPr lang="en-US" sz="1200" b="0" i="0" u="none" strike="noStrike" kern="1200" baseline="0" dirty="0" smtClean="0">
                <a:solidFill>
                  <a:schemeClr val="tx1"/>
                </a:solidFill>
                <a:latin typeface="+mn-lt"/>
                <a:ea typeface="+mn-ea"/>
                <a:cs typeface="+mn-cs"/>
              </a:rPr>
              <a:t> ADAMTS13 (a-</a:t>
            </a:r>
            <a:r>
              <a:rPr lang="en-US" sz="1200" b="0" i="0" u="none" strike="noStrike" kern="1200" baseline="0" dirty="0" err="1" smtClean="0">
                <a:solidFill>
                  <a:schemeClr val="tx1"/>
                </a:solidFill>
                <a:latin typeface="+mn-lt"/>
                <a:ea typeface="+mn-ea"/>
                <a:cs typeface="+mn-cs"/>
              </a:rPr>
              <a:t>disintegrin</a:t>
            </a:r>
            <a:r>
              <a:rPr lang="en-US" sz="1200" b="0" i="0" u="none" strike="noStrike" kern="1200" baseline="0" dirty="0" smtClean="0">
                <a:solidFill>
                  <a:schemeClr val="tx1"/>
                </a:solidFill>
                <a:latin typeface="+mn-lt"/>
                <a:ea typeface="+mn-ea"/>
                <a:cs typeface="+mn-cs"/>
              </a:rPr>
              <a:t>-like and </a:t>
            </a:r>
            <a:r>
              <a:rPr lang="en-US" sz="1200" b="0" i="0" u="none" strike="noStrike" kern="1200" baseline="0" dirty="0" err="1" smtClean="0">
                <a:solidFill>
                  <a:schemeClr val="tx1"/>
                </a:solidFill>
                <a:latin typeface="+mn-lt"/>
                <a:ea typeface="+mn-ea"/>
                <a:cs typeface="+mn-cs"/>
              </a:rPr>
              <a:t>metalloprotease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thrombospondin</a:t>
            </a:r>
            <a:r>
              <a:rPr lang="en-US" sz="1200" b="0" i="0" u="none" strike="noStrike" kern="1200" baseline="0" dirty="0" smtClean="0">
                <a:solidFill>
                  <a:schemeClr val="tx1"/>
                </a:solidFill>
                <a:latin typeface="+mn-lt"/>
                <a:ea typeface="+mn-ea"/>
                <a:cs typeface="+mn-cs"/>
              </a:rPr>
              <a:t> repeats). It is a deficiency of</a:t>
            </a:r>
          </a:p>
          <a:p>
            <a:r>
              <a:rPr lang="en-US" sz="1200" b="0" i="0" u="none" strike="noStrike" kern="1200" baseline="0" dirty="0" smtClean="0">
                <a:solidFill>
                  <a:schemeClr val="tx1"/>
                </a:solidFill>
                <a:latin typeface="+mn-lt"/>
                <a:ea typeface="+mn-ea"/>
                <a:cs typeface="+mn-cs"/>
              </a:rPr>
              <a:t>ADAMTS 13 that accounts for the majority of patients with</a:t>
            </a:r>
          </a:p>
          <a:p>
            <a:r>
              <a:rPr lang="en-US" sz="1200" b="0" i="0" u="none" strike="noStrike" kern="1200" baseline="0" dirty="0" smtClean="0">
                <a:solidFill>
                  <a:schemeClr val="tx1"/>
                </a:solidFill>
                <a:latin typeface="+mn-lt"/>
                <a:ea typeface="+mn-ea"/>
                <a:cs typeface="+mn-cs"/>
              </a:rPr>
              <a:t>congenital TTP. The majority of acquired cases occur due to</a:t>
            </a:r>
          </a:p>
          <a:p>
            <a:r>
              <a:rPr lang="en-US" sz="1200" b="0" i="0" u="none" strike="noStrike" kern="1200" baseline="0" dirty="0" smtClean="0">
                <a:solidFill>
                  <a:schemeClr val="tx1"/>
                </a:solidFill>
                <a:latin typeface="+mn-lt"/>
                <a:ea typeface="+mn-ea"/>
                <a:cs typeface="+mn-cs"/>
              </a:rPr>
              <a:t>antibody formation against this molecule [33].</a:t>
            </a:r>
          </a:p>
          <a:p>
            <a:r>
              <a:rPr lang="en-US" sz="1200" b="0" i="0" u="none" strike="noStrike" kern="1200" baseline="0" dirty="0" err="1" smtClean="0">
                <a:solidFill>
                  <a:schemeClr val="tx1"/>
                </a:solidFill>
                <a:latin typeface="+mn-lt"/>
                <a:ea typeface="+mn-ea"/>
                <a:cs typeface="+mn-cs"/>
              </a:rPr>
              <a:t>Banno</a:t>
            </a:r>
            <a:r>
              <a:rPr lang="en-US" sz="1200" b="0" i="0" u="none" strike="noStrike" kern="1200" baseline="0" dirty="0" smtClean="0">
                <a:solidFill>
                  <a:schemeClr val="tx1"/>
                </a:solidFill>
                <a:latin typeface="+mn-lt"/>
                <a:ea typeface="+mn-ea"/>
                <a:cs typeface="+mn-cs"/>
              </a:rPr>
              <a:t> et al. [35] has developed an ADAMTS13</a:t>
            </a:r>
          </a:p>
          <a:p>
            <a:r>
              <a:rPr lang="en-US" sz="1200" b="0" i="0" u="none" strike="noStrike" kern="1200" baseline="0" dirty="0" smtClean="0">
                <a:solidFill>
                  <a:schemeClr val="tx1"/>
                </a:solidFill>
                <a:latin typeface="+mn-lt"/>
                <a:ea typeface="+mn-ea"/>
                <a:cs typeface="+mn-cs"/>
              </a:rPr>
              <a:t>knockout mouse on a pure genetic background SV129.</a:t>
            </a:r>
          </a:p>
          <a:p>
            <a:r>
              <a:rPr lang="en-US" sz="1200" b="0" i="0" u="none" strike="noStrike" kern="1200" baseline="0" dirty="0" smtClean="0">
                <a:solidFill>
                  <a:schemeClr val="tx1"/>
                </a:solidFill>
                <a:latin typeface="+mn-lt"/>
                <a:ea typeface="+mn-ea"/>
                <a:cs typeface="+mn-cs"/>
              </a:rPr>
              <a:t>These mice do not normally develop TMA, but do show a</a:t>
            </a:r>
          </a:p>
          <a:p>
            <a:r>
              <a:rPr lang="en-US" sz="1200" b="0" i="0" u="none" strike="noStrike" kern="1200" baseline="0" dirty="0" smtClean="0">
                <a:solidFill>
                  <a:schemeClr val="tx1"/>
                </a:solidFill>
                <a:latin typeface="+mn-lt"/>
                <a:ea typeface="+mn-ea"/>
                <a:cs typeface="+mn-cs"/>
              </a:rPr>
              <a:t>UL-</a:t>
            </a:r>
            <a:r>
              <a:rPr lang="en-US" sz="1200" b="0" i="0" u="none" strike="noStrike" kern="1200" baseline="0" dirty="0" err="1" smtClean="0">
                <a:solidFill>
                  <a:schemeClr val="tx1"/>
                </a:solidFill>
                <a:latin typeface="+mn-lt"/>
                <a:ea typeface="+mn-ea"/>
                <a:cs typeface="+mn-cs"/>
              </a:rPr>
              <a:t>vWF</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multimers</a:t>
            </a:r>
            <a:r>
              <a:rPr lang="en-US" sz="1200" b="0" i="0" u="none" strike="noStrike" kern="1200" baseline="0" dirty="0" smtClean="0">
                <a:solidFill>
                  <a:schemeClr val="tx1"/>
                </a:solidFill>
                <a:latin typeface="+mn-lt"/>
                <a:ea typeface="+mn-ea"/>
                <a:cs typeface="+mn-cs"/>
              </a:rPr>
              <a:t> pattern similar to that seen in TTP.</a:t>
            </a:r>
          </a:p>
          <a:p>
            <a:r>
              <a:rPr lang="en-US" sz="1200" b="0" i="0" u="none" strike="noStrike" kern="1200" baseline="0" dirty="0" smtClean="0">
                <a:solidFill>
                  <a:schemeClr val="tx1"/>
                </a:solidFill>
                <a:latin typeface="+mn-lt"/>
                <a:ea typeface="+mn-ea"/>
                <a:cs typeface="+mn-cs"/>
              </a:rPr>
              <a:t>However, when challenged with platelet and endothelial</a:t>
            </a:r>
          </a:p>
          <a:p>
            <a:r>
              <a:rPr lang="en-US" sz="1200" b="0" i="0" u="none" strike="noStrike" kern="1200" baseline="0" dirty="0" smtClean="0">
                <a:solidFill>
                  <a:schemeClr val="tx1"/>
                </a:solidFill>
                <a:latin typeface="+mn-lt"/>
                <a:ea typeface="+mn-ea"/>
                <a:cs typeface="+mn-cs"/>
              </a:rPr>
              <a:t>agonists, they develop severe </a:t>
            </a:r>
            <a:r>
              <a:rPr lang="en-US" sz="1200" b="0" i="0" u="none" strike="noStrike" kern="1200" baseline="0" dirty="0" err="1" smtClean="0">
                <a:solidFill>
                  <a:schemeClr val="tx1"/>
                </a:solidFill>
                <a:latin typeface="+mn-lt"/>
                <a:ea typeface="+mn-ea"/>
                <a:cs typeface="+mn-cs"/>
              </a:rPr>
              <a:t>thrombocytopaenia</a:t>
            </a:r>
            <a:r>
              <a:rPr lang="en-US" sz="1200" b="0" i="0" u="none" strike="noStrike" kern="1200" baseline="0" dirty="0" smtClean="0">
                <a:solidFill>
                  <a:schemeClr val="tx1"/>
                </a:solidFill>
                <a:latin typeface="+mn-lt"/>
                <a:ea typeface="+mn-ea"/>
                <a:cs typeface="+mn-cs"/>
              </a:rPr>
              <a:t>. This</a:t>
            </a:r>
          </a:p>
          <a:p>
            <a:r>
              <a:rPr lang="en-US" sz="1200" b="0" i="0" u="none" strike="noStrike" kern="1200" baseline="0" dirty="0" smtClean="0">
                <a:solidFill>
                  <a:schemeClr val="tx1"/>
                </a:solidFill>
                <a:latin typeface="+mn-lt"/>
                <a:ea typeface="+mn-ea"/>
                <a:cs typeface="+mn-cs"/>
              </a:rPr>
              <a:t>suggests that ADAMTS13 deficiency alone is not enough</a:t>
            </a:r>
          </a:p>
          <a:p>
            <a:r>
              <a:rPr lang="en-US" sz="1200" b="0" i="0" u="none" strike="noStrike" kern="1200" baseline="0" dirty="0" smtClean="0">
                <a:solidFill>
                  <a:schemeClr val="tx1"/>
                </a:solidFill>
                <a:latin typeface="+mn-lt"/>
                <a:ea typeface="+mn-ea"/>
                <a:cs typeface="+mn-cs"/>
              </a:rPr>
              <a:t>to cause TMA. A further environmental or genetic hit is</a:t>
            </a:r>
          </a:p>
          <a:p>
            <a:r>
              <a:rPr lang="en-US" sz="1200" b="0" i="0" u="none" strike="noStrike" kern="1200" baseline="0" dirty="0" smtClean="0">
                <a:solidFill>
                  <a:schemeClr val="tx1"/>
                </a:solidFill>
                <a:latin typeface="+mn-lt"/>
                <a:ea typeface="+mn-ea"/>
                <a:cs typeface="+mn-cs"/>
              </a:rPr>
              <a:t>required to develop TTP.</a:t>
            </a:r>
            <a:endParaRPr lang="en-US" dirty="0"/>
          </a:p>
        </p:txBody>
      </p:sp>
      <p:sp>
        <p:nvSpPr>
          <p:cNvPr id="4" name="Slide Number Placeholder 3"/>
          <p:cNvSpPr>
            <a:spLocks noGrp="1"/>
          </p:cNvSpPr>
          <p:nvPr>
            <p:ph type="sldNum" sz="quarter" idx="10"/>
          </p:nvPr>
        </p:nvSpPr>
        <p:spPr/>
        <p:txBody>
          <a:bodyPr/>
          <a:lstStyle/>
          <a:p>
            <a:fld id="{E8CF2507-CB23-4BA6-8491-9652516C7DAE}" type="slidenum">
              <a:rPr lang="en-US" smtClean="0"/>
              <a:t>37</a:t>
            </a:fld>
            <a:endParaRPr lang="en-US"/>
          </a:p>
        </p:txBody>
      </p:sp>
    </p:spTree>
    <p:extLst>
      <p:ext uri="{BB962C8B-B14F-4D97-AF65-F5344CB8AC3E}">
        <p14:creationId xmlns:p14="http://schemas.microsoft.com/office/powerpoint/2010/main" val="401429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A80D7D-4F07-4370-A943-CAB43741F996}" type="datetimeFigureOut">
              <a:rPr lang="en-US" smtClean="0"/>
              <a:t>10/3/2011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022DD7-8290-4EAD-B65F-797912201F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A80D7D-4F07-4370-A943-CAB43741F996}"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22DD7-8290-4EAD-B65F-797912201F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A80D7D-4F07-4370-A943-CAB43741F996}"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22DD7-8290-4EAD-B65F-797912201F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A80D7D-4F07-4370-A943-CAB43741F996}"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22DD7-8290-4EAD-B65F-797912201F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A80D7D-4F07-4370-A943-CAB43741F996}" type="datetimeFigureOut">
              <a:rPr lang="en-US" smtClean="0"/>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22DD7-8290-4EAD-B65F-797912201F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A80D7D-4F07-4370-A943-CAB43741F996}" type="datetimeFigureOut">
              <a:rPr lang="en-US" smtClean="0"/>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22DD7-8290-4EAD-B65F-797912201F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A80D7D-4F07-4370-A943-CAB43741F996}" type="datetimeFigureOut">
              <a:rPr lang="en-US" smtClean="0"/>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22DD7-8290-4EAD-B65F-797912201F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5A80D7D-4F07-4370-A943-CAB43741F996}" type="datetimeFigureOut">
              <a:rPr lang="en-US" smtClean="0"/>
              <a:t>10/3/2011</a:t>
            </a:fld>
            <a:endParaRPr lang="en-US"/>
          </a:p>
        </p:txBody>
      </p:sp>
      <p:sp>
        <p:nvSpPr>
          <p:cNvPr id="8" name="Slide Number Placeholder 7"/>
          <p:cNvSpPr>
            <a:spLocks noGrp="1"/>
          </p:cNvSpPr>
          <p:nvPr>
            <p:ph type="sldNum" sz="quarter" idx="11"/>
          </p:nvPr>
        </p:nvSpPr>
        <p:spPr/>
        <p:txBody>
          <a:bodyPr/>
          <a:lstStyle/>
          <a:p>
            <a:fld id="{4E022DD7-8290-4EAD-B65F-797912201F3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80D7D-4F07-4370-A943-CAB43741F996}" type="datetimeFigureOut">
              <a:rPr lang="en-US" smtClean="0"/>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22DD7-8290-4EAD-B65F-797912201F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A80D7D-4F07-4370-A943-CAB43741F996}" type="datetimeFigureOut">
              <a:rPr lang="en-US" smtClean="0"/>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E022DD7-8290-4EAD-B65F-797912201F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5A80D7D-4F07-4370-A943-CAB43741F996}" type="datetimeFigureOut">
              <a:rPr lang="en-US" smtClean="0"/>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22DD7-8290-4EAD-B65F-797912201F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40000"/>
                <a:satMod val="150000"/>
              </a:schemeClr>
            </a:gs>
            <a:gs pos="64000">
              <a:schemeClr val="bg2">
                <a:shade val="60000"/>
                <a:satMod val="150000"/>
              </a:schemeClr>
            </a:gs>
            <a:gs pos="100000">
              <a:schemeClr val="bg2">
                <a:tint val="83000"/>
                <a:satMod val="200000"/>
              </a:schemeClr>
            </a:gs>
          </a:gsLst>
          <a:lin ang="13000000" scaled="0"/>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5A80D7D-4F07-4370-A943-CAB43741F996}" type="datetimeFigureOut">
              <a:rPr lang="en-US" smtClean="0"/>
              <a:t>10/3/2011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022DD7-8290-4EAD-B65F-797912201F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0-www.ncbi.nlm.nih.gov.opac.uthsc.edu/pubmed?term=%22Kaplan%20AA%22%5bAuthor%5d" TargetMode="External"/><Relationship Id="rId2" Type="http://schemas.openxmlformats.org/officeDocument/2006/relationships/hyperlink" Target="http://0-www.ncbi.nlm.nih.gov.opac.uthsc.edu/pubmed?term=%22Mokrzycki%20MH%22%5bAuthor%5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t>
            </a:r>
            <a:endParaRPr lang="en-US" dirty="0"/>
          </a:p>
        </p:txBody>
      </p:sp>
      <p:sp>
        <p:nvSpPr>
          <p:cNvPr id="3" name="Subtitle 2"/>
          <p:cNvSpPr>
            <a:spLocks noGrp="1"/>
          </p:cNvSpPr>
          <p:nvPr>
            <p:ph type="subTitle" idx="1"/>
          </p:nvPr>
        </p:nvSpPr>
        <p:spPr>
          <a:xfrm>
            <a:off x="929640" y="685800"/>
            <a:ext cx="6480048" cy="3449812"/>
          </a:xfrm>
        </p:spPr>
        <p:txBody>
          <a:bodyPr>
            <a:normAutofit fontScale="92500" lnSpcReduction="20000"/>
          </a:bodyPr>
          <a:lstStyle/>
          <a:p>
            <a:pPr algn="l"/>
            <a:r>
              <a:rPr lang="en-US" sz="6200" b="1" cap="all" dirty="0">
                <a:ln w="5000" cmpd="sng">
                  <a:solidFill>
                    <a:srgbClr val="31B6FD">
                      <a:tint val="80000"/>
                      <a:shade val="99000"/>
                      <a:satMod val="500000"/>
                    </a:srgbClr>
                  </a:solidFill>
                  <a:prstDash val="solid"/>
                </a:ln>
                <a:gradFill>
                  <a:gsLst>
                    <a:gs pos="0">
                      <a:srgbClr val="31B6FD">
                        <a:tint val="63000"/>
                        <a:satMod val="255000"/>
                      </a:srgbClr>
                    </a:gs>
                    <a:gs pos="9000">
                      <a:srgbClr val="31B6FD">
                        <a:tint val="63000"/>
                        <a:satMod val="255000"/>
                      </a:srgbClr>
                    </a:gs>
                    <a:gs pos="53000">
                      <a:srgbClr val="31B6FD">
                        <a:shade val="60000"/>
                        <a:satMod val="100000"/>
                      </a:srgbClr>
                    </a:gs>
                    <a:gs pos="90000">
                      <a:srgbClr val="31B6FD">
                        <a:tint val="63000"/>
                        <a:satMod val="255000"/>
                      </a:srgbClr>
                    </a:gs>
                    <a:gs pos="100000">
                      <a:srgbClr val="31B6FD">
                        <a:tint val="63000"/>
                        <a:satMod val="255000"/>
                      </a:srgbClr>
                    </a:gs>
                  </a:gsLst>
                  <a:lin ang="5400000"/>
                </a:gradFill>
                <a:effectLst>
                  <a:outerShdw blurRad="50800" dist="38100" dir="5400000" algn="t" rotWithShape="0">
                    <a:prstClr val="black">
                      <a:alpha val="50000"/>
                    </a:prstClr>
                  </a:outerShdw>
                </a:effectLst>
                <a:ea typeface="+mj-ea"/>
                <a:cs typeface="+mj-cs"/>
              </a:rPr>
              <a:t>Therapeutic Plasma Exchange:</a:t>
            </a:r>
            <a:r>
              <a:rPr lang="en-US" sz="4100" b="1" cap="all" dirty="0">
                <a:ln w="5000" cmpd="sng">
                  <a:solidFill>
                    <a:srgbClr val="31B6FD">
                      <a:tint val="80000"/>
                      <a:shade val="99000"/>
                      <a:satMod val="500000"/>
                    </a:srgbClr>
                  </a:solidFill>
                  <a:prstDash val="solid"/>
                </a:ln>
                <a:gradFill>
                  <a:gsLst>
                    <a:gs pos="0">
                      <a:srgbClr val="31B6FD">
                        <a:tint val="63000"/>
                        <a:satMod val="255000"/>
                      </a:srgbClr>
                    </a:gs>
                    <a:gs pos="9000">
                      <a:srgbClr val="31B6FD">
                        <a:tint val="63000"/>
                        <a:satMod val="255000"/>
                      </a:srgbClr>
                    </a:gs>
                    <a:gs pos="53000">
                      <a:srgbClr val="31B6FD">
                        <a:shade val="60000"/>
                        <a:satMod val="100000"/>
                      </a:srgbClr>
                    </a:gs>
                    <a:gs pos="90000">
                      <a:srgbClr val="31B6FD">
                        <a:tint val="63000"/>
                        <a:satMod val="255000"/>
                      </a:srgbClr>
                    </a:gs>
                    <a:gs pos="100000">
                      <a:srgbClr val="31B6FD">
                        <a:tint val="63000"/>
                        <a:satMod val="255000"/>
                      </a:srgbClr>
                    </a:gs>
                  </a:gsLst>
                  <a:lin ang="5400000"/>
                </a:gradFill>
                <a:effectLst>
                  <a:outerShdw blurRad="50800" dist="38100" dir="5400000" algn="t" rotWithShape="0">
                    <a:prstClr val="black">
                      <a:alpha val="50000"/>
                    </a:prstClr>
                  </a:outerShdw>
                </a:effectLst>
                <a:ea typeface="+mj-ea"/>
                <a:cs typeface="+mj-cs"/>
              </a:rPr>
              <a:t> </a:t>
            </a:r>
            <a:endParaRPr lang="en-US" sz="4100" b="1" cap="all" dirty="0" smtClean="0">
              <a:ln w="5000" cmpd="sng">
                <a:solidFill>
                  <a:srgbClr val="31B6FD">
                    <a:tint val="80000"/>
                    <a:shade val="99000"/>
                    <a:satMod val="500000"/>
                  </a:srgbClr>
                </a:solidFill>
                <a:prstDash val="solid"/>
              </a:ln>
              <a:gradFill>
                <a:gsLst>
                  <a:gs pos="0">
                    <a:srgbClr val="31B6FD">
                      <a:tint val="63000"/>
                      <a:satMod val="255000"/>
                    </a:srgbClr>
                  </a:gs>
                  <a:gs pos="9000">
                    <a:srgbClr val="31B6FD">
                      <a:tint val="63000"/>
                      <a:satMod val="255000"/>
                    </a:srgbClr>
                  </a:gs>
                  <a:gs pos="53000">
                    <a:srgbClr val="31B6FD">
                      <a:shade val="60000"/>
                      <a:satMod val="100000"/>
                    </a:srgbClr>
                  </a:gs>
                  <a:gs pos="90000">
                    <a:srgbClr val="31B6FD">
                      <a:tint val="63000"/>
                      <a:satMod val="255000"/>
                    </a:srgbClr>
                  </a:gs>
                  <a:gs pos="100000">
                    <a:srgbClr val="31B6FD">
                      <a:tint val="63000"/>
                      <a:satMod val="255000"/>
                    </a:srgbClr>
                  </a:gs>
                </a:gsLst>
                <a:lin ang="5400000"/>
              </a:gradFill>
              <a:effectLst>
                <a:outerShdw blurRad="50800" dist="38100" dir="5400000" algn="t" rotWithShape="0">
                  <a:prstClr val="black">
                    <a:alpha val="50000"/>
                  </a:prstClr>
                </a:outerShdw>
              </a:effectLst>
              <a:ea typeface="+mj-ea"/>
              <a:cs typeface="+mj-cs"/>
            </a:endParaRPr>
          </a:p>
          <a:p>
            <a:pPr algn="l"/>
            <a:r>
              <a:rPr lang="en-US" sz="4100" b="1" cap="all" dirty="0" smtClean="0">
                <a:ln w="5000" cmpd="sng">
                  <a:solidFill>
                    <a:srgbClr val="31B6FD">
                      <a:tint val="80000"/>
                      <a:shade val="99000"/>
                      <a:satMod val="500000"/>
                    </a:srgbClr>
                  </a:solidFill>
                  <a:prstDash val="solid"/>
                </a:ln>
                <a:gradFill>
                  <a:gsLst>
                    <a:gs pos="0">
                      <a:srgbClr val="31B6FD">
                        <a:tint val="63000"/>
                        <a:satMod val="255000"/>
                      </a:srgbClr>
                    </a:gs>
                    <a:gs pos="9000">
                      <a:srgbClr val="31B6FD">
                        <a:tint val="63000"/>
                        <a:satMod val="255000"/>
                      </a:srgbClr>
                    </a:gs>
                    <a:gs pos="53000">
                      <a:srgbClr val="31B6FD">
                        <a:shade val="60000"/>
                        <a:satMod val="100000"/>
                      </a:srgbClr>
                    </a:gs>
                    <a:gs pos="90000">
                      <a:srgbClr val="31B6FD">
                        <a:tint val="63000"/>
                        <a:satMod val="255000"/>
                      </a:srgbClr>
                    </a:gs>
                    <a:gs pos="100000">
                      <a:srgbClr val="31B6FD">
                        <a:tint val="63000"/>
                        <a:satMod val="255000"/>
                      </a:srgbClr>
                    </a:gs>
                  </a:gsLst>
                  <a:lin ang="5400000"/>
                </a:gradFill>
                <a:effectLst>
                  <a:outerShdw blurRad="50800" dist="38100" dir="5400000" algn="t" rotWithShape="0">
                    <a:prstClr val="black">
                      <a:alpha val="50000"/>
                    </a:prstClr>
                  </a:outerShdw>
                </a:effectLst>
                <a:ea typeface="+mj-ea"/>
                <a:cs typeface="+mj-cs"/>
              </a:rPr>
              <a:t>indications </a:t>
            </a:r>
            <a:r>
              <a:rPr lang="en-US" sz="4100" b="1" cap="all" dirty="0">
                <a:ln w="5000" cmpd="sng">
                  <a:solidFill>
                    <a:srgbClr val="31B6FD">
                      <a:tint val="80000"/>
                      <a:shade val="99000"/>
                      <a:satMod val="500000"/>
                    </a:srgbClr>
                  </a:solidFill>
                  <a:prstDash val="solid"/>
                </a:ln>
                <a:gradFill>
                  <a:gsLst>
                    <a:gs pos="0">
                      <a:srgbClr val="31B6FD">
                        <a:tint val="63000"/>
                        <a:satMod val="255000"/>
                      </a:srgbClr>
                    </a:gs>
                    <a:gs pos="9000">
                      <a:srgbClr val="31B6FD">
                        <a:tint val="63000"/>
                        <a:satMod val="255000"/>
                      </a:srgbClr>
                    </a:gs>
                    <a:gs pos="53000">
                      <a:srgbClr val="31B6FD">
                        <a:shade val="60000"/>
                        <a:satMod val="100000"/>
                      </a:srgbClr>
                    </a:gs>
                    <a:gs pos="90000">
                      <a:srgbClr val="31B6FD">
                        <a:tint val="63000"/>
                        <a:satMod val="255000"/>
                      </a:srgbClr>
                    </a:gs>
                    <a:gs pos="100000">
                      <a:srgbClr val="31B6FD">
                        <a:tint val="63000"/>
                        <a:satMod val="255000"/>
                      </a:srgbClr>
                    </a:gs>
                  </a:gsLst>
                  <a:lin ang="5400000"/>
                </a:gradFill>
                <a:effectLst>
                  <a:outerShdw blurRad="50800" dist="38100" dir="5400000" algn="t" rotWithShape="0">
                    <a:prstClr val="black">
                      <a:alpha val="50000"/>
                    </a:prstClr>
                  </a:outerShdw>
                </a:effectLst>
                <a:ea typeface="+mj-ea"/>
                <a:cs typeface="+mj-cs"/>
              </a:rPr>
              <a:t>in Nephrology</a:t>
            </a:r>
            <a:endParaRPr lang="en-US" sz="4100" dirty="0"/>
          </a:p>
        </p:txBody>
      </p:sp>
      <p:sp>
        <p:nvSpPr>
          <p:cNvPr id="4" name="TextBox 3"/>
          <p:cNvSpPr txBox="1"/>
          <p:nvPr/>
        </p:nvSpPr>
        <p:spPr>
          <a:xfrm>
            <a:off x="914400" y="4892040"/>
            <a:ext cx="6096000" cy="1200329"/>
          </a:xfrm>
          <a:prstGeom prst="rect">
            <a:avLst/>
          </a:prstGeom>
          <a:noFill/>
        </p:spPr>
        <p:txBody>
          <a:bodyPr wrap="square" rtlCol="0">
            <a:spAutoFit/>
          </a:bodyPr>
          <a:lstStyle/>
          <a:p>
            <a:r>
              <a:rPr lang="en-US" sz="2400" b="1" dirty="0" smtClean="0"/>
              <a:t>M. Colleen Hastings, MD </a:t>
            </a:r>
          </a:p>
          <a:p>
            <a:r>
              <a:rPr lang="en-US" sz="2400" b="1" dirty="0" smtClean="0"/>
              <a:t>Nephrology Grand Rounds </a:t>
            </a:r>
          </a:p>
          <a:p>
            <a:r>
              <a:rPr lang="en-US" sz="2400" b="1" dirty="0" smtClean="0"/>
              <a:t>October 4, 2011</a:t>
            </a:r>
            <a:endParaRPr lang="en-US" sz="2400" b="1" dirty="0"/>
          </a:p>
        </p:txBody>
      </p:sp>
    </p:spTree>
    <p:extLst>
      <p:ext uri="{BB962C8B-B14F-4D97-AF65-F5344CB8AC3E}">
        <p14:creationId xmlns:p14="http://schemas.microsoft.com/office/powerpoint/2010/main" val="616371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fontScale="90000"/>
          </a:bodyPr>
          <a:lstStyle/>
          <a:p>
            <a:pPr algn="ctr"/>
            <a:r>
              <a:rPr lang="en-US" dirty="0" smtClean="0"/>
              <a:t>PEX procedure –</a:t>
            </a:r>
            <a:br>
              <a:rPr lang="en-US" dirty="0" smtClean="0"/>
            </a:br>
            <a:r>
              <a:rPr lang="en-US" dirty="0" smtClean="0"/>
              <a:t>Replacement Fluids</a:t>
            </a:r>
            <a:endParaRPr lang="en-US" dirty="0"/>
          </a:p>
        </p:txBody>
      </p:sp>
      <p:sp>
        <p:nvSpPr>
          <p:cNvPr id="3" name="Content Placeholder 2"/>
          <p:cNvSpPr>
            <a:spLocks noGrp="1"/>
          </p:cNvSpPr>
          <p:nvPr>
            <p:ph idx="1"/>
          </p:nvPr>
        </p:nvSpPr>
        <p:spPr/>
        <p:txBody>
          <a:bodyPr>
            <a:normAutofit fontScale="92500"/>
          </a:bodyPr>
          <a:lstStyle/>
          <a:p>
            <a:r>
              <a:rPr lang="en-US" b="1" dirty="0" smtClean="0"/>
              <a:t>Fresh Frozen Plasma </a:t>
            </a:r>
          </a:p>
          <a:p>
            <a:pPr lvl="1"/>
            <a:r>
              <a:rPr lang="en-US" dirty="0" smtClean="0"/>
              <a:t>Does not cause </a:t>
            </a:r>
            <a:r>
              <a:rPr lang="en-US" dirty="0" err="1" smtClean="0"/>
              <a:t>postpheresis</a:t>
            </a:r>
            <a:r>
              <a:rPr lang="en-US" dirty="0" smtClean="0"/>
              <a:t> coagulopathy or immunoglobulin depletion </a:t>
            </a:r>
          </a:p>
          <a:p>
            <a:pPr lvl="1"/>
            <a:r>
              <a:rPr lang="en-US" dirty="0" smtClean="0"/>
              <a:t>Risk of </a:t>
            </a:r>
            <a:r>
              <a:rPr lang="en-US" dirty="0" err="1" smtClean="0"/>
              <a:t>anaphylactoid</a:t>
            </a:r>
            <a:r>
              <a:rPr lang="en-US" dirty="0" smtClean="0"/>
              <a:t> reactions </a:t>
            </a:r>
          </a:p>
          <a:p>
            <a:pPr lvl="3"/>
            <a:r>
              <a:rPr lang="en-US" dirty="0" smtClean="0"/>
              <a:t>May pre-treat with diphenhydramine</a:t>
            </a:r>
          </a:p>
          <a:p>
            <a:pPr lvl="3"/>
            <a:r>
              <a:rPr lang="en-US" dirty="0" smtClean="0"/>
              <a:t>Epinephrine (1:1000) may be necessary for SC injections </a:t>
            </a:r>
          </a:p>
          <a:p>
            <a:pPr lvl="1"/>
            <a:r>
              <a:rPr lang="en-US" dirty="0" smtClean="0"/>
              <a:t>Citrate toxicity (14% citrate by volume) leading to </a:t>
            </a:r>
            <a:r>
              <a:rPr lang="en-US" dirty="0" err="1" smtClean="0"/>
              <a:t>hypocalcemia</a:t>
            </a:r>
            <a:r>
              <a:rPr lang="en-US" dirty="0" smtClean="0"/>
              <a:t> and metabolic acidosis </a:t>
            </a:r>
          </a:p>
          <a:p>
            <a:pPr lvl="1"/>
            <a:r>
              <a:rPr lang="en-US" dirty="0" smtClean="0"/>
              <a:t>Risk of viral transmission</a:t>
            </a:r>
          </a:p>
          <a:p>
            <a:pPr lvl="2"/>
            <a:r>
              <a:rPr lang="en-US" dirty="0" smtClean="0"/>
              <a:t>3L of FFP is obtained from 10 to 15 donors   </a:t>
            </a:r>
            <a:endParaRPr lang="en-US" dirty="0"/>
          </a:p>
        </p:txBody>
      </p:sp>
      <p:sp>
        <p:nvSpPr>
          <p:cNvPr id="4" name="TextBox 3"/>
          <p:cNvSpPr txBox="1"/>
          <p:nvPr/>
        </p:nvSpPr>
        <p:spPr>
          <a:xfrm>
            <a:off x="0" y="6537960"/>
            <a:ext cx="4419600" cy="307777"/>
          </a:xfrm>
          <a:prstGeom prst="rect">
            <a:avLst/>
          </a:prstGeom>
          <a:noFill/>
        </p:spPr>
        <p:txBody>
          <a:bodyPr wrap="square" rtlCol="0">
            <a:spAutoFit/>
          </a:bodyPr>
          <a:lstStyle/>
          <a:p>
            <a:r>
              <a:rPr lang="en-US" sz="1400" dirty="0" smtClean="0"/>
              <a:t>Kaplan. AJKD. 52:1180-1196, 2008.</a:t>
            </a:r>
            <a:endParaRPr lang="en-US" sz="1400" dirty="0"/>
          </a:p>
        </p:txBody>
      </p:sp>
    </p:spTree>
    <p:extLst>
      <p:ext uri="{BB962C8B-B14F-4D97-AF65-F5344CB8AC3E}">
        <p14:creationId xmlns:p14="http://schemas.microsoft.com/office/powerpoint/2010/main" val="3570223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868" y="381000"/>
            <a:ext cx="780953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19743"/>
            <a:ext cx="5791200" cy="307777"/>
          </a:xfrm>
          <a:prstGeom prst="rect">
            <a:avLst/>
          </a:prstGeom>
          <a:noFill/>
        </p:spPr>
        <p:txBody>
          <a:bodyPr wrap="square" rtlCol="0">
            <a:spAutoFit/>
          </a:bodyPr>
          <a:lstStyle/>
          <a:p>
            <a:r>
              <a:rPr lang="en-US" sz="1400" u="sng" dirty="0" smtClean="0"/>
              <a:t>Brenner and Rector’s The Kidney</a:t>
            </a:r>
            <a:r>
              <a:rPr lang="en-US" sz="1400" dirty="0" smtClean="0"/>
              <a:t>, 8</a:t>
            </a:r>
            <a:r>
              <a:rPr lang="en-US" sz="1400" baseline="30000" dirty="0" smtClean="0"/>
              <a:t>th</a:t>
            </a:r>
            <a:r>
              <a:rPr lang="en-US" sz="1400" dirty="0" smtClean="0"/>
              <a:t> ed. 2071-2080, 2007. </a:t>
            </a:r>
            <a:endParaRPr lang="en-US" sz="1400" dirty="0"/>
          </a:p>
        </p:txBody>
      </p:sp>
    </p:spTree>
    <p:extLst>
      <p:ext uri="{BB962C8B-B14F-4D97-AF65-F5344CB8AC3E}">
        <p14:creationId xmlns:p14="http://schemas.microsoft.com/office/powerpoint/2010/main" val="2922445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48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519743"/>
            <a:ext cx="5791200" cy="307777"/>
          </a:xfrm>
          <a:prstGeom prst="rect">
            <a:avLst/>
          </a:prstGeom>
          <a:noFill/>
        </p:spPr>
        <p:txBody>
          <a:bodyPr wrap="square" rtlCol="0">
            <a:spAutoFit/>
          </a:bodyPr>
          <a:lstStyle/>
          <a:p>
            <a:r>
              <a:rPr lang="en-US" sz="1400" u="sng" dirty="0" smtClean="0"/>
              <a:t>Brenner and Rector’s The Kidney</a:t>
            </a:r>
            <a:r>
              <a:rPr lang="en-US" sz="1400" dirty="0" smtClean="0"/>
              <a:t>, 8</a:t>
            </a:r>
            <a:r>
              <a:rPr lang="en-US" sz="1400" baseline="30000" dirty="0" smtClean="0"/>
              <a:t>th</a:t>
            </a:r>
            <a:r>
              <a:rPr lang="en-US" sz="1400" dirty="0" smtClean="0"/>
              <a:t> ed. 2071-2080, 2007. </a:t>
            </a:r>
            <a:endParaRPr lang="en-US" sz="1400" dirty="0"/>
          </a:p>
        </p:txBody>
      </p:sp>
    </p:spTree>
    <p:extLst>
      <p:ext uri="{BB962C8B-B14F-4D97-AF65-F5344CB8AC3E}">
        <p14:creationId xmlns:p14="http://schemas.microsoft.com/office/powerpoint/2010/main" val="106155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dirty="0" smtClean="0"/>
              <a:t>PEX versus Hemodialysis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5644769"/>
              </p:ext>
            </p:extLst>
          </p:nvPr>
        </p:nvGraphicFramePr>
        <p:xfrm>
          <a:off x="457200" y="16002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405315">
                <a:tc>
                  <a:txBody>
                    <a:bodyPr/>
                    <a:lstStyle/>
                    <a:p>
                      <a:endParaRPr lang="en-US" dirty="0"/>
                    </a:p>
                  </a:txBody>
                  <a:tcPr/>
                </a:tc>
                <a:tc>
                  <a:txBody>
                    <a:bodyPr/>
                    <a:lstStyle/>
                    <a:p>
                      <a:r>
                        <a:rPr lang="en-US" dirty="0" smtClean="0"/>
                        <a:t>PEX</a:t>
                      </a:r>
                      <a:endParaRPr lang="en-US" dirty="0"/>
                    </a:p>
                  </a:txBody>
                  <a:tcPr/>
                </a:tc>
                <a:tc>
                  <a:txBody>
                    <a:bodyPr/>
                    <a:lstStyle/>
                    <a:p>
                      <a:r>
                        <a:rPr lang="en-US" dirty="0" smtClean="0"/>
                        <a:t>Hemodialysis</a:t>
                      </a:r>
                      <a:r>
                        <a:rPr lang="en-US" baseline="0" dirty="0" smtClean="0"/>
                        <a:t> </a:t>
                      </a:r>
                      <a:endParaRPr lang="en-US" dirty="0"/>
                    </a:p>
                  </a:txBody>
                  <a:tcPr/>
                </a:tc>
              </a:tr>
              <a:tr h="405315">
                <a:tc>
                  <a:txBody>
                    <a:bodyPr/>
                    <a:lstStyle/>
                    <a:p>
                      <a:r>
                        <a:rPr lang="en-US" dirty="0" smtClean="0"/>
                        <a:t>Target</a:t>
                      </a:r>
                      <a:r>
                        <a:rPr lang="en-US" baseline="0" dirty="0" smtClean="0"/>
                        <a:t> for removal </a:t>
                      </a:r>
                      <a:endParaRPr lang="en-US" dirty="0"/>
                    </a:p>
                  </a:txBody>
                  <a:tcPr/>
                </a:tc>
                <a:tc>
                  <a:txBody>
                    <a:bodyPr/>
                    <a:lstStyle/>
                    <a:p>
                      <a:r>
                        <a:rPr lang="en-US" dirty="0" err="1" smtClean="0"/>
                        <a:t>Ab</a:t>
                      </a:r>
                      <a:r>
                        <a:rPr lang="en-US" dirty="0" smtClean="0"/>
                        <a:t>,</a:t>
                      </a:r>
                      <a:r>
                        <a:rPr lang="en-US" baseline="0" dirty="0" smtClean="0"/>
                        <a:t> proteins</a:t>
                      </a:r>
                      <a:endParaRPr lang="en-US" dirty="0"/>
                    </a:p>
                  </a:txBody>
                  <a:tcPr/>
                </a:tc>
                <a:tc>
                  <a:txBody>
                    <a:bodyPr/>
                    <a:lstStyle/>
                    <a:p>
                      <a:r>
                        <a:rPr lang="en-US" dirty="0" smtClean="0"/>
                        <a:t>Electrolytes, free water</a:t>
                      </a:r>
                      <a:endParaRPr lang="en-US" dirty="0"/>
                    </a:p>
                  </a:txBody>
                  <a:tcPr/>
                </a:tc>
              </a:tr>
              <a:tr h="699585">
                <a:tc>
                  <a:txBody>
                    <a:bodyPr/>
                    <a:lstStyle/>
                    <a:p>
                      <a:r>
                        <a:rPr lang="en-US" dirty="0" smtClean="0"/>
                        <a:t>Separation</a:t>
                      </a:r>
                      <a:r>
                        <a:rPr lang="en-US" baseline="0" dirty="0" smtClean="0"/>
                        <a:t> technique</a:t>
                      </a:r>
                      <a:endParaRPr lang="en-US" dirty="0"/>
                    </a:p>
                  </a:txBody>
                  <a:tcPr/>
                </a:tc>
                <a:tc>
                  <a:txBody>
                    <a:bodyPr/>
                    <a:lstStyle/>
                    <a:p>
                      <a:r>
                        <a:rPr lang="en-US" dirty="0" smtClean="0"/>
                        <a:t>Centrifugation</a:t>
                      </a:r>
                      <a:endParaRPr lang="en-US" dirty="0"/>
                    </a:p>
                  </a:txBody>
                  <a:tcPr/>
                </a:tc>
                <a:tc>
                  <a:txBody>
                    <a:bodyPr/>
                    <a:lstStyle/>
                    <a:p>
                      <a:r>
                        <a:rPr lang="en-US" dirty="0" smtClean="0"/>
                        <a:t>Semipermeable membrane</a:t>
                      </a:r>
                      <a:endParaRPr lang="en-US" dirty="0"/>
                    </a:p>
                  </a:txBody>
                  <a:tcPr/>
                </a:tc>
              </a:tr>
              <a:tr h="405315">
                <a:tc>
                  <a:txBody>
                    <a:bodyPr/>
                    <a:lstStyle/>
                    <a:p>
                      <a:r>
                        <a:rPr lang="en-US" dirty="0" smtClean="0"/>
                        <a:t>Extracorporeal volume</a:t>
                      </a:r>
                      <a:endParaRPr lang="en-US" dirty="0"/>
                    </a:p>
                  </a:txBody>
                  <a:tcPr/>
                </a:tc>
                <a:tc>
                  <a:txBody>
                    <a:bodyPr/>
                    <a:lstStyle/>
                    <a:p>
                      <a:r>
                        <a:rPr lang="en-US" dirty="0" smtClean="0"/>
                        <a:t>250-500 ml </a:t>
                      </a:r>
                      <a:endParaRPr lang="en-US" dirty="0"/>
                    </a:p>
                  </a:txBody>
                  <a:tcPr/>
                </a:tc>
                <a:tc>
                  <a:txBody>
                    <a:bodyPr/>
                    <a:lstStyle/>
                    <a:p>
                      <a:r>
                        <a:rPr lang="en-US" dirty="0" smtClean="0"/>
                        <a:t>80-350 ml </a:t>
                      </a:r>
                      <a:endParaRPr lang="en-US" dirty="0"/>
                    </a:p>
                  </a:txBody>
                  <a:tcPr/>
                </a:tc>
              </a:tr>
              <a:tr h="699585">
                <a:tc>
                  <a:txBody>
                    <a:bodyPr/>
                    <a:lstStyle/>
                    <a:p>
                      <a:r>
                        <a:rPr lang="en-US" dirty="0" smtClean="0"/>
                        <a:t>Indication</a:t>
                      </a:r>
                      <a:r>
                        <a:rPr lang="en-US" baseline="0" dirty="0" smtClean="0"/>
                        <a:t> </a:t>
                      </a:r>
                      <a:endParaRPr lang="en-US" dirty="0"/>
                    </a:p>
                  </a:txBody>
                  <a:tcPr/>
                </a:tc>
                <a:tc>
                  <a:txBody>
                    <a:bodyPr/>
                    <a:lstStyle/>
                    <a:p>
                      <a:r>
                        <a:rPr lang="en-US" dirty="0" smtClean="0"/>
                        <a:t>Autoimmune</a:t>
                      </a:r>
                      <a:r>
                        <a:rPr lang="en-US" baseline="0" dirty="0" smtClean="0"/>
                        <a:t> or metabolic disease</a:t>
                      </a:r>
                      <a:endParaRPr lang="en-US" dirty="0"/>
                    </a:p>
                  </a:txBody>
                  <a:tcPr/>
                </a:tc>
                <a:tc>
                  <a:txBody>
                    <a:bodyPr/>
                    <a:lstStyle/>
                    <a:p>
                      <a:r>
                        <a:rPr lang="en-US" dirty="0" smtClean="0"/>
                        <a:t>Renal</a:t>
                      </a:r>
                      <a:r>
                        <a:rPr lang="en-US" baseline="0" dirty="0" smtClean="0"/>
                        <a:t> failure or toxin removal </a:t>
                      </a:r>
                      <a:endParaRPr lang="en-US" dirty="0"/>
                    </a:p>
                  </a:txBody>
                  <a:tcPr/>
                </a:tc>
              </a:tr>
              <a:tr h="699585">
                <a:tc>
                  <a:txBody>
                    <a:bodyPr/>
                    <a:lstStyle/>
                    <a:p>
                      <a:r>
                        <a:rPr lang="en-US" dirty="0" smtClean="0"/>
                        <a:t>Treatment</a:t>
                      </a:r>
                      <a:r>
                        <a:rPr lang="en-US" baseline="0" dirty="0" smtClean="0"/>
                        <a:t> of fluid overload </a:t>
                      </a:r>
                      <a:endParaRPr lang="en-US" dirty="0"/>
                    </a:p>
                  </a:txBody>
                  <a:tcPr/>
                </a:tc>
                <a:tc>
                  <a:txBody>
                    <a:bodyPr/>
                    <a:lstStyle/>
                    <a:p>
                      <a:r>
                        <a:rPr lang="en-US" dirty="0" smtClean="0"/>
                        <a:t>Limited </a:t>
                      </a:r>
                      <a:endParaRPr lang="en-US" dirty="0"/>
                    </a:p>
                  </a:txBody>
                  <a:tcPr/>
                </a:tc>
                <a:tc>
                  <a:txBody>
                    <a:bodyPr/>
                    <a:lstStyle/>
                    <a:p>
                      <a:r>
                        <a:rPr lang="en-US" dirty="0" smtClean="0"/>
                        <a:t>Effective</a:t>
                      </a:r>
                      <a:r>
                        <a:rPr lang="en-US" baseline="0" dirty="0" smtClean="0"/>
                        <a:t> </a:t>
                      </a:r>
                      <a:endParaRPr lang="en-US" dirty="0"/>
                    </a:p>
                  </a:txBody>
                  <a:tcPr/>
                </a:tc>
              </a:tr>
              <a:tr h="405315">
                <a:tc>
                  <a:txBody>
                    <a:bodyPr/>
                    <a:lstStyle/>
                    <a:p>
                      <a:r>
                        <a:rPr lang="en-US" dirty="0" smtClean="0"/>
                        <a:t>Treat</a:t>
                      </a:r>
                      <a:r>
                        <a:rPr lang="en-US" baseline="0" dirty="0" smtClean="0"/>
                        <a:t> coagulopathy</a:t>
                      </a:r>
                      <a:endParaRPr lang="en-US" dirty="0"/>
                    </a:p>
                  </a:txBody>
                  <a:tcPr/>
                </a:tc>
                <a:tc>
                  <a:txBody>
                    <a:bodyPr/>
                    <a:lstStyle/>
                    <a:p>
                      <a:r>
                        <a:rPr lang="en-US" dirty="0" smtClean="0"/>
                        <a:t>Yes </a:t>
                      </a:r>
                      <a:endParaRPr lang="en-US" dirty="0"/>
                    </a:p>
                  </a:txBody>
                  <a:tcPr/>
                </a:tc>
                <a:tc>
                  <a:txBody>
                    <a:bodyPr/>
                    <a:lstStyle/>
                    <a:p>
                      <a:r>
                        <a:rPr lang="en-US" dirty="0" smtClean="0"/>
                        <a:t>No</a:t>
                      </a:r>
                      <a:r>
                        <a:rPr lang="en-US" baseline="0" dirty="0" smtClean="0"/>
                        <a:t> </a:t>
                      </a:r>
                      <a:endParaRPr lang="en-US" dirty="0"/>
                    </a:p>
                  </a:txBody>
                  <a:tcPr/>
                </a:tc>
              </a:tr>
              <a:tr h="699585">
                <a:tc>
                  <a:txBody>
                    <a:bodyPr/>
                    <a:lstStyle/>
                    <a:p>
                      <a:r>
                        <a:rPr lang="en-US" dirty="0" smtClean="0"/>
                        <a:t>Treat electrolyte</a:t>
                      </a:r>
                      <a:r>
                        <a:rPr lang="en-US" baseline="0" dirty="0" smtClean="0"/>
                        <a:t> imbalance </a:t>
                      </a:r>
                      <a:endParaRPr lang="en-US" dirty="0"/>
                    </a:p>
                  </a:txBody>
                  <a:tcPr/>
                </a:tc>
                <a:tc>
                  <a:txBody>
                    <a:bodyPr/>
                    <a:lstStyle/>
                    <a:p>
                      <a:r>
                        <a:rPr lang="en-US" dirty="0" smtClean="0"/>
                        <a:t>No </a:t>
                      </a:r>
                      <a:endParaRPr lang="en-US" dirty="0"/>
                    </a:p>
                  </a:txBody>
                  <a:tcPr/>
                </a:tc>
                <a:tc>
                  <a:txBody>
                    <a:bodyPr/>
                    <a:lstStyle/>
                    <a:p>
                      <a:r>
                        <a:rPr lang="en-US" dirty="0" smtClean="0"/>
                        <a:t>Yes </a:t>
                      </a:r>
                      <a:endParaRPr lang="en-US" dirty="0"/>
                    </a:p>
                  </a:txBody>
                  <a:tcPr/>
                </a:tc>
              </a:tr>
            </a:tbl>
          </a:graphicData>
        </a:graphic>
      </p:graphicFrame>
      <p:sp>
        <p:nvSpPr>
          <p:cNvPr id="6" name="TextBox 5"/>
          <p:cNvSpPr txBox="1"/>
          <p:nvPr/>
        </p:nvSpPr>
        <p:spPr>
          <a:xfrm>
            <a:off x="0" y="6549628"/>
            <a:ext cx="6842759" cy="307777"/>
          </a:xfrm>
          <a:prstGeom prst="rect">
            <a:avLst/>
          </a:prstGeom>
          <a:noFill/>
        </p:spPr>
        <p:txBody>
          <a:bodyPr wrap="square" rtlCol="0">
            <a:spAutoFit/>
          </a:bodyPr>
          <a:lstStyle/>
          <a:p>
            <a:r>
              <a:rPr lang="en-US" sz="1400" u="sng" dirty="0" smtClean="0"/>
              <a:t>Pediatric Dialysis</a:t>
            </a:r>
            <a:r>
              <a:rPr lang="en-US" sz="1400" dirty="0" smtClean="0"/>
              <a:t>. 629-648, 2004.</a:t>
            </a:r>
            <a:endParaRPr lang="en-US" sz="1400" dirty="0"/>
          </a:p>
        </p:txBody>
      </p:sp>
    </p:spTree>
    <p:extLst>
      <p:ext uri="{BB962C8B-B14F-4D97-AF65-F5344CB8AC3E}">
        <p14:creationId xmlns:p14="http://schemas.microsoft.com/office/powerpoint/2010/main" val="77293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Scoring system for indications for PEX </a:t>
            </a:r>
            <a:endParaRPr lang="en-US" dirty="0"/>
          </a:p>
        </p:txBody>
      </p:sp>
      <p:sp>
        <p:nvSpPr>
          <p:cNvPr id="3" name="Content Placeholder 2"/>
          <p:cNvSpPr>
            <a:spLocks noGrp="1"/>
          </p:cNvSpPr>
          <p:nvPr>
            <p:ph idx="1"/>
          </p:nvPr>
        </p:nvSpPr>
        <p:spPr/>
        <p:txBody>
          <a:bodyPr>
            <a:normAutofit fontScale="92500" lnSpcReduction="10000"/>
          </a:bodyPr>
          <a:lstStyle/>
          <a:p>
            <a:pPr marL="36576" indent="0">
              <a:buNone/>
            </a:pPr>
            <a:r>
              <a:rPr lang="en-US" sz="2600" dirty="0" smtClean="0"/>
              <a:t>Initially developed by the American Medical Association Council on Scientific Affairs in 1985 </a:t>
            </a:r>
          </a:p>
          <a:p>
            <a:pPr marL="36576" indent="0">
              <a:buNone/>
            </a:pPr>
            <a:r>
              <a:rPr lang="en-US" sz="2600" dirty="0" smtClean="0"/>
              <a:t>Revised in June 2007 by the American Society for Apheresis </a:t>
            </a:r>
          </a:p>
          <a:p>
            <a:pPr marL="36576" indent="0">
              <a:buNone/>
            </a:pPr>
            <a:r>
              <a:rPr lang="en-US" b="1" dirty="0" smtClean="0"/>
              <a:t>I: Standard therapy</a:t>
            </a:r>
            <a:r>
              <a:rPr lang="en-US" dirty="0" smtClean="0"/>
              <a:t>, acceptable but not mandatory </a:t>
            </a:r>
          </a:p>
          <a:p>
            <a:pPr marL="36576" indent="0">
              <a:buNone/>
            </a:pPr>
            <a:r>
              <a:rPr lang="en-US" b="1" dirty="0" smtClean="0"/>
              <a:t>II: </a:t>
            </a:r>
            <a:r>
              <a:rPr lang="en-US" dirty="0" smtClean="0"/>
              <a:t>Available evidence tends to </a:t>
            </a:r>
            <a:r>
              <a:rPr lang="en-US" b="1" dirty="0" smtClean="0"/>
              <a:t>favor efficacy</a:t>
            </a:r>
            <a:r>
              <a:rPr lang="en-US" dirty="0" smtClean="0"/>
              <a:t>: conventional therapy usually tried first </a:t>
            </a:r>
          </a:p>
          <a:p>
            <a:pPr marL="36576" indent="0">
              <a:buNone/>
            </a:pPr>
            <a:r>
              <a:rPr lang="en-US" dirty="0" smtClean="0"/>
              <a:t>III: Inadequately tested at this time </a:t>
            </a:r>
          </a:p>
          <a:p>
            <a:pPr marL="36576" indent="0">
              <a:buNone/>
            </a:pPr>
            <a:r>
              <a:rPr lang="en-US" dirty="0" smtClean="0"/>
              <a:t>IV: No demonstrated value in controlled trials  </a:t>
            </a:r>
            <a:endParaRPr lang="en-US" dirty="0"/>
          </a:p>
        </p:txBody>
      </p:sp>
      <p:sp>
        <p:nvSpPr>
          <p:cNvPr id="4" name="TextBox 3"/>
          <p:cNvSpPr txBox="1"/>
          <p:nvPr/>
        </p:nvSpPr>
        <p:spPr>
          <a:xfrm>
            <a:off x="0" y="6537960"/>
            <a:ext cx="4419600" cy="307777"/>
          </a:xfrm>
          <a:prstGeom prst="rect">
            <a:avLst/>
          </a:prstGeom>
          <a:noFill/>
        </p:spPr>
        <p:txBody>
          <a:bodyPr wrap="square" rtlCol="0">
            <a:spAutoFit/>
          </a:bodyPr>
          <a:lstStyle/>
          <a:p>
            <a:r>
              <a:rPr lang="en-US" sz="1400" dirty="0" smtClean="0"/>
              <a:t>Kaplan. AJKD. 52:1180-1196, 2008.</a:t>
            </a:r>
            <a:endParaRPr lang="en-US" sz="1400" dirty="0"/>
          </a:p>
        </p:txBody>
      </p:sp>
    </p:spTree>
    <p:extLst>
      <p:ext uri="{BB962C8B-B14F-4D97-AF65-F5344CB8AC3E}">
        <p14:creationId xmlns:p14="http://schemas.microsoft.com/office/powerpoint/2010/main" val="1298382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74638"/>
            <a:ext cx="7467600" cy="1143000"/>
          </a:xfrm>
        </p:spPr>
        <p:txBody>
          <a:bodyPr/>
          <a:lstStyle/>
          <a:p>
            <a:pPr algn="ctr"/>
            <a:r>
              <a:rPr lang="en-US" dirty="0" smtClean="0"/>
              <a:t>Efficacy of PEX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142378"/>
              </p:ext>
            </p:extLst>
          </p:nvPr>
        </p:nvGraphicFramePr>
        <p:xfrm>
          <a:off x="304800" y="1600200"/>
          <a:ext cx="8458200" cy="4724397"/>
        </p:xfrm>
        <a:graphic>
          <a:graphicData uri="http://schemas.openxmlformats.org/drawingml/2006/table">
            <a:tbl>
              <a:tblPr firstRow="1" bandRow="1">
                <a:tableStyleId>{5C22544A-7EE6-4342-B048-85BDC9FD1C3A}</a:tableStyleId>
              </a:tblPr>
              <a:tblGrid>
                <a:gridCol w="4229100"/>
                <a:gridCol w="4229100"/>
              </a:tblGrid>
              <a:tr h="440461">
                <a:tc>
                  <a:txBody>
                    <a:bodyPr/>
                    <a:lstStyle/>
                    <a:p>
                      <a:pPr algn="ctr"/>
                      <a:r>
                        <a:rPr lang="en-US" dirty="0" smtClean="0"/>
                        <a:t>Indication</a:t>
                      </a:r>
                      <a:r>
                        <a:rPr lang="en-US" baseline="0" dirty="0" smtClean="0"/>
                        <a:t> </a:t>
                      </a:r>
                      <a:endParaRPr lang="en-US" dirty="0"/>
                    </a:p>
                  </a:txBody>
                  <a:tcPr/>
                </a:tc>
                <a:tc>
                  <a:txBody>
                    <a:bodyPr/>
                    <a:lstStyle/>
                    <a:p>
                      <a:pPr algn="ctr"/>
                      <a:r>
                        <a:rPr lang="en-US" dirty="0" smtClean="0"/>
                        <a:t>2007 Rating </a:t>
                      </a:r>
                      <a:endParaRPr lang="en-US" dirty="0"/>
                    </a:p>
                  </a:txBody>
                  <a:tcPr/>
                </a:tc>
              </a:tr>
              <a:tr h="440461">
                <a:tc>
                  <a:txBody>
                    <a:bodyPr/>
                    <a:lstStyle/>
                    <a:p>
                      <a:r>
                        <a:rPr lang="en-US" dirty="0" err="1" smtClean="0"/>
                        <a:t>Goodpasture’s</a:t>
                      </a:r>
                      <a:r>
                        <a:rPr lang="en-US" dirty="0" smtClean="0"/>
                        <a:t>  syndrome</a:t>
                      </a:r>
                      <a:endParaRPr lang="en-US" dirty="0"/>
                    </a:p>
                  </a:txBody>
                  <a:tcPr/>
                </a:tc>
                <a:tc>
                  <a:txBody>
                    <a:bodyPr/>
                    <a:lstStyle/>
                    <a:p>
                      <a:pPr algn="ctr"/>
                      <a:r>
                        <a:rPr lang="en-US" dirty="0" smtClean="0"/>
                        <a:t>I</a:t>
                      </a:r>
                    </a:p>
                  </a:txBody>
                  <a:tcPr/>
                </a:tc>
              </a:tr>
              <a:tr h="440461">
                <a:tc>
                  <a:txBody>
                    <a:bodyPr/>
                    <a:lstStyle/>
                    <a:p>
                      <a:r>
                        <a:rPr lang="en-US" dirty="0" smtClean="0"/>
                        <a:t>Thrombotic</a:t>
                      </a:r>
                      <a:r>
                        <a:rPr lang="en-US" baseline="0" dirty="0" smtClean="0"/>
                        <a:t> thrombocytopenic </a:t>
                      </a:r>
                      <a:r>
                        <a:rPr lang="en-US" baseline="0" dirty="0" err="1" smtClean="0"/>
                        <a:t>purpura</a:t>
                      </a:r>
                      <a:endParaRPr lang="en-US" dirty="0"/>
                    </a:p>
                  </a:txBody>
                  <a:tcPr/>
                </a:tc>
                <a:tc>
                  <a:txBody>
                    <a:bodyPr/>
                    <a:lstStyle/>
                    <a:p>
                      <a:pPr algn="ctr"/>
                      <a:r>
                        <a:rPr lang="en-US" dirty="0" smtClean="0"/>
                        <a:t>I</a:t>
                      </a:r>
                      <a:endParaRPr lang="en-US" dirty="0"/>
                    </a:p>
                  </a:txBody>
                  <a:tcPr/>
                </a:tc>
              </a:tr>
              <a:tr h="440461">
                <a:tc>
                  <a:txBody>
                    <a:bodyPr/>
                    <a:lstStyle/>
                    <a:p>
                      <a:r>
                        <a:rPr lang="en-US" dirty="0" err="1" smtClean="0"/>
                        <a:t>Cryoglobulinemia</a:t>
                      </a:r>
                      <a:r>
                        <a:rPr lang="en-US" dirty="0" smtClean="0"/>
                        <a:t> </a:t>
                      </a:r>
                      <a:endParaRPr lang="en-US" dirty="0"/>
                    </a:p>
                  </a:txBody>
                  <a:tcPr/>
                </a:tc>
                <a:tc>
                  <a:txBody>
                    <a:bodyPr/>
                    <a:lstStyle/>
                    <a:p>
                      <a:pPr algn="ctr"/>
                      <a:r>
                        <a:rPr lang="en-US" dirty="0" smtClean="0"/>
                        <a:t>I</a:t>
                      </a:r>
                      <a:endParaRPr lang="en-US" dirty="0"/>
                    </a:p>
                  </a:txBody>
                  <a:tcPr/>
                </a:tc>
              </a:tr>
              <a:tr h="440461">
                <a:tc>
                  <a:txBody>
                    <a:bodyPr/>
                    <a:lstStyle/>
                    <a:p>
                      <a:r>
                        <a:rPr lang="en-US" dirty="0" smtClean="0"/>
                        <a:t>Renal</a:t>
                      </a:r>
                      <a:r>
                        <a:rPr lang="en-US" baseline="0" dirty="0" smtClean="0"/>
                        <a:t> allograft rejection</a:t>
                      </a:r>
                      <a:endParaRPr lang="en-US" dirty="0"/>
                    </a:p>
                  </a:txBody>
                  <a:tcPr/>
                </a:tc>
                <a:tc>
                  <a:txBody>
                    <a:bodyPr/>
                    <a:lstStyle/>
                    <a:p>
                      <a:pPr algn="ctr"/>
                      <a:r>
                        <a:rPr lang="en-US" dirty="0" smtClean="0"/>
                        <a:t>II</a:t>
                      </a:r>
                      <a:endParaRPr lang="en-US" dirty="0"/>
                    </a:p>
                  </a:txBody>
                  <a:tcPr/>
                </a:tc>
              </a:tr>
              <a:tr h="760248">
                <a:tc>
                  <a:txBody>
                    <a:bodyPr/>
                    <a:lstStyle/>
                    <a:p>
                      <a:r>
                        <a:rPr lang="en-US" dirty="0" smtClean="0"/>
                        <a:t>Removal of cytotoxic </a:t>
                      </a:r>
                      <a:r>
                        <a:rPr lang="en-US" dirty="0" err="1" smtClean="0"/>
                        <a:t>Ab</a:t>
                      </a:r>
                      <a:r>
                        <a:rPr lang="en-US" baseline="0" dirty="0" smtClean="0"/>
                        <a:t> in transplant </a:t>
                      </a:r>
                      <a:r>
                        <a:rPr lang="en-US" baseline="0" dirty="0" err="1" smtClean="0"/>
                        <a:t>transplant</a:t>
                      </a:r>
                      <a:r>
                        <a:rPr lang="en-US" baseline="0" dirty="0" smtClean="0"/>
                        <a:t> candidate </a:t>
                      </a:r>
                      <a:endParaRPr lang="en-US" dirty="0"/>
                    </a:p>
                  </a:txBody>
                  <a:tcPr/>
                </a:tc>
                <a:tc>
                  <a:txBody>
                    <a:bodyPr/>
                    <a:lstStyle/>
                    <a:p>
                      <a:pPr algn="ctr"/>
                      <a:r>
                        <a:rPr lang="en-US" dirty="0" smtClean="0"/>
                        <a:t>II</a:t>
                      </a:r>
                      <a:endParaRPr lang="en-US" dirty="0"/>
                    </a:p>
                  </a:txBody>
                  <a:tcPr/>
                </a:tc>
              </a:tr>
              <a:tr h="440461">
                <a:tc>
                  <a:txBody>
                    <a:bodyPr/>
                    <a:lstStyle/>
                    <a:p>
                      <a:r>
                        <a:rPr lang="en-US" dirty="0" smtClean="0"/>
                        <a:t>Recurrent FSGS post transplant</a:t>
                      </a:r>
                      <a:endParaRPr lang="en-US" dirty="0"/>
                    </a:p>
                  </a:txBody>
                  <a:tcPr/>
                </a:tc>
                <a:tc>
                  <a:txBody>
                    <a:bodyPr/>
                    <a:lstStyle/>
                    <a:p>
                      <a:pPr algn="ctr"/>
                      <a:r>
                        <a:rPr lang="en-US" dirty="0" smtClean="0"/>
                        <a:t>III</a:t>
                      </a:r>
                      <a:endParaRPr lang="en-US" dirty="0"/>
                    </a:p>
                  </a:txBody>
                  <a:tcPr/>
                </a:tc>
              </a:tr>
              <a:tr h="440461">
                <a:tc>
                  <a:txBody>
                    <a:bodyPr/>
                    <a:lstStyle/>
                    <a:p>
                      <a:r>
                        <a:rPr lang="en-US" dirty="0" smtClean="0"/>
                        <a:t>Rapidly progressive glomerulonephritis </a:t>
                      </a:r>
                      <a:endParaRPr lang="en-US" dirty="0"/>
                    </a:p>
                  </a:txBody>
                  <a:tcPr/>
                </a:tc>
                <a:tc>
                  <a:txBody>
                    <a:bodyPr/>
                    <a:lstStyle/>
                    <a:p>
                      <a:pPr algn="ctr"/>
                      <a:r>
                        <a:rPr lang="en-US" dirty="0" smtClean="0"/>
                        <a:t>III</a:t>
                      </a:r>
                      <a:endParaRPr lang="en-US" dirty="0"/>
                    </a:p>
                  </a:txBody>
                  <a:tcPr/>
                </a:tc>
              </a:tr>
              <a:tr h="440461">
                <a:tc>
                  <a:txBody>
                    <a:bodyPr/>
                    <a:lstStyle/>
                    <a:p>
                      <a:r>
                        <a:rPr lang="en-US" dirty="0" smtClean="0"/>
                        <a:t>Multiple myeloma,</a:t>
                      </a:r>
                      <a:r>
                        <a:rPr lang="en-US" baseline="0" dirty="0" smtClean="0"/>
                        <a:t> cast nephropathy</a:t>
                      </a:r>
                      <a:endParaRPr lang="en-US" dirty="0"/>
                    </a:p>
                  </a:txBody>
                  <a:tcPr/>
                </a:tc>
                <a:tc>
                  <a:txBody>
                    <a:bodyPr/>
                    <a:lstStyle/>
                    <a:p>
                      <a:pPr algn="ctr"/>
                      <a:r>
                        <a:rPr lang="en-US" dirty="0" smtClean="0"/>
                        <a:t>III</a:t>
                      </a:r>
                      <a:endParaRPr lang="en-US" dirty="0"/>
                    </a:p>
                  </a:txBody>
                  <a:tcPr/>
                </a:tc>
              </a:tr>
              <a:tr h="440461">
                <a:tc>
                  <a:txBody>
                    <a:bodyPr/>
                    <a:lstStyle/>
                    <a:p>
                      <a:r>
                        <a:rPr lang="en-US" dirty="0" smtClean="0"/>
                        <a:t>Hemolytic uremic syndrome</a:t>
                      </a:r>
                      <a:r>
                        <a:rPr lang="en-US" baseline="0" dirty="0" smtClean="0"/>
                        <a:t> </a:t>
                      </a:r>
                      <a:endParaRPr lang="en-US" dirty="0"/>
                    </a:p>
                  </a:txBody>
                  <a:tcPr/>
                </a:tc>
                <a:tc>
                  <a:txBody>
                    <a:bodyPr/>
                    <a:lstStyle/>
                    <a:p>
                      <a:pPr algn="ctr"/>
                      <a:r>
                        <a:rPr lang="en-US" dirty="0" smtClean="0"/>
                        <a:t>III-IV</a:t>
                      </a:r>
                      <a:endParaRPr lang="en-US" dirty="0"/>
                    </a:p>
                  </a:txBody>
                  <a:tcPr/>
                </a:tc>
              </a:tr>
            </a:tbl>
          </a:graphicData>
        </a:graphic>
      </p:graphicFrame>
      <p:sp>
        <p:nvSpPr>
          <p:cNvPr id="5" name="TextBox 4"/>
          <p:cNvSpPr txBox="1"/>
          <p:nvPr/>
        </p:nvSpPr>
        <p:spPr>
          <a:xfrm>
            <a:off x="0" y="6550223"/>
            <a:ext cx="4724400" cy="307777"/>
          </a:xfrm>
          <a:prstGeom prst="rect">
            <a:avLst/>
          </a:prstGeom>
          <a:noFill/>
        </p:spPr>
        <p:txBody>
          <a:bodyPr wrap="square" rtlCol="0">
            <a:spAutoFit/>
          </a:bodyPr>
          <a:lstStyle/>
          <a:p>
            <a:r>
              <a:rPr lang="en-US" sz="1400" dirty="0" err="1" smtClean="0"/>
              <a:t>Szczepiorkowski</a:t>
            </a:r>
            <a:r>
              <a:rPr lang="en-US" sz="1400" dirty="0" smtClean="0"/>
              <a:t> </a:t>
            </a:r>
            <a:r>
              <a:rPr lang="en-US" sz="1400" i="1" dirty="0" smtClean="0"/>
              <a:t>et al</a:t>
            </a:r>
            <a:r>
              <a:rPr lang="en-US" sz="1400" dirty="0" smtClean="0"/>
              <a:t>. J </a:t>
            </a:r>
            <a:r>
              <a:rPr lang="en-US" sz="1400" dirty="0" err="1" smtClean="0"/>
              <a:t>Clin</a:t>
            </a:r>
            <a:r>
              <a:rPr lang="en-US" sz="1400" dirty="0" smtClean="0"/>
              <a:t> </a:t>
            </a:r>
            <a:r>
              <a:rPr lang="en-US" sz="1400" dirty="0" err="1" smtClean="0"/>
              <a:t>Apher</a:t>
            </a:r>
            <a:r>
              <a:rPr lang="en-US" sz="1400" dirty="0" smtClean="0"/>
              <a:t>. 22:106-175; 2007.</a:t>
            </a:r>
            <a:endParaRPr lang="en-US" sz="1400" dirty="0"/>
          </a:p>
        </p:txBody>
      </p:sp>
    </p:spTree>
    <p:extLst>
      <p:ext uri="{BB962C8B-B14F-4D97-AF65-F5344CB8AC3E}">
        <p14:creationId xmlns:p14="http://schemas.microsoft.com/office/powerpoint/2010/main" val="2659669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media.renalandurologynews.com/images/2011/09/22/run0911_delgado15_196538.jpg"/>
          <p:cNvPicPr>
            <a:picLocks noGrp="1"/>
          </p:cNvPicPr>
          <p:nvPr>
            <p:ph idx="1"/>
          </p:nvPr>
        </p:nvPicPr>
        <p:blipFill>
          <a:blip r:embed="rId2" cstate="print"/>
          <a:srcRect/>
          <a:stretch>
            <a:fillRect/>
          </a:stretch>
        </p:blipFill>
        <p:spPr bwMode="auto">
          <a:xfrm>
            <a:off x="914400" y="533400"/>
            <a:ext cx="7315200" cy="5715000"/>
          </a:xfrm>
          <a:prstGeom prst="rect">
            <a:avLst/>
          </a:prstGeom>
          <a:noFill/>
          <a:ln w="9525">
            <a:noFill/>
            <a:miter lim="800000"/>
            <a:headEnd/>
            <a:tailEnd/>
          </a:ln>
        </p:spPr>
      </p:pic>
    </p:spTree>
    <p:extLst>
      <p:ext uri="{BB962C8B-B14F-4D97-AF65-F5344CB8AC3E}">
        <p14:creationId xmlns:p14="http://schemas.microsoft.com/office/powerpoint/2010/main" val="2528532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err="1" smtClean="0"/>
              <a:t>Goodpasture’s</a:t>
            </a:r>
            <a:r>
              <a:rPr lang="en-US" dirty="0" smtClean="0"/>
              <a:t> Syndrome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Hemoptysis (generally in smokers) </a:t>
            </a:r>
          </a:p>
          <a:p>
            <a:r>
              <a:rPr lang="en-US" dirty="0" smtClean="0"/>
              <a:t>Sudden decrease in hemoglobin </a:t>
            </a:r>
          </a:p>
          <a:p>
            <a:r>
              <a:rPr lang="en-US" dirty="0" smtClean="0"/>
              <a:t>Pallor </a:t>
            </a:r>
          </a:p>
          <a:p>
            <a:r>
              <a:rPr lang="en-US" dirty="0" smtClean="0"/>
              <a:t>Cough </a:t>
            </a:r>
          </a:p>
          <a:p>
            <a:r>
              <a:rPr lang="en-US" dirty="0" smtClean="0"/>
              <a:t>Fever </a:t>
            </a:r>
          </a:p>
          <a:p>
            <a:r>
              <a:rPr lang="en-US" dirty="0" smtClean="0"/>
              <a:t>Dyspnea </a:t>
            </a:r>
          </a:p>
          <a:p>
            <a:r>
              <a:rPr lang="en-US" dirty="0" smtClean="0"/>
              <a:t>Hematuria </a:t>
            </a:r>
          </a:p>
          <a:p>
            <a:r>
              <a:rPr lang="en-US" dirty="0" smtClean="0"/>
              <a:t>Non-</a:t>
            </a:r>
            <a:r>
              <a:rPr lang="en-US" dirty="0" err="1" smtClean="0"/>
              <a:t>nephrotic</a:t>
            </a:r>
            <a:r>
              <a:rPr lang="en-US" dirty="0" smtClean="0"/>
              <a:t> proteinuria </a:t>
            </a:r>
          </a:p>
          <a:p>
            <a:r>
              <a:rPr lang="en-US" dirty="0" smtClean="0"/>
              <a:t>Red cell casts </a:t>
            </a:r>
            <a:endParaRPr lang="en-US" dirty="0"/>
          </a:p>
        </p:txBody>
      </p:sp>
      <p:sp>
        <p:nvSpPr>
          <p:cNvPr id="4" name="TextBox 3"/>
          <p:cNvSpPr txBox="1"/>
          <p:nvPr/>
        </p:nvSpPr>
        <p:spPr>
          <a:xfrm>
            <a:off x="0" y="6537960"/>
            <a:ext cx="5943600" cy="307777"/>
          </a:xfrm>
          <a:prstGeom prst="rect">
            <a:avLst/>
          </a:prstGeom>
          <a:noFill/>
        </p:spPr>
        <p:txBody>
          <a:bodyPr wrap="square" rtlCol="0">
            <a:spAutoFit/>
          </a:bodyPr>
          <a:lstStyle/>
          <a:p>
            <a:r>
              <a:rPr lang="da-DK" sz="1400" dirty="0" smtClean="0"/>
              <a:t>Hudson </a:t>
            </a:r>
            <a:r>
              <a:rPr lang="da-DK" sz="1400" i="1" dirty="0" smtClean="0"/>
              <a:t>et al</a:t>
            </a:r>
            <a:r>
              <a:rPr lang="da-DK" sz="1400" dirty="0" smtClean="0"/>
              <a:t>. N Engl J Med. 348:2543-2556; 2003.</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657724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274638"/>
            <a:ext cx="7467600" cy="1143000"/>
          </a:xfrm>
        </p:spPr>
        <p:txBody>
          <a:bodyPr/>
          <a:lstStyle/>
          <a:p>
            <a:pPr algn="ctr"/>
            <a:r>
              <a:rPr lang="en-US" dirty="0" err="1" smtClean="0"/>
              <a:t>Goodpasture’s</a:t>
            </a:r>
            <a:r>
              <a:rPr lang="en-US" dirty="0" smtClean="0"/>
              <a:t> syndrome </a:t>
            </a:r>
            <a:endParaRPr lang="en-US" dirty="0"/>
          </a:p>
        </p:txBody>
      </p:sp>
      <p:sp>
        <p:nvSpPr>
          <p:cNvPr id="3" name="Content Placeholder 2"/>
          <p:cNvSpPr>
            <a:spLocks noGrp="1"/>
          </p:cNvSpPr>
          <p:nvPr>
            <p:ph idx="1"/>
          </p:nvPr>
        </p:nvSpPr>
        <p:spPr/>
        <p:txBody>
          <a:bodyPr/>
          <a:lstStyle/>
          <a:p>
            <a:r>
              <a:rPr lang="en-US" dirty="0"/>
              <a:t>Occurs primarily in young men in their late 20s and in men and women over the age of 60 years </a:t>
            </a:r>
          </a:p>
          <a:p>
            <a:r>
              <a:rPr lang="en-US" dirty="0"/>
              <a:t>In the younger </a:t>
            </a:r>
            <a:r>
              <a:rPr lang="en-US" dirty="0" smtClean="0"/>
              <a:t>group, onset tends to be rapid or “eruptive” </a:t>
            </a:r>
          </a:p>
          <a:p>
            <a:r>
              <a:rPr lang="en-US" dirty="0" smtClean="0"/>
              <a:t>Chest x-ray classically shows diffuse alveolar hemorrhage </a:t>
            </a:r>
          </a:p>
          <a:p>
            <a:r>
              <a:rPr lang="en-US" dirty="0" smtClean="0"/>
              <a:t>Generally detected earlier in patients with pulmonary manifestations </a:t>
            </a:r>
          </a:p>
          <a:p>
            <a:endParaRPr lang="en-US" dirty="0"/>
          </a:p>
          <a:p>
            <a:endParaRPr lang="en-US" dirty="0"/>
          </a:p>
        </p:txBody>
      </p:sp>
      <p:sp>
        <p:nvSpPr>
          <p:cNvPr id="5" name="TextBox 4"/>
          <p:cNvSpPr txBox="1"/>
          <p:nvPr/>
        </p:nvSpPr>
        <p:spPr>
          <a:xfrm>
            <a:off x="0" y="6553200"/>
            <a:ext cx="5943600" cy="307777"/>
          </a:xfrm>
          <a:prstGeom prst="rect">
            <a:avLst/>
          </a:prstGeom>
          <a:noFill/>
        </p:spPr>
        <p:txBody>
          <a:bodyPr wrap="square" rtlCol="0">
            <a:spAutoFit/>
          </a:bodyPr>
          <a:lstStyle/>
          <a:p>
            <a:r>
              <a:rPr lang="da-DK" sz="1400" dirty="0" smtClean="0"/>
              <a:t>Hudson </a:t>
            </a:r>
            <a:r>
              <a:rPr lang="da-DK" sz="1400" i="1" dirty="0" smtClean="0"/>
              <a:t>et al</a:t>
            </a:r>
            <a:r>
              <a:rPr lang="da-DK" sz="1400" dirty="0" smtClean="0"/>
              <a:t>. N Engl J Med. 348:2543-2556; 2003. </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759611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normAutofit fontScale="90000"/>
          </a:bodyPr>
          <a:lstStyle/>
          <a:p>
            <a:pPr algn="ctr"/>
            <a:r>
              <a:rPr lang="en-US" dirty="0" smtClean="0"/>
              <a:t>Incidence of pulmonary hemorrhage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410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12" name="Rectangle 11"/>
          <p:cNvSpPr/>
          <p:nvPr/>
        </p:nvSpPr>
        <p:spPr>
          <a:xfrm>
            <a:off x="1837592" y="5791200"/>
            <a:ext cx="685800" cy="381000"/>
          </a:xfrm>
          <a:prstGeom prst="rect">
            <a:avLst/>
          </a:prstGeom>
          <a:solidFill>
            <a:schemeClr val="tx1">
              <a:lumMod val="7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8800" y="4859217"/>
            <a:ext cx="685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05686" y="4897902"/>
            <a:ext cx="4495800" cy="381000"/>
          </a:xfrm>
          <a:prstGeom prst="rect">
            <a:avLst/>
          </a:prstGeom>
          <a:noFill/>
        </p:spPr>
        <p:txBody>
          <a:bodyPr wrap="square" rtlCol="0">
            <a:spAutoFit/>
          </a:bodyPr>
          <a:lstStyle/>
          <a:p>
            <a:r>
              <a:rPr lang="en-US" dirty="0" smtClean="0"/>
              <a:t>Pulmonary hemorrhage </a:t>
            </a:r>
            <a:endParaRPr lang="en-US" dirty="0"/>
          </a:p>
        </p:txBody>
      </p:sp>
      <p:sp>
        <p:nvSpPr>
          <p:cNvPr id="17" name="TextBox 16"/>
          <p:cNvSpPr txBox="1"/>
          <p:nvPr/>
        </p:nvSpPr>
        <p:spPr>
          <a:xfrm>
            <a:off x="2753751" y="5791200"/>
            <a:ext cx="4495800" cy="381000"/>
          </a:xfrm>
          <a:prstGeom prst="rect">
            <a:avLst/>
          </a:prstGeom>
          <a:noFill/>
        </p:spPr>
        <p:txBody>
          <a:bodyPr wrap="square" rtlCol="0">
            <a:spAutoFit/>
          </a:bodyPr>
          <a:lstStyle/>
          <a:p>
            <a:r>
              <a:rPr lang="en-US" dirty="0" smtClean="0"/>
              <a:t>No pulmonary hemorrhage </a:t>
            </a:r>
            <a:endParaRPr lang="en-US" dirty="0"/>
          </a:p>
        </p:txBody>
      </p:sp>
      <p:cxnSp>
        <p:nvCxnSpPr>
          <p:cNvPr id="18" name="Straight Arrow Connector 17"/>
          <p:cNvCxnSpPr/>
          <p:nvPr/>
        </p:nvCxnSpPr>
        <p:spPr>
          <a:xfrm>
            <a:off x="5562600" y="2133600"/>
            <a:ext cx="1524000" cy="3352800"/>
          </a:xfrm>
          <a:prstGeom prst="straightConnector1">
            <a:avLst/>
          </a:prstGeom>
          <a:ln>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24600" y="5486400"/>
            <a:ext cx="2590800" cy="369332"/>
          </a:xfrm>
          <a:prstGeom prst="rect">
            <a:avLst/>
          </a:prstGeom>
          <a:noFill/>
          <a:ln>
            <a:solidFill>
              <a:srgbClr val="FF0000"/>
            </a:solidFill>
          </a:ln>
        </p:spPr>
        <p:txBody>
          <a:bodyPr wrap="square" rtlCol="0">
            <a:spAutoFit/>
          </a:bodyPr>
          <a:lstStyle/>
          <a:p>
            <a:r>
              <a:rPr lang="en-US" dirty="0" smtClean="0"/>
              <a:t>Percent male</a:t>
            </a:r>
            <a:endParaRPr lang="en-US" dirty="0"/>
          </a:p>
        </p:txBody>
      </p:sp>
      <p:sp>
        <p:nvSpPr>
          <p:cNvPr id="11" name="TextBox 10"/>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878321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Overview of </a:t>
            </a:r>
            <a:r>
              <a:rPr lang="en-US" dirty="0" err="1" smtClean="0"/>
              <a:t>plasmapheresis</a:t>
            </a:r>
            <a:r>
              <a:rPr lang="en-US" dirty="0" smtClean="0"/>
              <a:t> procedure </a:t>
            </a:r>
          </a:p>
          <a:p>
            <a:r>
              <a:rPr lang="en-US" dirty="0" smtClean="0"/>
              <a:t>Potential indications </a:t>
            </a:r>
          </a:p>
          <a:p>
            <a:pPr lvl="1"/>
            <a:r>
              <a:rPr lang="en-US" dirty="0" err="1" smtClean="0"/>
              <a:t>Goodpasture’s</a:t>
            </a:r>
            <a:r>
              <a:rPr lang="en-US" dirty="0" smtClean="0"/>
              <a:t> Syndrome</a:t>
            </a:r>
          </a:p>
          <a:p>
            <a:pPr lvl="1"/>
            <a:r>
              <a:rPr lang="en-US" dirty="0" smtClean="0"/>
              <a:t>Thrombotic Thrombocytopenic </a:t>
            </a:r>
            <a:r>
              <a:rPr lang="en-US" dirty="0" err="1" smtClean="0"/>
              <a:t>Purpura</a:t>
            </a:r>
            <a:endParaRPr lang="en-US" dirty="0" smtClean="0"/>
          </a:p>
          <a:p>
            <a:pPr lvl="1"/>
            <a:r>
              <a:rPr lang="en-US" dirty="0" err="1" smtClean="0"/>
              <a:t>Cryoglobulinemia</a:t>
            </a:r>
            <a:r>
              <a:rPr lang="en-US" dirty="0" smtClean="0"/>
              <a:t> </a:t>
            </a:r>
          </a:p>
          <a:p>
            <a:pPr lvl="1"/>
            <a:r>
              <a:rPr lang="en-US" dirty="0" smtClean="0"/>
              <a:t>Multiple Myeloma</a:t>
            </a:r>
          </a:p>
          <a:p>
            <a:pPr lvl="1"/>
            <a:r>
              <a:rPr lang="en-US" dirty="0" smtClean="0"/>
              <a:t>ANCA Disease   </a:t>
            </a:r>
          </a:p>
          <a:p>
            <a:r>
              <a:rPr lang="en-US" dirty="0" smtClean="0"/>
              <a:t>Complications of </a:t>
            </a:r>
            <a:r>
              <a:rPr lang="en-US" dirty="0" err="1" smtClean="0"/>
              <a:t>plasmapheresis</a:t>
            </a:r>
            <a:r>
              <a:rPr lang="en-US" dirty="0" smtClean="0"/>
              <a:t> </a:t>
            </a:r>
            <a:endParaRPr lang="en-US" dirty="0"/>
          </a:p>
        </p:txBody>
      </p:sp>
    </p:spTree>
    <p:extLst>
      <p:ext uri="{BB962C8B-B14F-4D97-AF65-F5344CB8AC3E}">
        <p14:creationId xmlns:p14="http://schemas.microsoft.com/office/powerpoint/2010/main" val="239829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Pathogenesis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53200"/>
            <a:ext cx="5943600" cy="307777"/>
          </a:xfrm>
          <a:prstGeom prst="rect">
            <a:avLst/>
          </a:prstGeom>
          <a:noFill/>
        </p:spPr>
        <p:txBody>
          <a:bodyPr wrap="square" rtlCol="0">
            <a:spAutoFit/>
          </a:bodyPr>
          <a:lstStyle/>
          <a:p>
            <a:r>
              <a:rPr lang="da-DK" sz="1400" dirty="0" smtClean="0"/>
              <a:t>Hudson </a:t>
            </a:r>
            <a:r>
              <a:rPr lang="da-DK" sz="1400" i="1" dirty="0" smtClean="0"/>
              <a:t>et </a:t>
            </a:r>
            <a:r>
              <a:rPr lang="da-DK" sz="1400" i="1" dirty="0" smtClean="0"/>
              <a:t>al</a:t>
            </a:r>
            <a:r>
              <a:rPr lang="da-DK" sz="1400" dirty="0" smtClean="0"/>
              <a:t>. N Engl J Med. 348:2543-2556; 2003.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655621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1143000"/>
          </a:xfrm>
        </p:spPr>
        <p:txBody>
          <a:bodyPr>
            <a:normAutofit fontScale="90000"/>
          </a:bodyPr>
          <a:lstStyle/>
          <a:p>
            <a:pPr algn="ctr" eaLnBrk="1" hangingPunct="1"/>
            <a:r>
              <a:rPr lang="en-US" dirty="0" smtClean="0"/>
              <a:t>Anti-GBM - immunofluorescence</a:t>
            </a:r>
          </a:p>
        </p:txBody>
      </p:sp>
      <p:pic>
        <p:nvPicPr>
          <p:cNvPr id="63492" name="Picture 5" descr="fig0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77925" y="1447800"/>
            <a:ext cx="6786563"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Text Box 6"/>
          <p:cNvSpPr txBox="1">
            <a:spLocks noChangeArrowheads="1"/>
          </p:cNvSpPr>
          <p:nvPr/>
        </p:nvSpPr>
        <p:spPr bwMode="auto">
          <a:xfrm>
            <a:off x="2166282" y="59436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9900"/>
                </a:solidFill>
                <a:latin typeface="Arial" charset="0"/>
                <a:cs typeface="Arial" charset="0"/>
              </a:defRPr>
            </a:lvl1pPr>
            <a:lvl2pPr marL="742950" indent="-285750" eaLnBrk="0" hangingPunct="0">
              <a:defRPr>
                <a:solidFill>
                  <a:srgbClr val="FF9900"/>
                </a:solidFill>
                <a:latin typeface="Arial" charset="0"/>
                <a:cs typeface="Arial" charset="0"/>
              </a:defRPr>
            </a:lvl2pPr>
            <a:lvl3pPr marL="1143000" indent="-228600" eaLnBrk="0" hangingPunct="0">
              <a:defRPr>
                <a:solidFill>
                  <a:srgbClr val="FF9900"/>
                </a:solidFill>
                <a:latin typeface="Arial" charset="0"/>
                <a:cs typeface="Arial" charset="0"/>
              </a:defRPr>
            </a:lvl3pPr>
            <a:lvl4pPr marL="1600200" indent="-228600" eaLnBrk="0" hangingPunct="0">
              <a:defRPr>
                <a:solidFill>
                  <a:srgbClr val="FF9900"/>
                </a:solidFill>
                <a:latin typeface="Arial" charset="0"/>
                <a:cs typeface="Arial" charset="0"/>
              </a:defRPr>
            </a:lvl4pPr>
            <a:lvl5pPr marL="2057400" indent="-228600" eaLnBrk="0" hangingPunct="0">
              <a:defRPr>
                <a:solidFill>
                  <a:srgbClr val="FF9900"/>
                </a:solidFill>
                <a:latin typeface="Arial" charset="0"/>
                <a:cs typeface="Arial" charset="0"/>
              </a:defRPr>
            </a:lvl5pPr>
            <a:lvl6pPr marL="2514600" indent="-228600" eaLnBrk="0" fontAlgn="base" hangingPunct="0">
              <a:spcBef>
                <a:spcPct val="0"/>
              </a:spcBef>
              <a:spcAft>
                <a:spcPct val="0"/>
              </a:spcAft>
              <a:defRPr>
                <a:solidFill>
                  <a:srgbClr val="FF9900"/>
                </a:solidFill>
                <a:latin typeface="Arial" charset="0"/>
                <a:cs typeface="Arial" charset="0"/>
              </a:defRPr>
            </a:lvl6pPr>
            <a:lvl7pPr marL="2971800" indent="-228600" eaLnBrk="0" fontAlgn="base" hangingPunct="0">
              <a:spcBef>
                <a:spcPct val="0"/>
              </a:spcBef>
              <a:spcAft>
                <a:spcPct val="0"/>
              </a:spcAft>
              <a:defRPr>
                <a:solidFill>
                  <a:srgbClr val="FF9900"/>
                </a:solidFill>
                <a:latin typeface="Arial" charset="0"/>
                <a:cs typeface="Arial" charset="0"/>
              </a:defRPr>
            </a:lvl7pPr>
            <a:lvl8pPr marL="3429000" indent="-228600" eaLnBrk="0" fontAlgn="base" hangingPunct="0">
              <a:spcBef>
                <a:spcPct val="0"/>
              </a:spcBef>
              <a:spcAft>
                <a:spcPct val="0"/>
              </a:spcAft>
              <a:defRPr>
                <a:solidFill>
                  <a:srgbClr val="FF9900"/>
                </a:solidFill>
                <a:latin typeface="Arial" charset="0"/>
                <a:cs typeface="Arial" charset="0"/>
              </a:defRPr>
            </a:lvl8pPr>
            <a:lvl9pPr marL="3886200" indent="-228600" eaLnBrk="0" fontAlgn="base" hangingPunct="0">
              <a:spcBef>
                <a:spcPct val="0"/>
              </a:spcBef>
              <a:spcAft>
                <a:spcPct val="0"/>
              </a:spcAft>
              <a:defRPr>
                <a:solidFill>
                  <a:srgbClr val="FF9900"/>
                </a:solidFill>
                <a:latin typeface="Arial" charset="0"/>
                <a:cs typeface="Arial" charset="0"/>
              </a:defRPr>
            </a:lvl9pPr>
          </a:lstStyle>
          <a:p>
            <a:pPr eaLnBrk="1" hangingPunct="1">
              <a:spcBef>
                <a:spcPct val="50000"/>
              </a:spcBef>
            </a:pPr>
            <a:r>
              <a:rPr lang="en-US" b="1" i="1" dirty="0"/>
              <a:t>Linear</a:t>
            </a:r>
            <a:r>
              <a:rPr lang="en-US" dirty="0"/>
              <a:t> deposition of anti-GBM antibodies</a:t>
            </a:r>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418721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Treatment</a:t>
            </a:r>
            <a:endParaRPr lang="en-US" dirty="0"/>
          </a:p>
        </p:txBody>
      </p:sp>
      <p:sp>
        <p:nvSpPr>
          <p:cNvPr id="3" name="Content Placeholder 2"/>
          <p:cNvSpPr>
            <a:spLocks noGrp="1"/>
          </p:cNvSpPr>
          <p:nvPr>
            <p:ph idx="1"/>
          </p:nvPr>
        </p:nvSpPr>
        <p:spPr>
          <a:xfrm>
            <a:off x="457200" y="1600200"/>
            <a:ext cx="7467600" cy="5105400"/>
          </a:xfrm>
        </p:spPr>
        <p:txBody>
          <a:bodyPr>
            <a:normAutofit fontScale="55000" lnSpcReduction="20000"/>
          </a:bodyPr>
          <a:lstStyle/>
          <a:p>
            <a:pPr marL="36576" indent="0">
              <a:buNone/>
            </a:pPr>
            <a:r>
              <a:rPr lang="en-US" u="sng" dirty="0" smtClean="0">
                <a:solidFill>
                  <a:srgbClr val="FFFF00"/>
                </a:solidFill>
              </a:rPr>
              <a:t>Lancet</a:t>
            </a:r>
            <a:r>
              <a:rPr lang="en-US" dirty="0" smtClean="0">
                <a:solidFill>
                  <a:srgbClr val="FFFF00"/>
                </a:solidFill>
              </a:rPr>
              <a:t> </a:t>
            </a:r>
            <a:r>
              <a:rPr lang="en-US" dirty="0"/>
              <a:t>1976 Apr 3;1(7962):711-5.</a:t>
            </a:r>
          </a:p>
          <a:p>
            <a:pPr marL="36576" indent="0">
              <a:buNone/>
            </a:pPr>
            <a:r>
              <a:rPr lang="en-US" b="1" dirty="0"/>
              <a:t>Immunosuppression and plasma-exchange in the treatment of </a:t>
            </a:r>
            <a:r>
              <a:rPr lang="en-US" b="1" dirty="0" err="1"/>
              <a:t>Goodpasture's</a:t>
            </a:r>
            <a:r>
              <a:rPr lang="en-US" b="1" dirty="0"/>
              <a:t> syndrome.</a:t>
            </a:r>
            <a:endParaRPr lang="en-US" dirty="0"/>
          </a:p>
          <a:p>
            <a:pPr marL="36576" indent="0">
              <a:buNone/>
            </a:pPr>
            <a:r>
              <a:rPr lang="en-US" u="sng" dirty="0">
                <a:solidFill>
                  <a:srgbClr val="FFFF00"/>
                </a:solidFill>
              </a:rPr>
              <a:t>Lockwood CM</a:t>
            </a:r>
            <a:r>
              <a:rPr lang="en-US" dirty="0">
                <a:solidFill>
                  <a:srgbClr val="FFFF00"/>
                </a:solidFill>
              </a:rPr>
              <a:t>, </a:t>
            </a:r>
            <a:r>
              <a:rPr lang="en-US" u="sng" dirty="0">
                <a:solidFill>
                  <a:srgbClr val="FFFF00"/>
                </a:solidFill>
              </a:rPr>
              <a:t>Rees </a:t>
            </a:r>
            <a:r>
              <a:rPr lang="en-US" u="sng" dirty="0" smtClean="0">
                <a:solidFill>
                  <a:srgbClr val="FFFF00"/>
                </a:solidFill>
              </a:rPr>
              <a:t>AJ</a:t>
            </a:r>
            <a:r>
              <a:rPr lang="en-US" dirty="0" smtClean="0">
                <a:solidFill>
                  <a:srgbClr val="FFFF00"/>
                </a:solidFill>
              </a:rPr>
              <a:t>, </a:t>
            </a:r>
            <a:r>
              <a:rPr lang="en-US" u="sng" dirty="0">
                <a:solidFill>
                  <a:srgbClr val="FFFF00"/>
                </a:solidFill>
              </a:rPr>
              <a:t>Pearson TA</a:t>
            </a:r>
            <a:r>
              <a:rPr lang="en-US" dirty="0">
                <a:solidFill>
                  <a:srgbClr val="FFFF00"/>
                </a:solidFill>
              </a:rPr>
              <a:t>, </a:t>
            </a:r>
            <a:r>
              <a:rPr lang="en-US" u="sng" dirty="0">
                <a:solidFill>
                  <a:srgbClr val="FFFF00"/>
                </a:solidFill>
              </a:rPr>
              <a:t>Evans DJ</a:t>
            </a:r>
            <a:r>
              <a:rPr lang="en-US" dirty="0">
                <a:solidFill>
                  <a:srgbClr val="FFFF00"/>
                </a:solidFill>
              </a:rPr>
              <a:t>, </a:t>
            </a:r>
            <a:r>
              <a:rPr lang="en-US" u="sng" dirty="0">
                <a:solidFill>
                  <a:srgbClr val="FFFF00"/>
                </a:solidFill>
              </a:rPr>
              <a:t>Peters DK</a:t>
            </a:r>
            <a:r>
              <a:rPr lang="en-US" dirty="0">
                <a:solidFill>
                  <a:srgbClr val="FFFF00"/>
                </a:solidFill>
              </a:rPr>
              <a:t>, </a:t>
            </a:r>
            <a:r>
              <a:rPr lang="en-US" u="sng" dirty="0">
                <a:solidFill>
                  <a:srgbClr val="FFFF00"/>
                </a:solidFill>
              </a:rPr>
              <a:t>Wilson CB</a:t>
            </a:r>
            <a:r>
              <a:rPr lang="en-US" dirty="0">
                <a:solidFill>
                  <a:srgbClr val="FFFF00"/>
                </a:solidFill>
              </a:rPr>
              <a:t>.</a:t>
            </a:r>
          </a:p>
          <a:p>
            <a:pPr marL="36576" indent="0">
              <a:buNone/>
            </a:pPr>
            <a:r>
              <a:rPr lang="en-US" b="1" dirty="0"/>
              <a:t>Abstract</a:t>
            </a:r>
            <a:endParaRPr lang="en-US" dirty="0"/>
          </a:p>
          <a:p>
            <a:pPr marL="36576" indent="0">
              <a:buNone/>
            </a:pPr>
            <a:r>
              <a:rPr lang="en-US" sz="3300" b="1" dirty="0">
                <a:solidFill>
                  <a:srgbClr val="FFFF00"/>
                </a:solidFill>
              </a:rPr>
              <a:t>Seven patients</a:t>
            </a:r>
            <a:r>
              <a:rPr lang="en-US" sz="3300" dirty="0">
                <a:solidFill>
                  <a:srgbClr val="FFFF00"/>
                </a:solidFill>
              </a:rPr>
              <a:t> </a:t>
            </a:r>
            <a:r>
              <a:rPr lang="en-US" dirty="0"/>
              <a:t>with </a:t>
            </a:r>
            <a:r>
              <a:rPr lang="en-US" dirty="0" err="1"/>
              <a:t>Goodpasture's</a:t>
            </a:r>
            <a:r>
              <a:rPr lang="en-US" dirty="0"/>
              <a:t> syndrome induced by anti-glomerular-basement-membrane (anti-G.B.M.) antibody were treated by a regimen of intensive plasma-exchange, cytotoxic drugs, and steroids</a:t>
            </a:r>
            <a:r>
              <a:rPr lang="en-US" sz="3300" dirty="0">
                <a:solidFill>
                  <a:srgbClr val="FFFF00"/>
                </a:solidFill>
              </a:rPr>
              <a:t>. </a:t>
            </a:r>
            <a:r>
              <a:rPr lang="en-US" sz="3300" b="1" i="1" dirty="0">
                <a:solidFill>
                  <a:srgbClr val="FFFF00"/>
                </a:solidFill>
              </a:rPr>
              <a:t>In the three patients retaining some renal function at presentation, this regimen led to suppression and eventual termination of antibody synthesis with improvement in renal function.</a:t>
            </a:r>
            <a:r>
              <a:rPr lang="en-US" b="1" i="1" dirty="0"/>
              <a:t> </a:t>
            </a:r>
            <a:r>
              <a:rPr lang="en-US" dirty="0"/>
              <a:t>In four patients, all </a:t>
            </a:r>
            <a:r>
              <a:rPr lang="en-US" dirty="0" err="1"/>
              <a:t>anuric</a:t>
            </a:r>
            <a:r>
              <a:rPr lang="en-US" dirty="0"/>
              <a:t> at presentation, antibody to G.B.M. persisted with variable reduction in the circulating levels. No return of renal function occurred in this group, all of whom had extensive changes on renal biopsy. Pulmonary </a:t>
            </a:r>
            <a:r>
              <a:rPr lang="en-US" dirty="0" err="1"/>
              <a:t>haemorrhage</a:t>
            </a:r>
            <a:r>
              <a:rPr lang="en-US" dirty="0"/>
              <a:t>, life-threatening in one patient, was rapidly controlled in all five patients in whom it was a presenting feature. In addition to its effect on antibody levels, plasma-exchange, using volume-replacement with plasma-protein fraction (P.P.F.), resulted in substantial depletion of complement and fibrinogen, mediators possibly contributing to the antibody-induced injury</a:t>
            </a:r>
          </a:p>
          <a:p>
            <a:endParaRPr lang="en-US" dirty="0"/>
          </a:p>
        </p:txBody>
      </p:sp>
      <p:sp>
        <p:nvSpPr>
          <p:cNvPr id="4" name="TextBox 3"/>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396557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Anti-GBM studies </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 y="6477000"/>
            <a:ext cx="4343400" cy="369332"/>
          </a:xfrm>
          <a:prstGeom prst="rect">
            <a:avLst/>
          </a:prstGeom>
          <a:noFill/>
        </p:spPr>
        <p:txBody>
          <a:bodyPr wrap="square" rtlCol="0">
            <a:spAutoFit/>
          </a:bodyPr>
          <a:lstStyle/>
          <a:p>
            <a:r>
              <a:rPr lang="en-US" sz="1400" dirty="0" smtClean="0"/>
              <a:t>Levy </a:t>
            </a:r>
            <a:r>
              <a:rPr lang="en-US" sz="1400" i="1" dirty="0" smtClean="0"/>
              <a:t>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307807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4800"/>
            <a:ext cx="7467600" cy="1143000"/>
          </a:xfrm>
        </p:spPr>
        <p:txBody>
          <a:bodyPr>
            <a:normAutofit fontScale="90000"/>
          </a:bodyPr>
          <a:lstStyle/>
          <a:p>
            <a:pPr algn="ctr"/>
            <a:r>
              <a:rPr lang="en-US" dirty="0" smtClean="0"/>
              <a:t>Outcome of anti-GBM disease</a:t>
            </a:r>
            <a:endParaRPr lang="en-US" dirty="0"/>
          </a:p>
        </p:txBody>
      </p:sp>
      <p:sp>
        <p:nvSpPr>
          <p:cNvPr id="3" name="Content Placeholder 2"/>
          <p:cNvSpPr>
            <a:spLocks noGrp="1"/>
          </p:cNvSpPr>
          <p:nvPr>
            <p:ph idx="1"/>
          </p:nvPr>
        </p:nvSpPr>
        <p:spPr/>
        <p:txBody>
          <a:bodyPr>
            <a:noAutofit/>
          </a:bodyPr>
          <a:lstStyle/>
          <a:p>
            <a:r>
              <a:rPr lang="en-US" sz="2200" u="sng" dirty="0" smtClean="0"/>
              <a:t>Objective:</a:t>
            </a:r>
            <a:r>
              <a:rPr lang="en-US" sz="2200" dirty="0"/>
              <a:t> </a:t>
            </a:r>
            <a:r>
              <a:rPr lang="en-US" sz="2200" dirty="0" smtClean="0"/>
              <a:t> To </a:t>
            </a:r>
            <a:r>
              <a:rPr lang="en-US" sz="2200" dirty="0"/>
              <a:t>examine the long-term outcome of severe </a:t>
            </a:r>
            <a:r>
              <a:rPr lang="en-US" sz="2200" dirty="0" smtClean="0"/>
              <a:t>anti-GBM </a:t>
            </a:r>
            <a:r>
              <a:rPr lang="en-US" sz="2200" dirty="0"/>
              <a:t>antibody disease.</a:t>
            </a:r>
          </a:p>
          <a:p>
            <a:r>
              <a:rPr lang="en-US" sz="2200" u="sng" dirty="0" smtClean="0"/>
              <a:t>Design:</a:t>
            </a:r>
            <a:r>
              <a:rPr lang="en-US" sz="2200" dirty="0"/>
              <a:t> </a:t>
            </a:r>
            <a:r>
              <a:rPr lang="en-US" sz="2200" dirty="0" smtClean="0"/>
              <a:t> </a:t>
            </a:r>
            <a:r>
              <a:rPr lang="en-US" sz="2200" b="1" dirty="0" smtClean="0">
                <a:solidFill>
                  <a:srgbClr val="FFFF00"/>
                </a:solidFill>
              </a:rPr>
              <a:t>Retrospective</a:t>
            </a:r>
            <a:r>
              <a:rPr lang="en-US" sz="2200" dirty="0" smtClean="0"/>
              <a:t> review </a:t>
            </a:r>
            <a:r>
              <a:rPr lang="en-US" sz="2200" dirty="0"/>
              <a:t>of patients treated for </a:t>
            </a:r>
            <a:r>
              <a:rPr lang="en-US" sz="2200" dirty="0" smtClean="0"/>
              <a:t>confirmed anti-GBM </a:t>
            </a:r>
            <a:r>
              <a:rPr lang="en-US" sz="2200" dirty="0"/>
              <a:t>antibody disease over 25 years.</a:t>
            </a:r>
          </a:p>
          <a:p>
            <a:r>
              <a:rPr lang="en-US" sz="2200" u="sng" dirty="0" smtClean="0"/>
              <a:t>Setting:</a:t>
            </a:r>
            <a:r>
              <a:rPr lang="en-US" sz="2200" dirty="0"/>
              <a:t> </a:t>
            </a:r>
            <a:r>
              <a:rPr lang="en-US" sz="2200" dirty="0" smtClean="0"/>
              <a:t> A </a:t>
            </a:r>
            <a:r>
              <a:rPr lang="en-US" sz="2200" dirty="0"/>
              <a:t>tertiary referral center in the United Kingdom.</a:t>
            </a:r>
          </a:p>
          <a:p>
            <a:r>
              <a:rPr lang="en-US" sz="2200" u="sng" dirty="0" smtClean="0"/>
              <a:t>Patients:</a:t>
            </a:r>
            <a:r>
              <a:rPr lang="en-US" sz="2200" dirty="0"/>
              <a:t> </a:t>
            </a:r>
            <a:r>
              <a:rPr lang="en-US" sz="2200" dirty="0" smtClean="0"/>
              <a:t> 71 </a:t>
            </a:r>
            <a:r>
              <a:rPr lang="en-US" sz="2200" dirty="0"/>
              <a:t>treated patients with anti-GBM antibody disease.</a:t>
            </a:r>
          </a:p>
          <a:p>
            <a:r>
              <a:rPr lang="en-US" sz="2200" u="sng" dirty="0" smtClean="0"/>
              <a:t>Intervention:</a:t>
            </a:r>
            <a:r>
              <a:rPr lang="en-US" sz="2200" dirty="0"/>
              <a:t> </a:t>
            </a:r>
            <a:r>
              <a:rPr lang="en-US" sz="2200" dirty="0" smtClean="0"/>
              <a:t> All </a:t>
            </a:r>
            <a:r>
              <a:rPr lang="en-US" sz="2200" dirty="0"/>
              <a:t>patients received plasma exchange, </a:t>
            </a:r>
            <a:r>
              <a:rPr lang="en-US" sz="2200" dirty="0" smtClean="0"/>
              <a:t>prednisolone, and </a:t>
            </a:r>
            <a:r>
              <a:rPr lang="en-US" sz="2200" dirty="0"/>
              <a:t>cyclophosphamide.</a:t>
            </a:r>
          </a:p>
          <a:p>
            <a:r>
              <a:rPr lang="en-US" sz="2200" u="sng" dirty="0" smtClean="0"/>
              <a:t>Measurements:</a:t>
            </a:r>
            <a:r>
              <a:rPr lang="en-US" sz="2200" dirty="0"/>
              <a:t> </a:t>
            </a:r>
            <a:r>
              <a:rPr lang="en-US" sz="2200" dirty="0" smtClean="0"/>
              <a:t> Patient </a:t>
            </a:r>
            <a:r>
              <a:rPr lang="en-US" sz="2200" dirty="0"/>
              <a:t>and renal survival, renal histology, </a:t>
            </a:r>
            <a:r>
              <a:rPr lang="en-US" sz="2200" dirty="0" smtClean="0"/>
              <a:t>and antibody </a:t>
            </a:r>
            <a:r>
              <a:rPr lang="en-US" sz="2200" dirty="0"/>
              <a:t>levels.</a:t>
            </a:r>
          </a:p>
        </p:txBody>
      </p:sp>
      <p:sp>
        <p:nvSpPr>
          <p:cNvPr id="4" name="TextBox 3"/>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772422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PEX protocol</a:t>
            </a:r>
            <a:endParaRPr lang="en-US" dirty="0"/>
          </a:p>
        </p:txBody>
      </p:sp>
      <p:sp>
        <p:nvSpPr>
          <p:cNvPr id="3" name="Content Placeholder 2"/>
          <p:cNvSpPr>
            <a:spLocks noGrp="1"/>
          </p:cNvSpPr>
          <p:nvPr>
            <p:ph idx="1"/>
          </p:nvPr>
        </p:nvSpPr>
        <p:spPr/>
        <p:txBody>
          <a:bodyPr/>
          <a:lstStyle/>
          <a:p>
            <a:pPr marL="420624" lvl="1" indent="-384048">
              <a:buSzPct val="80000"/>
              <a:buFont typeface="Wingdings 2"/>
              <a:buChar char=""/>
            </a:pPr>
            <a:r>
              <a:rPr lang="en-US" sz="2200" dirty="0" smtClean="0"/>
              <a:t>Daily plasma exchange (50 mL/kg to a maximum of 4 L) was usually performed by using a centrifugal cell separator (or occasionally by using a hollow fiber plasma filter) for at least 14 days or until anti-GBM antibody was undetectable. </a:t>
            </a:r>
          </a:p>
          <a:p>
            <a:pPr marL="420624" lvl="1" indent="-384048">
              <a:buSzPct val="80000"/>
              <a:buFont typeface="Wingdings 2"/>
              <a:buChar char=""/>
            </a:pPr>
            <a:r>
              <a:rPr lang="en-US" sz="2200" dirty="0" smtClean="0"/>
              <a:t>Human albumin (5%) with added calcium and potassium was used as replacement fluid. </a:t>
            </a:r>
          </a:p>
          <a:p>
            <a:pPr marL="420624" lvl="1" indent="-384048">
              <a:buSzPct val="80000"/>
              <a:buFont typeface="Wingdings 2"/>
              <a:buChar char=""/>
            </a:pPr>
            <a:r>
              <a:rPr lang="en-US" sz="2200" dirty="0" smtClean="0"/>
              <a:t>Fresh frozen plasma (150 to 300 mL) was used in patients with  recent surgery or renal biopsy (within 3 days) and those with pulmonary hemorrhage. </a:t>
            </a:r>
          </a:p>
          <a:p>
            <a:pPr marL="420624" lvl="1" indent="-384048">
              <a:buSzPct val="80000"/>
              <a:buFont typeface="Wingdings 2"/>
              <a:buChar char=""/>
            </a:pPr>
            <a:r>
              <a:rPr lang="en-US" sz="2200" dirty="0" smtClean="0"/>
              <a:t>Most patients received fresh frozen plasma for 1 or 2 days</a:t>
            </a:r>
          </a:p>
          <a:p>
            <a:pPr marL="420624" lvl="1" indent="-384048">
              <a:buSzPct val="80000"/>
              <a:buFont typeface="Wingdings 2"/>
              <a:buChar char=""/>
            </a:pPr>
            <a:endParaRPr lang="en-US" sz="1800" dirty="0"/>
          </a:p>
          <a:p>
            <a:endParaRPr lang="en-US" dirty="0"/>
          </a:p>
        </p:txBody>
      </p:sp>
      <p:sp>
        <p:nvSpPr>
          <p:cNvPr id="4" name="TextBox 3"/>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55272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Medication protocol </a:t>
            </a:r>
            <a:endParaRPr lang="en-US" dirty="0"/>
          </a:p>
        </p:txBody>
      </p:sp>
      <p:sp>
        <p:nvSpPr>
          <p:cNvPr id="3" name="Content Placeholder 2"/>
          <p:cNvSpPr>
            <a:spLocks noGrp="1"/>
          </p:cNvSpPr>
          <p:nvPr>
            <p:ph idx="1"/>
          </p:nvPr>
        </p:nvSpPr>
        <p:spPr/>
        <p:txBody>
          <a:bodyPr>
            <a:noAutofit/>
          </a:bodyPr>
          <a:lstStyle/>
          <a:p>
            <a:r>
              <a:rPr lang="en-US" sz="2100" dirty="0" smtClean="0"/>
              <a:t>Oral prednisolone (approximately 1 mg/kg of body weight per day to a maximum of 60 mg/d) </a:t>
            </a:r>
          </a:p>
          <a:p>
            <a:pPr lvl="1"/>
            <a:r>
              <a:rPr lang="en-US" sz="2100" dirty="0" smtClean="0"/>
              <a:t>withdrawn </a:t>
            </a:r>
            <a:r>
              <a:rPr lang="en-US" sz="2100" dirty="0"/>
              <a:t>slowly over 6 to 9 months</a:t>
            </a:r>
            <a:r>
              <a:rPr lang="en-US" sz="2100" dirty="0" smtClean="0"/>
              <a:t>.</a:t>
            </a:r>
          </a:p>
          <a:p>
            <a:r>
              <a:rPr lang="en-US" sz="2100" dirty="0" smtClean="0"/>
              <a:t>Oral cyclophosphamide (2 to 3 mg/kg per day; the dosage was reduced in persons older than 55 years of age)</a:t>
            </a:r>
          </a:p>
          <a:p>
            <a:pPr lvl="1"/>
            <a:r>
              <a:rPr lang="en-US" sz="2100" dirty="0" smtClean="0"/>
              <a:t>given for 2 to 3 months only (30 patients received  treatment for 2 months)</a:t>
            </a:r>
          </a:p>
          <a:p>
            <a:r>
              <a:rPr lang="en-US" sz="2100" dirty="0" smtClean="0"/>
              <a:t>Nineteen patients treated in the 1970s and early 1980s also received oral azathioprine (1 to 2 mg/kg daily) for 8 weeks</a:t>
            </a:r>
          </a:p>
          <a:p>
            <a:r>
              <a:rPr lang="en-US" sz="2100" dirty="0" smtClean="0"/>
              <a:t>No high-dose intravenous methylprednisolone was used </a:t>
            </a:r>
            <a:endParaRPr lang="en-US" sz="2100" dirty="0"/>
          </a:p>
        </p:txBody>
      </p:sp>
      <p:sp>
        <p:nvSpPr>
          <p:cNvPr id="4" name="TextBox 3"/>
          <p:cNvSpPr txBox="1"/>
          <p:nvPr/>
        </p:nvSpPr>
        <p:spPr>
          <a:xfrm>
            <a:off x="-8206" y="6477000"/>
            <a:ext cx="4343400" cy="369332"/>
          </a:xfrm>
          <a:prstGeom prst="rect">
            <a:avLst/>
          </a:prstGeom>
          <a:noFill/>
        </p:spPr>
        <p:txBody>
          <a:bodyPr wrap="square" rtlCol="0">
            <a:spAutoFit/>
          </a:bodyPr>
          <a:lstStyle/>
          <a:p>
            <a:r>
              <a:rPr lang="en-US" sz="1400" dirty="0" smtClean="0"/>
              <a:t>Levy </a:t>
            </a:r>
            <a:r>
              <a:rPr lang="en-US" sz="1400" i="1" dirty="0" smtClean="0"/>
              <a:t>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4125678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lstStyle/>
          <a:p>
            <a:pPr algn="ctr"/>
            <a:r>
              <a:rPr lang="en-US" dirty="0" smtClean="0"/>
              <a:t>Study design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
        <p:nvSpPr>
          <p:cNvPr id="3" name="TextBox 2"/>
          <p:cNvSpPr txBox="1"/>
          <p:nvPr/>
        </p:nvSpPr>
        <p:spPr>
          <a:xfrm>
            <a:off x="5684520" y="2667000"/>
            <a:ext cx="2743200" cy="369332"/>
          </a:xfrm>
          <a:prstGeom prst="rect">
            <a:avLst/>
          </a:prstGeom>
          <a:noFill/>
        </p:spPr>
        <p:txBody>
          <a:bodyPr wrap="square" rtlCol="0">
            <a:spAutoFit/>
          </a:bodyPr>
          <a:lstStyle/>
          <a:p>
            <a:r>
              <a:rPr lang="en-US" dirty="0" smtClean="0">
                <a:solidFill>
                  <a:srgbClr val="FF0000"/>
                </a:solidFill>
              </a:rPr>
              <a:t>500 µ</a:t>
            </a:r>
            <a:r>
              <a:rPr lang="en-US" dirty="0" err="1" smtClean="0">
                <a:solidFill>
                  <a:srgbClr val="FF0000"/>
                </a:solidFill>
              </a:rPr>
              <a:t>mol</a:t>
            </a:r>
            <a:r>
              <a:rPr lang="en-US" dirty="0" smtClean="0">
                <a:solidFill>
                  <a:srgbClr val="FF0000"/>
                </a:solidFill>
              </a:rPr>
              <a:t>/L = 5.7 mg/dl </a:t>
            </a:r>
            <a:endParaRPr lang="en-US" dirty="0">
              <a:solidFill>
                <a:srgbClr val="FF0000"/>
              </a:solidFill>
            </a:endParaRPr>
          </a:p>
        </p:txBody>
      </p:sp>
    </p:spTree>
    <p:extLst>
      <p:ext uri="{BB962C8B-B14F-4D97-AF65-F5344CB8AC3E}">
        <p14:creationId xmlns:p14="http://schemas.microsoft.com/office/powerpoint/2010/main" val="129124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fontScale="90000"/>
          </a:bodyPr>
          <a:lstStyle/>
          <a:p>
            <a:pPr algn="ctr"/>
            <a:r>
              <a:rPr lang="en-US" dirty="0" smtClean="0"/>
              <a:t>Renal function at entry and patient/renal survival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343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
        <p:nvSpPr>
          <p:cNvPr id="3" name="Oval 2"/>
          <p:cNvSpPr/>
          <p:nvPr/>
        </p:nvSpPr>
        <p:spPr>
          <a:xfrm>
            <a:off x="5897880" y="1447800"/>
            <a:ext cx="1143000" cy="4876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605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Renal Function on presentation and outcome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1676400"/>
            <a:ext cx="4495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3" name="Content Placeholder 2"/>
          <p:cNvSpPr>
            <a:spLocks noGrp="1"/>
          </p:cNvSpPr>
          <p:nvPr>
            <p:ph idx="1"/>
          </p:nvPr>
        </p:nvSpPr>
        <p:spPr>
          <a:xfrm>
            <a:off x="822960" y="4648200"/>
            <a:ext cx="7467600" cy="1401763"/>
          </a:xfrm>
        </p:spPr>
        <p:txBody>
          <a:bodyPr>
            <a:normAutofit fontScale="77500" lnSpcReduction="20000"/>
          </a:bodyPr>
          <a:lstStyle/>
          <a:p>
            <a:pPr marL="36576" indent="0">
              <a:buNone/>
            </a:pPr>
            <a:r>
              <a:rPr lang="en-US" sz="3200" dirty="0"/>
              <a:t>patients are classified by their final renal outcome: </a:t>
            </a:r>
            <a:endParaRPr lang="en-US" sz="3200" dirty="0" smtClean="0"/>
          </a:p>
          <a:p>
            <a:pPr marL="36576" indent="0" algn="ctr">
              <a:buNone/>
            </a:pPr>
            <a:r>
              <a:rPr lang="en-US" sz="3200" dirty="0" smtClean="0"/>
              <a:t>dialysis dependent (</a:t>
            </a:r>
            <a:r>
              <a:rPr lang="en-US" sz="3200" i="1" dirty="0" smtClean="0"/>
              <a:t>circles</a:t>
            </a:r>
            <a:r>
              <a:rPr lang="en-US" sz="3200" dirty="0"/>
              <a:t>) </a:t>
            </a:r>
            <a:r>
              <a:rPr lang="en-US" sz="3200" dirty="0" smtClean="0"/>
              <a:t>or </a:t>
            </a:r>
          </a:p>
          <a:p>
            <a:pPr marL="36576" indent="0" algn="ctr">
              <a:buNone/>
            </a:pPr>
            <a:r>
              <a:rPr lang="en-US" sz="3200" dirty="0" smtClean="0"/>
              <a:t>dialysis </a:t>
            </a:r>
            <a:r>
              <a:rPr lang="en-US" sz="3200" dirty="0"/>
              <a:t>independent (</a:t>
            </a:r>
            <a:r>
              <a:rPr lang="en-US" sz="3200" i="1" dirty="0"/>
              <a:t>squares</a:t>
            </a:r>
            <a:r>
              <a:rPr lang="en-US" sz="3200" dirty="0"/>
              <a:t>). </a:t>
            </a:r>
            <a:endParaRPr lang="en-US" dirty="0"/>
          </a:p>
        </p:txBody>
      </p:sp>
      <p:sp>
        <p:nvSpPr>
          <p:cNvPr id="7" name="TextBox 6"/>
          <p:cNvSpPr txBox="1"/>
          <p:nvPr/>
        </p:nvSpPr>
        <p:spPr>
          <a:xfrm>
            <a:off x="6096000" y="2255520"/>
            <a:ext cx="1828800" cy="923330"/>
          </a:xfrm>
          <a:prstGeom prst="rect">
            <a:avLst/>
          </a:prstGeom>
          <a:noFill/>
        </p:spPr>
        <p:txBody>
          <a:bodyPr wrap="square" rtlCol="0">
            <a:spAutoFit/>
          </a:bodyPr>
          <a:lstStyle/>
          <a:p>
            <a:r>
              <a:rPr lang="en-US" dirty="0" smtClean="0">
                <a:solidFill>
                  <a:srgbClr val="FFFF00"/>
                </a:solidFill>
              </a:rPr>
              <a:t>Correlation  coefficient 0.96</a:t>
            </a:r>
            <a:r>
              <a:rPr lang="en-US" dirty="0">
                <a:solidFill>
                  <a:srgbClr val="FFFF00"/>
                </a:solidFill>
              </a:rPr>
              <a:t>; </a:t>
            </a:r>
            <a:r>
              <a:rPr lang="en-US" i="1" dirty="0">
                <a:solidFill>
                  <a:srgbClr val="FFFF00"/>
                </a:solidFill>
              </a:rPr>
              <a:t>P </a:t>
            </a:r>
            <a:r>
              <a:rPr lang="en-US" dirty="0">
                <a:solidFill>
                  <a:srgbClr val="FFFF00"/>
                </a:solidFill>
              </a:rPr>
              <a:t>&lt;</a:t>
            </a:r>
            <a:r>
              <a:rPr lang="en-US" dirty="0" smtClean="0">
                <a:solidFill>
                  <a:srgbClr val="FFFF00"/>
                </a:solidFill>
              </a:rPr>
              <a:t> </a:t>
            </a:r>
            <a:r>
              <a:rPr lang="en-US" dirty="0">
                <a:solidFill>
                  <a:srgbClr val="FFFF00"/>
                </a:solidFill>
              </a:rPr>
              <a:t>0.001</a:t>
            </a:r>
          </a:p>
        </p:txBody>
      </p:sp>
      <p:sp>
        <p:nvSpPr>
          <p:cNvPr id="8" name="TextBox 7"/>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53921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Therapeutic Plasma Exchange (PEX) </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Synonomous</a:t>
            </a:r>
            <a:r>
              <a:rPr lang="en-US" dirty="0" smtClean="0"/>
              <a:t> with the term “</a:t>
            </a:r>
            <a:r>
              <a:rPr lang="en-US" dirty="0" err="1" smtClean="0"/>
              <a:t>plasmapheresis</a:t>
            </a:r>
            <a:r>
              <a:rPr lang="en-US" dirty="0" smtClean="0"/>
              <a:t>” </a:t>
            </a:r>
          </a:p>
          <a:p>
            <a:r>
              <a:rPr lang="en-US" dirty="0" smtClean="0"/>
              <a:t>Apheresis </a:t>
            </a:r>
            <a:r>
              <a:rPr lang="en-US" dirty="0" smtClean="0">
                <a:sym typeface="Wingdings" pitchFamily="2" charset="2"/>
              </a:rPr>
              <a:t> “taking away”</a:t>
            </a:r>
          </a:p>
          <a:p>
            <a:r>
              <a:rPr lang="en-US" dirty="0" smtClean="0">
                <a:sym typeface="Wingdings" pitchFamily="2" charset="2"/>
              </a:rPr>
              <a:t>Designed for removal of large molecular weight substances (≥15,000 d)</a:t>
            </a:r>
          </a:p>
          <a:p>
            <a:pPr lvl="1"/>
            <a:r>
              <a:rPr lang="en-US" dirty="0" smtClean="0">
                <a:sym typeface="Wingdings" pitchFamily="2" charset="2"/>
              </a:rPr>
              <a:t>Autoantibodies </a:t>
            </a:r>
          </a:p>
          <a:p>
            <a:pPr lvl="1"/>
            <a:r>
              <a:rPr lang="en-US" dirty="0" smtClean="0">
                <a:sym typeface="Wingdings" pitchFamily="2" charset="2"/>
              </a:rPr>
              <a:t>Immune complexes </a:t>
            </a:r>
          </a:p>
          <a:p>
            <a:pPr lvl="1"/>
            <a:r>
              <a:rPr lang="en-US" dirty="0" err="1" smtClean="0">
                <a:sym typeface="Wingdings" pitchFamily="2" charset="2"/>
              </a:rPr>
              <a:t>Cryoglobulins</a:t>
            </a:r>
            <a:endParaRPr lang="en-US" dirty="0" smtClean="0">
              <a:sym typeface="Wingdings" pitchFamily="2" charset="2"/>
            </a:endParaRPr>
          </a:p>
          <a:p>
            <a:pPr lvl="1"/>
            <a:r>
              <a:rPr lang="en-US" dirty="0" smtClean="0">
                <a:sym typeface="Wingdings" pitchFamily="2" charset="2"/>
              </a:rPr>
              <a:t>Myeloma light chains </a:t>
            </a:r>
          </a:p>
          <a:p>
            <a:pPr lvl="1"/>
            <a:r>
              <a:rPr lang="en-US" dirty="0" smtClean="0">
                <a:sym typeface="Wingdings" pitchFamily="2" charset="2"/>
              </a:rPr>
              <a:t>Endotoxin </a:t>
            </a:r>
          </a:p>
          <a:p>
            <a:pPr lvl="1"/>
            <a:r>
              <a:rPr lang="en-US" dirty="0" smtClean="0">
                <a:sym typeface="Wingdings" pitchFamily="2" charset="2"/>
              </a:rPr>
              <a:t>Cholesterol-containing lipoproteins</a:t>
            </a:r>
          </a:p>
          <a:p>
            <a:r>
              <a:rPr lang="en-US" dirty="0" smtClean="0">
                <a:sym typeface="Wingdings" pitchFamily="2" charset="2"/>
              </a:rPr>
              <a:t>Designed for removal of substances with a long half life </a:t>
            </a:r>
          </a:p>
          <a:p>
            <a:r>
              <a:rPr lang="en-US" dirty="0" smtClean="0">
                <a:sym typeface="Wingdings" pitchFamily="2" charset="2"/>
              </a:rPr>
              <a:t>Designed for removal of substances that are acutely toxic and resistant to conventional therapy </a:t>
            </a:r>
          </a:p>
          <a:p>
            <a:pPr marL="36576" indent="0">
              <a:buNone/>
            </a:pPr>
            <a:r>
              <a:rPr lang="en-US" dirty="0" smtClean="0">
                <a:sym typeface="Wingdings" pitchFamily="2" charset="2"/>
              </a:rPr>
              <a:t> </a:t>
            </a:r>
          </a:p>
          <a:p>
            <a:endParaRPr lang="en-US" dirty="0"/>
          </a:p>
        </p:txBody>
      </p:sp>
      <p:sp>
        <p:nvSpPr>
          <p:cNvPr id="4" name="TextBox 3"/>
          <p:cNvSpPr txBox="1"/>
          <p:nvPr/>
        </p:nvSpPr>
        <p:spPr>
          <a:xfrm>
            <a:off x="0" y="6537960"/>
            <a:ext cx="4419600" cy="307777"/>
          </a:xfrm>
          <a:prstGeom prst="rect">
            <a:avLst/>
          </a:prstGeom>
          <a:noFill/>
        </p:spPr>
        <p:txBody>
          <a:bodyPr wrap="square" rtlCol="0">
            <a:spAutoFit/>
          </a:bodyPr>
          <a:lstStyle/>
          <a:p>
            <a:r>
              <a:rPr lang="en-US" sz="1400" dirty="0" smtClean="0"/>
              <a:t>Kaplan. AJKD. 52:1180-1196, 2008.</a:t>
            </a:r>
            <a:endParaRPr lang="en-US" sz="1400" dirty="0"/>
          </a:p>
        </p:txBody>
      </p:sp>
    </p:spTree>
    <p:extLst>
      <p:ext uri="{BB962C8B-B14F-4D97-AF65-F5344CB8AC3E}">
        <p14:creationId xmlns:p14="http://schemas.microsoft.com/office/powerpoint/2010/main" val="528275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274638"/>
            <a:ext cx="7467600" cy="1143000"/>
          </a:xfrm>
        </p:spPr>
        <p:txBody>
          <a:bodyPr>
            <a:normAutofit fontScale="90000"/>
          </a:bodyPr>
          <a:lstStyle/>
          <a:p>
            <a:pPr algn="ctr"/>
            <a:r>
              <a:rPr lang="en-US" dirty="0" smtClean="0"/>
              <a:t>Crescents and renal function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465201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822960" y="4648200"/>
            <a:ext cx="7467600" cy="1401763"/>
          </a:xfrm>
          <a:prstGeom prst="rect">
            <a:avLst/>
          </a:prstGeom>
        </p:spPr>
        <p:txBody>
          <a:bodyPr vert="horz">
            <a:normAutofit fontScale="7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n-US" sz="3200" dirty="0" smtClean="0"/>
              <a:t>patients are classified by their final renal outcome: </a:t>
            </a:r>
          </a:p>
          <a:p>
            <a:pPr marL="36576" indent="0" algn="ctr">
              <a:buFont typeface="Wingdings 2"/>
              <a:buNone/>
            </a:pPr>
            <a:r>
              <a:rPr lang="en-US" sz="3200" dirty="0" smtClean="0"/>
              <a:t>dialysis dependent (</a:t>
            </a:r>
            <a:r>
              <a:rPr lang="en-US" sz="3200" i="1" dirty="0" smtClean="0"/>
              <a:t>circles</a:t>
            </a:r>
            <a:r>
              <a:rPr lang="en-US" sz="3200" dirty="0" smtClean="0"/>
              <a:t>) or </a:t>
            </a:r>
          </a:p>
          <a:p>
            <a:pPr marL="36576" indent="0" algn="ctr">
              <a:buFont typeface="Wingdings 2"/>
              <a:buNone/>
            </a:pPr>
            <a:r>
              <a:rPr lang="en-US" sz="3200" dirty="0" smtClean="0"/>
              <a:t>dialysis independent (</a:t>
            </a:r>
            <a:r>
              <a:rPr lang="en-US" sz="3200" i="1" dirty="0" smtClean="0"/>
              <a:t>squares</a:t>
            </a:r>
            <a:r>
              <a:rPr lang="en-US" sz="3200" dirty="0" smtClean="0"/>
              <a:t>). </a:t>
            </a:r>
            <a:endParaRPr lang="en-US" dirty="0"/>
          </a:p>
        </p:txBody>
      </p:sp>
      <p:sp>
        <p:nvSpPr>
          <p:cNvPr id="6" name="TextBox 5"/>
          <p:cNvSpPr txBox="1"/>
          <p:nvPr/>
        </p:nvSpPr>
        <p:spPr>
          <a:xfrm>
            <a:off x="6096000" y="2255520"/>
            <a:ext cx="1828800" cy="923330"/>
          </a:xfrm>
          <a:prstGeom prst="rect">
            <a:avLst/>
          </a:prstGeom>
          <a:noFill/>
        </p:spPr>
        <p:txBody>
          <a:bodyPr wrap="square" rtlCol="0">
            <a:spAutoFit/>
          </a:bodyPr>
          <a:lstStyle/>
          <a:p>
            <a:r>
              <a:rPr lang="en-US" dirty="0" smtClean="0">
                <a:solidFill>
                  <a:srgbClr val="FFFF00"/>
                </a:solidFill>
              </a:rPr>
              <a:t>Correlation  coefficient 0.91; </a:t>
            </a:r>
            <a:r>
              <a:rPr lang="en-US" i="1" dirty="0">
                <a:solidFill>
                  <a:srgbClr val="FFFF00"/>
                </a:solidFill>
              </a:rPr>
              <a:t>P </a:t>
            </a:r>
            <a:r>
              <a:rPr lang="en-US" dirty="0">
                <a:solidFill>
                  <a:srgbClr val="FFFF00"/>
                </a:solidFill>
              </a:rPr>
              <a:t>&lt;</a:t>
            </a:r>
            <a:r>
              <a:rPr lang="en-US" dirty="0" smtClean="0">
                <a:solidFill>
                  <a:srgbClr val="FFFF00"/>
                </a:solidFill>
              </a:rPr>
              <a:t> 0.001</a:t>
            </a:r>
            <a:endParaRPr lang="en-US" dirty="0">
              <a:solidFill>
                <a:srgbClr val="FFFF00"/>
              </a:solidFill>
            </a:endParaRPr>
          </a:p>
        </p:txBody>
      </p:sp>
      <p:sp>
        <p:nvSpPr>
          <p:cNvPr id="7" name="TextBox 6"/>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8" name="TextBox 7"/>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735318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Patient and renal survival </a:t>
            </a:r>
            <a:br>
              <a:rPr lang="en-US" dirty="0" smtClean="0"/>
            </a:br>
            <a:r>
              <a:rPr lang="en-US" dirty="0" smtClean="0"/>
              <a:t>at 5 years </a:t>
            </a:r>
            <a:endParaRPr lang="en-US" dirty="0"/>
          </a:p>
        </p:txBody>
      </p:sp>
      <p:sp>
        <p:nvSpPr>
          <p:cNvPr id="3" name="Content Placeholder 2"/>
          <p:cNvSpPr>
            <a:spLocks noGrp="1"/>
          </p:cNvSpPr>
          <p:nvPr>
            <p:ph idx="1"/>
          </p:nvPr>
        </p:nvSpPr>
        <p:spPr>
          <a:xfrm>
            <a:off x="890588" y="4876800"/>
            <a:ext cx="7308532" cy="1249363"/>
          </a:xfrm>
        </p:spPr>
        <p:txBody>
          <a:bodyPr>
            <a:normAutofit fontScale="70000" lnSpcReduction="20000"/>
          </a:bodyPr>
          <a:lstStyle/>
          <a:p>
            <a:pPr marL="36576" indent="0">
              <a:buNone/>
            </a:pPr>
            <a:r>
              <a:rPr lang="en-US" sz="3200" dirty="0" smtClean="0"/>
              <a:t>*Patient </a:t>
            </a:r>
            <a:r>
              <a:rPr lang="en-US" sz="3200" dirty="0"/>
              <a:t>survival at 5 years was calculated only for patients with at least 5 years of follow-up.</a:t>
            </a:r>
          </a:p>
          <a:p>
            <a:pPr marL="36576" indent="0">
              <a:buNone/>
            </a:pPr>
            <a:r>
              <a:rPr lang="en-US" sz="3200" dirty="0"/>
              <a:t>† Renal survival at 5 years was calculated only for patients surviving at </a:t>
            </a:r>
            <a:r>
              <a:rPr lang="en-US" sz="3200" dirty="0" smtClean="0"/>
              <a:t>5 years</a:t>
            </a:r>
            <a:r>
              <a:rPr lang="en-US" sz="3200" dirty="0"/>
              <a:t>.</a:t>
            </a:r>
            <a:endParaRPr lang="en-US" dirty="0"/>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828800"/>
            <a:ext cx="73628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
        <p:nvSpPr>
          <p:cNvPr id="4" name="Oval 3"/>
          <p:cNvSpPr/>
          <p:nvPr/>
        </p:nvSpPr>
        <p:spPr>
          <a:xfrm>
            <a:off x="4114800" y="1524000"/>
            <a:ext cx="990600" cy="3352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1524000"/>
            <a:ext cx="990600" cy="3352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603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Patient and renal survival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877994"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33600"/>
            <a:ext cx="38100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560" y="5364361"/>
            <a:ext cx="17049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06" y="6477000"/>
            <a:ext cx="4343400" cy="369332"/>
          </a:xfrm>
          <a:prstGeom prst="rect">
            <a:avLst/>
          </a:prstGeom>
          <a:noFill/>
        </p:spPr>
        <p:txBody>
          <a:bodyPr wrap="square" rtlCol="0">
            <a:spAutoFit/>
          </a:bodyPr>
          <a:lstStyle/>
          <a:p>
            <a:r>
              <a:rPr lang="en-US" sz="1400" dirty="0" smtClean="0"/>
              <a:t>Levy</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134:1033-1042; 2001</a:t>
            </a:r>
            <a:r>
              <a:rPr lang="en-US" dirty="0" smtClean="0"/>
              <a:t>.</a:t>
            </a:r>
            <a:endParaRPr lang="en-US" dirty="0"/>
          </a:p>
        </p:txBody>
      </p:sp>
      <p:sp>
        <p:nvSpPr>
          <p:cNvPr id="8" name="TextBox 7"/>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949953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media.renalandurologynews.com/images/2011/09/22/run0911_barsotti11_196542.jpg"/>
          <p:cNvPicPr>
            <a:picLocks noGrp="1"/>
          </p:cNvPicPr>
          <p:nvPr>
            <p:ph idx="1"/>
          </p:nvPr>
        </p:nvPicPr>
        <p:blipFill>
          <a:blip r:embed="rId2" cstate="print"/>
          <a:srcRect/>
          <a:stretch>
            <a:fillRect/>
          </a:stretch>
        </p:blipFill>
        <p:spPr bwMode="auto">
          <a:xfrm>
            <a:off x="838200" y="609600"/>
            <a:ext cx="7391400" cy="5562600"/>
          </a:xfrm>
          <a:prstGeom prst="rect">
            <a:avLst/>
          </a:prstGeom>
          <a:noFill/>
          <a:ln w="9525">
            <a:noFill/>
            <a:miter lim="800000"/>
            <a:headEnd/>
            <a:tailEnd/>
          </a:ln>
        </p:spPr>
      </p:pic>
    </p:spTree>
    <p:extLst>
      <p:ext uri="{BB962C8B-B14F-4D97-AF65-F5344CB8AC3E}">
        <p14:creationId xmlns:p14="http://schemas.microsoft.com/office/powerpoint/2010/main" val="526207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Thrombotic </a:t>
            </a:r>
            <a:r>
              <a:rPr lang="en-US" dirty="0" err="1" smtClean="0"/>
              <a:t>Microangiopathy</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Pathological </a:t>
            </a:r>
            <a:r>
              <a:rPr lang="en-US" dirty="0" smtClean="0"/>
              <a:t>features include:</a:t>
            </a:r>
          </a:p>
          <a:p>
            <a:pPr lvl="1"/>
            <a:r>
              <a:rPr lang="en-US" dirty="0" smtClean="0"/>
              <a:t>increased </a:t>
            </a:r>
            <a:r>
              <a:rPr lang="en-US" dirty="0"/>
              <a:t>vessel </a:t>
            </a:r>
            <a:r>
              <a:rPr lang="en-US" dirty="0" smtClean="0"/>
              <a:t>wall thickness</a:t>
            </a:r>
          </a:p>
          <a:p>
            <a:pPr lvl="1"/>
            <a:r>
              <a:rPr lang="en-US" dirty="0" smtClean="0"/>
              <a:t>swelling and/or detachment </a:t>
            </a:r>
            <a:r>
              <a:rPr lang="en-US" dirty="0"/>
              <a:t>of endothelial </a:t>
            </a:r>
            <a:r>
              <a:rPr lang="en-US" dirty="0" smtClean="0"/>
              <a:t>cells</a:t>
            </a:r>
            <a:endParaRPr lang="en-US" dirty="0"/>
          </a:p>
          <a:p>
            <a:pPr lvl="1"/>
            <a:r>
              <a:rPr lang="en-US" dirty="0"/>
              <a:t>platelet </a:t>
            </a:r>
            <a:r>
              <a:rPr lang="en-US" dirty="0" smtClean="0"/>
              <a:t>aggregation/thrombosis</a:t>
            </a:r>
            <a:endParaRPr lang="en-US" dirty="0"/>
          </a:p>
          <a:p>
            <a:pPr lvl="1"/>
            <a:r>
              <a:rPr lang="en-US" dirty="0"/>
              <a:t>accumulation of </a:t>
            </a:r>
            <a:r>
              <a:rPr lang="en-US" dirty="0" smtClean="0"/>
              <a:t>debris/material in </a:t>
            </a:r>
            <a:r>
              <a:rPr lang="en-US" dirty="0" err="1"/>
              <a:t>subendothelial</a:t>
            </a:r>
            <a:r>
              <a:rPr lang="en-US" dirty="0"/>
              <a:t> space </a:t>
            </a:r>
          </a:p>
          <a:p>
            <a:pPr lvl="1"/>
            <a:r>
              <a:rPr lang="en-US" dirty="0"/>
              <a:t>partial or complete </a:t>
            </a:r>
            <a:r>
              <a:rPr lang="en-US" dirty="0" smtClean="0"/>
              <a:t>vessel occlusion</a:t>
            </a:r>
          </a:p>
          <a:p>
            <a:endParaRPr lang="en-US" dirty="0" smtClean="0"/>
          </a:p>
          <a:p>
            <a:r>
              <a:rPr lang="en-US" dirty="0" smtClean="0"/>
              <a:t>Clinical features include:</a:t>
            </a:r>
            <a:endParaRPr lang="en-US" dirty="0"/>
          </a:p>
          <a:p>
            <a:pPr lvl="1"/>
            <a:r>
              <a:rPr lang="en-US" dirty="0" err="1"/>
              <a:t>microangiopathic</a:t>
            </a:r>
            <a:r>
              <a:rPr lang="en-US" dirty="0"/>
              <a:t> </a:t>
            </a:r>
            <a:r>
              <a:rPr lang="en-US" dirty="0" smtClean="0"/>
              <a:t>hemolytic anemia—sheer </a:t>
            </a:r>
            <a:r>
              <a:rPr lang="en-US" dirty="0"/>
              <a:t>stress </a:t>
            </a:r>
            <a:r>
              <a:rPr lang="en-US" dirty="0" smtClean="0"/>
              <a:t>from vessel </a:t>
            </a:r>
            <a:r>
              <a:rPr lang="en-US" dirty="0"/>
              <a:t>lumen </a:t>
            </a:r>
            <a:r>
              <a:rPr lang="en-US" dirty="0" smtClean="0"/>
              <a:t>occlusion produces </a:t>
            </a:r>
            <a:r>
              <a:rPr lang="en-US" dirty="0"/>
              <a:t>fragmented red </a:t>
            </a:r>
            <a:r>
              <a:rPr lang="en-US" dirty="0" smtClean="0"/>
              <a:t>cells</a:t>
            </a:r>
            <a:endParaRPr lang="en-US" dirty="0"/>
          </a:p>
          <a:p>
            <a:pPr lvl="1"/>
            <a:r>
              <a:rPr lang="en-US" dirty="0" smtClean="0"/>
              <a:t>thrombocytopenia—platelets are </a:t>
            </a:r>
            <a:r>
              <a:rPr lang="en-US" dirty="0"/>
              <a:t>consumed by local thrombosis</a:t>
            </a:r>
          </a:p>
          <a:p>
            <a:pPr lvl="1"/>
            <a:r>
              <a:rPr lang="en-US" dirty="0" smtClean="0"/>
              <a:t>organ ischemia—renal </a:t>
            </a:r>
            <a:r>
              <a:rPr lang="en-US" dirty="0"/>
              <a:t>failure or </a:t>
            </a:r>
            <a:r>
              <a:rPr lang="en-US" dirty="0" smtClean="0"/>
              <a:t>neurological symptoms</a:t>
            </a:r>
            <a:endParaRPr lang="en-US" dirty="0"/>
          </a:p>
        </p:txBody>
      </p:sp>
      <p:sp>
        <p:nvSpPr>
          <p:cNvPr id="5" name="TextBox 4"/>
          <p:cNvSpPr txBox="1"/>
          <p:nvPr/>
        </p:nvSpPr>
        <p:spPr>
          <a:xfrm>
            <a:off x="0" y="6549628"/>
            <a:ext cx="5257800" cy="307777"/>
          </a:xfrm>
          <a:prstGeom prst="rect">
            <a:avLst/>
          </a:prstGeom>
          <a:noFill/>
        </p:spPr>
        <p:txBody>
          <a:bodyPr wrap="square" rtlCol="0">
            <a:spAutoFit/>
          </a:bodyPr>
          <a:lstStyle/>
          <a:p>
            <a:r>
              <a:rPr lang="en-US" sz="1400" dirty="0" err="1" smtClean="0"/>
              <a:t>Keir</a:t>
            </a:r>
            <a:r>
              <a:rPr lang="en-US" sz="1400" dirty="0" smtClean="0"/>
              <a:t> and Coward. </a:t>
            </a:r>
            <a:r>
              <a:rPr lang="en-US" sz="1400" dirty="0" err="1" smtClean="0"/>
              <a:t>Pediatr</a:t>
            </a:r>
            <a:r>
              <a:rPr lang="en-US" sz="1400" dirty="0" smtClean="0"/>
              <a:t> </a:t>
            </a:r>
            <a:r>
              <a:rPr lang="en-US" sz="1400" dirty="0" err="1"/>
              <a:t>Nephrol</a:t>
            </a:r>
            <a:r>
              <a:rPr lang="en-US" sz="1400" dirty="0"/>
              <a:t> </a:t>
            </a:r>
            <a:r>
              <a:rPr lang="en-US" sz="1400" dirty="0" smtClean="0"/>
              <a:t>26:523–533, 2011. </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I-IV</a:t>
            </a:r>
            <a:endParaRPr lang="en-US" sz="3200" dirty="0"/>
          </a:p>
        </p:txBody>
      </p:sp>
    </p:spTree>
    <p:extLst>
      <p:ext uri="{BB962C8B-B14F-4D97-AF65-F5344CB8AC3E}">
        <p14:creationId xmlns:p14="http://schemas.microsoft.com/office/powerpoint/2010/main" val="1949953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 y="685800"/>
            <a:ext cx="7848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49628"/>
            <a:ext cx="5181600" cy="307777"/>
          </a:xfrm>
          <a:prstGeom prst="rect">
            <a:avLst/>
          </a:prstGeom>
          <a:noFill/>
        </p:spPr>
        <p:txBody>
          <a:bodyPr wrap="square" rtlCol="0">
            <a:spAutoFit/>
          </a:bodyPr>
          <a:lstStyle/>
          <a:p>
            <a:r>
              <a:rPr lang="en-US" sz="1400" dirty="0" err="1" smtClean="0"/>
              <a:t>Keir</a:t>
            </a:r>
            <a:r>
              <a:rPr lang="en-US" sz="1400" dirty="0" smtClean="0"/>
              <a:t> and Coward. </a:t>
            </a:r>
            <a:r>
              <a:rPr lang="en-US" sz="1400" dirty="0" err="1" smtClean="0"/>
              <a:t>Pediatr</a:t>
            </a:r>
            <a:r>
              <a:rPr lang="en-US" sz="1400" dirty="0" smtClean="0"/>
              <a:t> </a:t>
            </a:r>
            <a:r>
              <a:rPr lang="en-US" sz="1400" dirty="0" err="1"/>
              <a:t>Nephrol</a:t>
            </a:r>
            <a:r>
              <a:rPr lang="en-US" sz="1400" dirty="0"/>
              <a:t> </a:t>
            </a:r>
            <a:r>
              <a:rPr lang="en-US" sz="1400" dirty="0" smtClean="0"/>
              <a:t>26:523–533, 2011.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I-IV</a:t>
            </a:r>
            <a:endParaRPr lang="en-US" sz="3200" dirty="0"/>
          </a:p>
        </p:txBody>
      </p:sp>
    </p:spTree>
    <p:extLst>
      <p:ext uri="{BB962C8B-B14F-4D97-AF65-F5344CB8AC3E}">
        <p14:creationId xmlns:p14="http://schemas.microsoft.com/office/powerpoint/2010/main" val="2286646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7315200" cy="5486399"/>
          </a:xfrm>
          <a:prstGeom prst="rect">
            <a:avLst/>
          </a:prstGeom>
          <a:solidFill>
            <a:schemeClr val="tx2">
              <a:alpha val="68000"/>
            </a:schemeClr>
          </a:solidFill>
          <a:ln>
            <a:noFill/>
          </a:ln>
          <a:effectLst/>
          <a:extLst/>
        </p:spPr>
      </p:pic>
      <p:sp>
        <p:nvSpPr>
          <p:cNvPr id="5" name="TextBox 4"/>
          <p:cNvSpPr txBox="1"/>
          <p:nvPr/>
        </p:nvSpPr>
        <p:spPr>
          <a:xfrm>
            <a:off x="0" y="6549628"/>
            <a:ext cx="4800600" cy="307777"/>
          </a:xfrm>
          <a:prstGeom prst="rect">
            <a:avLst/>
          </a:prstGeom>
          <a:noFill/>
        </p:spPr>
        <p:txBody>
          <a:bodyPr wrap="square" rtlCol="0">
            <a:spAutoFit/>
          </a:bodyPr>
          <a:lstStyle/>
          <a:p>
            <a:r>
              <a:rPr lang="en-US" sz="1400" dirty="0" err="1" smtClean="0"/>
              <a:t>Keir</a:t>
            </a:r>
            <a:r>
              <a:rPr lang="en-US" sz="1400" dirty="0" smtClean="0"/>
              <a:t> and Coward. </a:t>
            </a:r>
            <a:r>
              <a:rPr lang="en-US" sz="1400" dirty="0" err="1" smtClean="0"/>
              <a:t>Pediatr</a:t>
            </a:r>
            <a:r>
              <a:rPr lang="en-US" sz="1400" dirty="0" smtClean="0"/>
              <a:t> </a:t>
            </a:r>
            <a:r>
              <a:rPr lang="en-US" sz="1400" dirty="0" err="1"/>
              <a:t>Nephrol</a:t>
            </a:r>
            <a:r>
              <a:rPr lang="en-US" sz="1400" dirty="0"/>
              <a:t> </a:t>
            </a:r>
            <a:r>
              <a:rPr lang="en-US" sz="1400" dirty="0" smtClean="0"/>
              <a:t>26:523–533, 2011. </a:t>
            </a:r>
            <a:endParaRPr lang="en-US" sz="1400" dirty="0"/>
          </a:p>
        </p:txBody>
      </p:sp>
      <p:sp>
        <p:nvSpPr>
          <p:cNvPr id="4" name="TextBox 3"/>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I-IV</a:t>
            </a:r>
            <a:endParaRPr lang="en-US" sz="3200" dirty="0"/>
          </a:p>
        </p:txBody>
      </p:sp>
    </p:spTree>
    <p:extLst>
      <p:ext uri="{BB962C8B-B14F-4D97-AF65-F5344CB8AC3E}">
        <p14:creationId xmlns:p14="http://schemas.microsoft.com/office/powerpoint/2010/main" val="3322676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274638"/>
            <a:ext cx="7467600" cy="1143000"/>
          </a:xfrm>
        </p:spPr>
        <p:txBody>
          <a:bodyPr>
            <a:normAutofit fontScale="90000"/>
          </a:bodyPr>
          <a:lstStyle/>
          <a:p>
            <a:pPr algn="ctr"/>
            <a:r>
              <a:rPr lang="en-US" dirty="0" smtClean="0"/>
              <a:t>Thrombotic thrombocytopenic </a:t>
            </a:r>
            <a:r>
              <a:rPr lang="en-US" dirty="0" err="1" smtClean="0"/>
              <a:t>purpura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described in 1924</a:t>
            </a:r>
          </a:p>
          <a:p>
            <a:r>
              <a:rPr lang="en-US" dirty="0" smtClean="0"/>
              <a:t>More common in females between the ages of 10 and 39 </a:t>
            </a:r>
            <a:r>
              <a:rPr lang="en-US" dirty="0" err="1" smtClean="0"/>
              <a:t>yrs</a:t>
            </a:r>
            <a:endParaRPr lang="en-US" dirty="0" smtClean="0"/>
          </a:p>
          <a:p>
            <a:r>
              <a:rPr lang="en-US" dirty="0" smtClean="0"/>
              <a:t>Incidence: 3.7 cases per 1,000,000</a:t>
            </a:r>
          </a:p>
          <a:p>
            <a:r>
              <a:rPr lang="en-US" dirty="0" smtClean="0"/>
              <a:t>Classic pentad: </a:t>
            </a:r>
          </a:p>
          <a:p>
            <a:pPr lvl="1"/>
            <a:r>
              <a:rPr lang="en-US" dirty="0" smtClean="0"/>
              <a:t>Fever</a:t>
            </a:r>
          </a:p>
          <a:p>
            <a:pPr lvl="1"/>
            <a:r>
              <a:rPr lang="en-US" dirty="0" err="1"/>
              <a:t>M</a:t>
            </a:r>
            <a:r>
              <a:rPr lang="en-US" dirty="0" err="1" smtClean="0"/>
              <a:t>icroangiopathic</a:t>
            </a:r>
            <a:r>
              <a:rPr lang="en-US" dirty="0" smtClean="0"/>
              <a:t> hemolytic anemia</a:t>
            </a:r>
          </a:p>
          <a:p>
            <a:pPr lvl="1"/>
            <a:r>
              <a:rPr lang="en-US" dirty="0" smtClean="0"/>
              <a:t>Thrombocytopenia</a:t>
            </a:r>
          </a:p>
          <a:p>
            <a:pPr lvl="1"/>
            <a:r>
              <a:rPr lang="en-US" dirty="0"/>
              <a:t>R</a:t>
            </a:r>
            <a:r>
              <a:rPr lang="en-US" dirty="0" smtClean="0"/>
              <a:t>enal dysfunction</a:t>
            </a:r>
          </a:p>
          <a:p>
            <a:pPr lvl="1"/>
            <a:r>
              <a:rPr lang="en-US" dirty="0"/>
              <a:t>N</a:t>
            </a:r>
            <a:r>
              <a:rPr lang="en-US" dirty="0" smtClean="0"/>
              <a:t>eurological symptoms</a:t>
            </a:r>
          </a:p>
        </p:txBody>
      </p:sp>
      <p:sp>
        <p:nvSpPr>
          <p:cNvPr id="4" name="TextBox 3"/>
          <p:cNvSpPr txBox="1"/>
          <p:nvPr/>
        </p:nvSpPr>
        <p:spPr>
          <a:xfrm>
            <a:off x="0" y="6549628"/>
            <a:ext cx="6553200" cy="307777"/>
          </a:xfrm>
          <a:prstGeom prst="rect">
            <a:avLst/>
          </a:prstGeom>
          <a:noFill/>
        </p:spPr>
        <p:txBody>
          <a:bodyPr wrap="square" rtlCol="0">
            <a:spAutoFit/>
          </a:bodyPr>
          <a:lstStyle/>
          <a:p>
            <a:r>
              <a:rPr lang="en-US" sz="1400" dirty="0" err="1" smtClean="0"/>
              <a:t>Keir</a:t>
            </a:r>
            <a:r>
              <a:rPr lang="en-US" sz="1400" dirty="0" smtClean="0"/>
              <a:t> and Coward. </a:t>
            </a:r>
            <a:r>
              <a:rPr lang="en-US" sz="1400" dirty="0" err="1" smtClean="0"/>
              <a:t>Pediatr</a:t>
            </a:r>
            <a:r>
              <a:rPr lang="en-US" sz="1400" dirty="0" smtClean="0"/>
              <a:t> </a:t>
            </a:r>
            <a:r>
              <a:rPr lang="en-US" sz="1400" dirty="0" err="1"/>
              <a:t>Nephrol</a:t>
            </a:r>
            <a:r>
              <a:rPr lang="en-US" sz="1400" dirty="0"/>
              <a:t> </a:t>
            </a:r>
            <a:r>
              <a:rPr lang="en-US" sz="1400" dirty="0" smtClean="0"/>
              <a:t>26:523–533, 2011.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188715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ADAMTS13</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Moake</a:t>
            </a:r>
            <a:r>
              <a:rPr lang="en-US" dirty="0" smtClean="0"/>
              <a:t> </a:t>
            </a:r>
            <a:r>
              <a:rPr lang="en-US" i="1" dirty="0" smtClean="0"/>
              <a:t>et al </a:t>
            </a:r>
            <a:r>
              <a:rPr lang="en-US" dirty="0" smtClean="0"/>
              <a:t>linked von </a:t>
            </a:r>
            <a:r>
              <a:rPr lang="en-US" dirty="0" err="1" smtClean="0"/>
              <a:t>Willebrand</a:t>
            </a:r>
            <a:r>
              <a:rPr lang="en-US" dirty="0" smtClean="0"/>
              <a:t> factor (VWF) to TTP in 1982 noting that patients with relapsing acquired or congenital TTP had “</a:t>
            </a:r>
            <a:r>
              <a:rPr lang="en-US" dirty="0" err="1" smtClean="0"/>
              <a:t>ultralarge</a:t>
            </a:r>
            <a:r>
              <a:rPr lang="en-US" dirty="0" smtClean="0"/>
              <a:t>” VWF when in remission</a:t>
            </a:r>
          </a:p>
          <a:p>
            <a:r>
              <a:rPr lang="en-US" dirty="0" smtClean="0"/>
              <a:t>Hypothesized that these patients lacked  </a:t>
            </a:r>
            <a:r>
              <a:rPr lang="en-US" dirty="0" err="1" smtClean="0"/>
              <a:t>depolymerase</a:t>
            </a:r>
            <a:r>
              <a:rPr lang="en-US" dirty="0" smtClean="0"/>
              <a:t> or protease that normally cleaved </a:t>
            </a:r>
            <a:r>
              <a:rPr lang="en-US" dirty="0" err="1" smtClean="0"/>
              <a:t>ultralarge</a:t>
            </a:r>
            <a:r>
              <a:rPr lang="en-US" dirty="0" smtClean="0"/>
              <a:t> VWF to prevent </a:t>
            </a:r>
            <a:r>
              <a:rPr lang="en-US" dirty="0" err="1" smtClean="0"/>
              <a:t>platelat</a:t>
            </a:r>
            <a:r>
              <a:rPr lang="en-US" dirty="0" smtClean="0"/>
              <a:t> aggregation and thrombosis </a:t>
            </a:r>
          </a:p>
          <a:p>
            <a:r>
              <a:rPr lang="en-US" dirty="0" smtClean="0"/>
              <a:t>Plasma therapy might replace this missing factor or remove and inciting co-factor  </a:t>
            </a:r>
            <a:endParaRPr lang="en-US" dirty="0"/>
          </a:p>
        </p:txBody>
      </p:sp>
      <p:sp>
        <p:nvSpPr>
          <p:cNvPr id="4" name="TextBox 3"/>
          <p:cNvSpPr txBox="1"/>
          <p:nvPr/>
        </p:nvSpPr>
        <p:spPr>
          <a:xfrm>
            <a:off x="0" y="6534983"/>
            <a:ext cx="3276600" cy="307777"/>
          </a:xfrm>
          <a:prstGeom prst="rect">
            <a:avLst/>
          </a:prstGeom>
          <a:noFill/>
        </p:spPr>
        <p:txBody>
          <a:bodyPr wrap="square" rtlCol="0">
            <a:spAutoFit/>
          </a:bodyPr>
          <a:lstStyle/>
          <a:p>
            <a:r>
              <a:rPr lang="en-US" sz="1400" dirty="0" smtClean="0"/>
              <a:t>Sadler. Blood 112:11–18; 2008.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536332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ADAMTS13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Tsai and </a:t>
            </a:r>
            <a:r>
              <a:rPr lang="en-US" dirty="0" err="1" smtClean="0"/>
              <a:t>Furlan</a:t>
            </a:r>
            <a:r>
              <a:rPr lang="en-US" dirty="0" smtClean="0"/>
              <a:t> independently identified a protease that cleaved VWF when subjected to fluid sheer stress in 1996</a:t>
            </a:r>
          </a:p>
          <a:p>
            <a:r>
              <a:rPr lang="en-US" dirty="0" smtClean="0"/>
              <a:t>In 1997, this VWF-cleaving protease was found to be missing from plasma of patients with congenital TTP </a:t>
            </a:r>
          </a:p>
          <a:p>
            <a:r>
              <a:rPr lang="en-US" dirty="0" smtClean="0"/>
              <a:t>This protease was purified and cloned and named </a:t>
            </a:r>
            <a:r>
              <a:rPr lang="en-US" dirty="0" smtClean="0"/>
              <a:t>ADAMTS13 </a:t>
            </a:r>
            <a:r>
              <a:rPr lang="en-US" dirty="0" smtClean="0"/>
              <a:t>as it belongs to “</a:t>
            </a:r>
            <a:r>
              <a:rPr lang="en-US" i="1" dirty="0" smtClean="0"/>
              <a:t>a </a:t>
            </a:r>
            <a:r>
              <a:rPr lang="en-US" i="1" dirty="0" err="1"/>
              <a:t>d</a:t>
            </a:r>
            <a:r>
              <a:rPr lang="en-US" dirty="0" err="1"/>
              <a:t>isintegrin</a:t>
            </a:r>
            <a:r>
              <a:rPr lang="en-US" dirty="0"/>
              <a:t>-like </a:t>
            </a:r>
            <a:r>
              <a:rPr lang="en-US" i="1" dirty="0"/>
              <a:t>a</a:t>
            </a:r>
            <a:r>
              <a:rPr lang="en-US" dirty="0"/>
              <a:t>nd </a:t>
            </a:r>
            <a:r>
              <a:rPr lang="en-US" i="1" dirty="0" err="1"/>
              <a:t>m</a:t>
            </a:r>
            <a:r>
              <a:rPr lang="en-US" dirty="0" err="1"/>
              <a:t>etalloprotease</a:t>
            </a:r>
            <a:r>
              <a:rPr lang="en-US" dirty="0"/>
              <a:t> with </a:t>
            </a:r>
            <a:r>
              <a:rPr lang="en-US" i="1" dirty="0" err="1"/>
              <a:t>t</a:t>
            </a:r>
            <a:r>
              <a:rPr lang="en-US" dirty="0" err="1"/>
              <a:t>hrombo</a:t>
            </a:r>
            <a:r>
              <a:rPr lang="en-US" i="1" dirty="0" err="1"/>
              <a:t>s</a:t>
            </a:r>
            <a:r>
              <a:rPr lang="en-US" dirty="0" err="1"/>
              <a:t>pondin</a:t>
            </a:r>
            <a:r>
              <a:rPr lang="en-US" dirty="0"/>
              <a:t> repeats” family of </a:t>
            </a:r>
            <a:r>
              <a:rPr lang="en-US" dirty="0" err="1" smtClean="0"/>
              <a:t>metalloproteases</a:t>
            </a:r>
            <a:r>
              <a:rPr lang="en-US" dirty="0" smtClean="0"/>
              <a:t>” </a:t>
            </a:r>
          </a:p>
          <a:p>
            <a:endParaRPr lang="en-US" dirty="0"/>
          </a:p>
        </p:txBody>
      </p:sp>
      <p:sp>
        <p:nvSpPr>
          <p:cNvPr id="4" name="TextBox 3"/>
          <p:cNvSpPr txBox="1"/>
          <p:nvPr/>
        </p:nvSpPr>
        <p:spPr>
          <a:xfrm>
            <a:off x="0" y="6534983"/>
            <a:ext cx="3352800" cy="307777"/>
          </a:xfrm>
          <a:prstGeom prst="rect">
            <a:avLst/>
          </a:prstGeom>
          <a:noFill/>
        </p:spPr>
        <p:txBody>
          <a:bodyPr wrap="square" rtlCol="0">
            <a:spAutoFit/>
          </a:bodyPr>
          <a:lstStyle/>
          <a:p>
            <a:r>
              <a:rPr lang="en-US" sz="1400" dirty="0" smtClean="0"/>
              <a:t>Sadler. Blood 112:11–18; 2008.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65987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PEX Procedure</a:t>
            </a:r>
            <a:endParaRPr lang="en-US" dirty="0"/>
          </a:p>
        </p:txBody>
      </p:sp>
      <p:sp>
        <p:nvSpPr>
          <p:cNvPr id="3" name="Content Placeholder 2"/>
          <p:cNvSpPr>
            <a:spLocks noGrp="1"/>
          </p:cNvSpPr>
          <p:nvPr>
            <p:ph idx="1"/>
          </p:nvPr>
        </p:nvSpPr>
        <p:spPr/>
        <p:txBody>
          <a:bodyPr/>
          <a:lstStyle/>
          <a:p>
            <a:r>
              <a:rPr lang="en-US" dirty="0" smtClean="0"/>
              <a:t>Typical goal is to exchange 1 to 1.5 times the estimated plasma volume per treatment</a:t>
            </a:r>
            <a:endParaRPr lang="en-US" dirty="0"/>
          </a:p>
          <a:p>
            <a:r>
              <a:rPr lang="en-US" dirty="0" smtClean="0"/>
              <a:t>Will lower plasma macromolecule (</a:t>
            </a:r>
            <a:r>
              <a:rPr lang="en-US" i="1" dirty="0" err="1" smtClean="0"/>
              <a:t>eg</a:t>
            </a:r>
            <a:r>
              <a:rPr lang="en-US" i="1" dirty="0" smtClean="0"/>
              <a:t>.</a:t>
            </a:r>
            <a:r>
              <a:rPr lang="en-US" dirty="0" smtClean="0"/>
              <a:t> immunoglobulin) level by 60 to 70%</a:t>
            </a:r>
          </a:p>
          <a:p>
            <a:r>
              <a:rPr lang="en-US" dirty="0" smtClean="0"/>
              <a:t>Plasma volume (in L) is estimated by (0.065*</a:t>
            </a:r>
            <a:r>
              <a:rPr lang="en-US" dirty="0" err="1" smtClean="0"/>
              <a:t>wt</a:t>
            </a:r>
            <a:r>
              <a:rPr lang="en-US" dirty="0" smtClean="0"/>
              <a:t> in kg)*(1-hct) </a:t>
            </a:r>
          </a:p>
          <a:p>
            <a:r>
              <a:rPr lang="en-US" dirty="0" smtClean="0"/>
              <a:t>For a 60 kg person with a </a:t>
            </a:r>
            <a:r>
              <a:rPr lang="en-US" dirty="0" err="1" smtClean="0"/>
              <a:t>hct</a:t>
            </a:r>
            <a:r>
              <a:rPr lang="en-US" dirty="0" smtClean="0"/>
              <a:t> of 30, the plasma volume is about 2.7 L  </a:t>
            </a:r>
          </a:p>
        </p:txBody>
      </p:sp>
      <p:sp>
        <p:nvSpPr>
          <p:cNvPr id="4" name="TextBox 3"/>
          <p:cNvSpPr txBox="1"/>
          <p:nvPr/>
        </p:nvSpPr>
        <p:spPr>
          <a:xfrm>
            <a:off x="0" y="6553200"/>
            <a:ext cx="5562600" cy="307777"/>
          </a:xfrm>
          <a:prstGeom prst="rect">
            <a:avLst/>
          </a:prstGeom>
          <a:noFill/>
        </p:spPr>
        <p:txBody>
          <a:bodyPr wrap="square" rtlCol="0">
            <a:spAutoFit/>
          </a:bodyPr>
          <a:lstStyle/>
          <a:p>
            <a:r>
              <a:rPr lang="en-US" sz="1400" dirty="0" smtClean="0"/>
              <a:t>Kaplan. Trans Am </a:t>
            </a:r>
            <a:r>
              <a:rPr lang="en-US" sz="1400" dirty="0" err="1" smtClean="0"/>
              <a:t>Soc</a:t>
            </a:r>
            <a:r>
              <a:rPr lang="en-US" sz="1400" dirty="0" smtClean="0"/>
              <a:t> </a:t>
            </a:r>
            <a:r>
              <a:rPr lang="en-US" sz="1400" dirty="0" err="1" smtClean="0"/>
              <a:t>Artif</a:t>
            </a:r>
            <a:r>
              <a:rPr lang="en-US" sz="1400" dirty="0" smtClean="0"/>
              <a:t> Intern Organs. 36:M597-M599; 1990. </a:t>
            </a:r>
            <a:endParaRPr lang="en-US" sz="1400" dirty="0"/>
          </a:p>
        </p:txBody>
      </p:sp>
    </p:spTree>
    <p:extLst>
      <p:ext uri="{BB962C8B-B14F-4D97-AF65-F5344CB8AC3E}">
        <p14:creationId xmlns:p14="http://schemas.microsoft.com/office/powerpoint/2010/main" val="814149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239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534983"/>
            <a:ext cx="3124200" cy="307777"/>
          </a:xfrm>
          <a:prstGeom prst="rect">
            <a:avLst/>
          </a:prstGeom>
          <a:noFill/>
        </p:spPr>
        <p:txBody>
          <a:bodyPr wrap="square" rtlCol="0">
            <a:spAutoFit/>
          </a:bodyPr>
          <a:lstStyle/>
          <a:p>
            <a:r>
              <a:rPr lang="en-US" sz="1400" dirty="0" smtClean="0"/>
              <a:t>Sadler. Blood 112:11–18; 2008.  </a:t>
            </a:r>
            <a:endParaRPr lang="en-US" sz="1400" dirty="0"/>
          </a:p>
        </p:txBody>
      </p:sp>
    </p:spTree>
    <p:extLst>
      <p:ext uri="{BB962C8B-B14F-4D97-AF65-F5344CB8AC3E}">
        <p14:creationId xmlns:p14="http://schemas.microsoft.com/office/powerpoint/2010/main" val="2393896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153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34983"/>
            <a:ext cx="2819400" cy="307777"/>
          </a:xfrm>
          <a:prstGeom prst="rect">
            <a:avLst/>
          </a:prstGeom>
          <a:noFill/>
        </p:spPr>
        <p:txBody>
          <a:bodyPr wrap="square" rtlCol="0">
            <a:spAutoFit/>
          </a:bodyPr>
          <a:lstStyle/>
          <a:p>
            <a:r>
              <a:rPr lang="nl-NL" sz="1400" i="1" dirty="0" smtClean="0"/>
              <a:t>Blood. </a:t>
            </a:r>
            <a:r>
              <a:rPr lang="nl-NL" sz="1400" dirty="0" smtClean="0"/>
              <a:t>50: 413-417; 1977. </a:t>
            </a:r>
            <a:endParaRPr lang="en-US" sz="1400" dirty="0"/>
          </a:p>
        </p:txBody>
      </p:sp>
      <p:sp>
        <p:nvSpPr>
          <p:cNvPr id="5" name="Oval 4"/>
          <p:cNvSpPr/>
          <p:nvPr/>
        </p:nvSpPr>
        <p:spPr>
          <a:xfrm>
            <a:off x="533400" y="3124200"/>
            <a:ext cx="1447800" cy="609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953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23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718659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Methods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FF00"/>
                </a:solidFill>
              </a:rPr>
              <a:t>Prospective</a:t>
            </a:r>
            <a:r>
              <a:rPr lang="en-US" dirty="0" smtClean="0"/>
              <a:t> study </a:t>
            </a:r>
          </a:p>
          <a:p>
            <a:r>
              <a:rPr lang="en-US" dirty="0" smtClean="0"/>
              <a:t>Randomly assigned to plasma infusion or plasma exchange </a:t>
            </a:r>
          </a:p>
          <a:p>
            <a:pPr>
              <a:tabLst>
                <a:tab pos="4008438" algn="l"/>
              </a:tabLst>
            </a:pPr>
            <a:r>
              <a:rPr lang="en-US" dirty="0" smtClean="0"/>
              <a:t>PEX group: Volume exchange was 1.5x predicted plasma volume for first three exchanges and then 1x predicted plasma volume</a:t>
            </a:r>
          </a:p>
          <a:p>
            <a:r>
              <a:rPr lang="en-US" dirty="0" smtClean="0"/>
              <a:t>Plasma infusion: 30 ml/kg over the first 24 hours and then 15 ml/kg thereafter </a:t>
            </a:r>
          </a:p>
          <a:p>
            <a:r>
              <a:rPr lang="en-US" dirty="0" smtClean="0"/>
              <a:t>Cycle of treatment: </a:t>
            </a:r>
            <a:endParaRPr lang="en-US" dirty="0" smtClean="0"/>
          </a:p>
          <a:p>
            <a:pPr lvl="1"/>
            <a:r>
              <a:rPr lang="en-US" dirty="0" smtClean="0"/>
              <a:t>randomization </a:t>
            </a:r>
            <a:r>
              <a:rPr lang="en-US" dirty="0" smtClean="0"/>
              <a:t>until early </a:t>
            </a:r>
            <a:r>
              <a:rPr lang="en-US" dirty="0" smtClean="0"/>
              <a:t>response</a:t>
            </a:r>
          </a:p>
          <a:p>
            <a:pPr lvl="1"/>
            <a:r>
              <a:rPr lang="en-US" dirty="0" smtClean="0"/>
              <a:t>completion </a:t>
            </a:r>
            <a:r>
              <a:rPr lang="en-US" dirty="0" smtClean="0"/>
              <a:t>of 7 days of </a:t>
            </a:r>
            <a:r>
              <a:rPr lang="en-US" dirty="0" smtClean="0"/>
              <a:t>treatment</a:t>
            </a:r>
          </a:p>
          <a:p>
            <a:pPr lvl="1"/>
            <a:r>
              <a:rPr lang="en-US" dirty="0" smtClean="0"/>
              <a:t>clinical </a:t>
            </a:r>
            <a:r>
              <a:rPr lang="en-US" dirty="0" smtClean="0"/>
              <a:t>deterioration requiring removal from protocol (usually switch to </a:t>
            </a:r>
            <a:r>
              <a:rPr lang="en-US" dirty="0" smtClean="0"/>
              <a:t>PEX)</a:t>
            </a:r>
          </a:p>
          <a:p>
            <a:pPr lvl="1"/>
            <a:r>
              <a:rPr lang="en-US" dirty="0" smtClean="0"/>
              <a:t>death </a:t>
            </a:r>
            <a:endParaRPr lang="en-US" dirty="0"/>
          </a:p>
        </p:txBody>
      </p:sp>
      <p:sp>
        <p:nvSpPr>
          <p:cNvPr id="4" name="TextBox 3"/>
          <p:cNvSpPr txBox="1"/>
          <p:nvPr/>
        </p:nvSpPr>
        <p:spPr>
          <a:xfrm>
            <a:off x="0" y="6550223"/>
            <a:ext cx="3962400" cy="307777"/>
          </a:xfrm>
          <a:prstGeom prst="rect">
            <a:avLst/>
          </a:prstGeom>
          <a:noFill/>
        </p:spPr>
        <p:txBody>
          <a:bodyPr wrap="square" rtlCol="0">
            <a:spAutoFit/>
          </a:bodyPr>
          <a:lstStyle/>
          <a:p>
            <a:r>
              <a:rPr lang="en-US" sz="1400" dirty="0" smtClean="0"/>
              <a:t>Rock </a:t>
            </a:r>
            <a:r>
              <a:rPr lang="en-US" sz="1400" i="1" dirty="0" smtClean="0"/>
              <a:t>et al</a:t>
            </a:r>
            <a:r>
              <a:rPr lang="en-US" sz="1400" dirty="0" smtClean="0"/>
              <a:t>. N </a:t>
            </a:r>
            <a:r>
              <a:rPr lang="en-US" sz="1400" dirty="0" err="1" smtClean="0"/>
              <a:t>Engl</a:t>
            </a:r>
            <a:r>
              <a:rPr lang="en-US" sz="1400" dirty="0" smtClean="0"/>
              <a:t> J Med 325:393-397;1991.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626168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Methods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patients received </a:t>
            </a:r>
            <a:r>
              <a:rPr lang="en-US" dirty="0" err="1" smtClean="0"/>
              <a:t>dipyridamole</a:t>
            </a:r>
            <a:r>
              <a:rPr lang="en-US" dirty="0" smtClean="0"/>
              <a:t> (400 mg daily) and ASA (325 mg daily) for 2 weeks</a:t>
            </a:r>
          </a:p>
          <a:p>
            <a:r>
              <a:rPr lang="en-US" dirty="0" smtClean="0"/>
              <a:t>Outcome was assessed at Day 9 and at 6 months</a:t>
            </a:r>
          </a:p>
          <a:p>
            <a:r>
              <a:rPr lang="en-US" dirty="0" smtClean="0"/>
              <a:t>Endpoints: vital status, platelet count, change in platelet count, and neurologic status </a:t>
            </a:r>
          </a:p>
          <a:p>
            <a:r>
              <a:rPr lang="en-US" dirty="0" smtClean="0"/>
              <a:t>Complete response: increase in platelet count &gt;150,000 for 2 consecutive days with no deterioration in neurologic status </a:t>
            </a:r>
            <a:endParaRPr lang="en-US" dirty="0"/>
          </a:p>
        </p:txBody>
      </p:sp>
      <p:sp>
        <p:nvSpPr>
          <p:cNvPr id="4" name="TextBox 3"/>
          <p:cNvSpPr txBox="1"/>
          <p:nvPr/>
        </p:nvSpPr>
        <p:spPr>
          <a:xfrm>
            <a:off x="0" y="6550223"/>
            <a:ext cx="3962400" cy="307777"/>
          </a:xfrm>
          <a:prstGeom prst="rect">
            <a:avLst/>
          </a:prstGeom>
          <a:noFill/>
        </p:spPr>
        <p:txBody>
          <a:bodyPr wrap="square" rtlCol="0">
            <a:spAutoFit/>
          </a:bodyPr>
          <a:lstStyle/>
          <a:p>
            <a:r>
              <a:rPr lang="en-US" sz="1400" dirty="0" smtClean="0"/>
              <a:t>Rock </a:t>
            </a:r>
            <a:r>
              <a:rPr lang="en-US" sz="1400" i="1" dirty="0" smtClean="0"/>
              <a:t>et al</a:t>
            </a:r>
            <a:r>
              <a:rPr lang="en-US" sz="1400" dirty="0" smtClean="0"/>
              <a:t>. N </a:t>
            </a:r>
            <a:r>
              <a:rPr lang="en-US" sz="1400" dirty="0" err="1" smtClean="0"/>
              <a:t>Engl</a:t>
            </a:r>
            <a:r>
              <a:rPr lang="en-US" sz="1400" dirty="0" smtClean="0"/>
              <a:t> J Med 325:393-397;1991.</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626168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3151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50223"/>
            <a:ext cx="3962400" cy="307777"/>
          </a:xfrm>
          <a:prstGeom prst="rect">
            <a:avLst/>
          </a:prstGeom>
          <a:noFill/>
        </p:spPr>
        <p:txBody>
          <a:bodyPr wrap="square" rtlCol="0">
            <a:spAutoFit/>
          </a:bodyPr>
          <a:lstStyle/>
          <a:p>
            <a:r>
              <a:rPr lang="en-US" sz="1400" dirty="0" smtClean="0"/>
              <a:t>Rock </a:t>
            </a:r>
            <a:r>
              <a:rPr lang="en-US" sz="1400" i="1" dirty="0" smtClean="0"/>
              <a:t>et al</a:t>
            </a:r>
            <a:r>
              <a:rPr lang="en-US" sz="1400" dirty="0" smtClean="0"/>
              <a:t>. N </a:t>
            </a:r>
            <a:r>
              <a:rPr lang="en-US" sz="1400" dirty="0" err="1" smtClean="0"/>
              <a:t>Engl</a:t>
            </a:r>
            <a:r>
              <a:rPr lang="en-US" sz="1400" dirty="0" smtClean="0"/>
              <a:t> J Med 325:393-397;1991.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949953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6705599"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50223"/>
            <a:ext cx="3962400" cy="307777"/>
          </a:xfrm>
          <a:prstGeom prst="rect">
            <a:avLst/>
          </a:prstGeom>
          <a:noFill/>
        </p:spPr>
        <p:txBody>
          <a:bodyPr wrap="square" rtlCol="0">
            <a:spAutoFit/>
          </a:bodyPr>
          <a:lstStyle/>
          <a:p>
            <a:r>
              <a:rPr lang="en-US" sz="1400" dirty="0" smtClean="0"/>
              <a:t>Rock </a:t>
            </a:r>
            <a:r>
              <a:rPr lang="en-US" sz="1400" i="1" dirty="0" smtClean="0"/>
              <a:t>et al</a:t>
            </a:r>
            <a:r>
              <a:rPr lang="en-US" sz="1400" dirty="0" smtClean="0"/>
              <a:t>. N </a:t>
            </a:r>
            <a:r>
              <a:rPr lang="en-US" sz="1400" dirty="0" err="1" smtClean="0"/>
              <a:t>Engl</a:t>
            </a:r>
            <a:r>
              <a:rPr lang="en-US" sz="1400" dirty="0" smtClean="0"/>
              <a:t> J Med 325:393-397;1991.</a:t>
            </a:r>
            <a:endParaRPr lang="en-US" sz="1400" dirty="0"/>
          </a:p>
        </p:txBody>
      </p:sp>
      <p:sp>
        <p:nvSpPr>
          <p:cNvPr id="2" name="TextBox 1"/>
          <p:cNvSpPr txBox="1"/>
          <p:nvPr/>
        </p:nvSpPr>
        <p:spPr>
          <a:xfrm>
            <a:off x="7391399" y="1600200"/>
            <a:ext cx="1219201" cy="369332"/>
          </a:xfrm>
          <a:prstGeom prst="rect">
            <a:avLst/>
          </a:prstGeom>
          <a:noFill/>
          <a:ln>
            <a:solidFill>
              <a:srgbClr val="FF0000"/>
            </a:solidFill>
          </a:ln>
        </p:spPr>
        <p:txBody>
          <a:bodyPr wrap="square" rtlCol="0">
            <a:spAutoFit/>
          </a:bodyPr>
          <a:lstStyle/>
          <a:p>
            <a:r>
              <a:rPr lang="en-US" sz="1600" dirty="0" smtClean="0"/>
              <a:t>1.41 mg/dl</a:t>
            </a:r>
            <a:r>
              <a:rPr lang="en-US" dirty="0" smtClean="0"/>
              <a:t> </a:t>
            </a:r>
            <a:endParaRPr lang="en-US" dirty="0"/>
          </a:p>
        </p:txBody>
      </p:sp>
      <p:sp>
        <p:nvSpPr>
          <p:cNvPr id="3" name="TextBox 2"/>
          <p:cNvSpPr txBox="1"/>
          <p:nvPr/>
        </p:nvSpPr>
        <p:spPr>
          <a:xfrm>
            <a:off x="7376159" y="2164080"/>
            <a:ext cx="1219201" cy="338554"/>
          </a:xfrm>
          <a:prstGeom prst="rect">
            <a:avLst/>
          </a:prstGeom>
          <a:noFill/>
          <a:ln>
            <a:solidFill>
              <a:srgbClr val="FF0000"/>
            </a:solidFill>
          </a:ln>
        </p:spPr>
        <p:txBody>
          <a:bodyPr wrap="square" rtlCol="0">
            <a:spAutoFit/>
          </a:bodyPr>
          <a:lstStyle/>
          <a:p>
            <a:r>
              <a:rPr lang="en-US" sz="1600" dirty="0"/>
              <a:t>1.71 mg/dl</a:t>
            </a:r>
          </a:p>
        </p:txBody>
      </p:sp>
      <p:cxnSp>
        <p:nvCxnSpPr>
          <p:cNvPr id="6" name="Straight Arrow Connector 5"/>
          <p:cNvCxnSpPr/>
          <p:nvPr/>
        </p:nvCxnSpPr>
        <p:spPr>
          <a:xfrm flipH="1">
            <a:off x="4343401" y="1600200"/>
            <a:ext cx="3032758" cy="6874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705600" y="2333357"/>
            <a:ext cx="670559" cy="169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949953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880" y="533400"/>
            <a:ext cx="4953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4122420"/>
            <a:ext cx="3581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 y="6550223"/>
            <a:ext cx="3962400" cy="307777"/>
          </a:xfrm>
          <a:prstGeom prst="rect">
            <a:avLst/>
          </a:prstGeom>
          <a:noFill/>
        </p:spPr>
        <p:txBody>
          <a:bodyPr wrap="square" rtlCol="0">
            <a:spAutoFit/>
          </a:bodyPr>
          <a:lstStyle/>
          <a:p>
            <a:r>
              <a:rPr lang="en-US" sz="1400" dirty="0" smtClean="0"/>
              <a:t>Rock </a:t>
            </a:r>
            <a:r>
              <a:rPr lang="en-US" sz="1400" i="1" dirty="0" smtClean="0"/>
              <a:t>et al</a:t>
            </a:r>
            <a:r>
              <a:rPr lang="en-US" sz="1400" dirty="0" smtClean="0"/>
              <a:t>. N </a:t>
            </a:r>
            <a:r>
              <a:rPr lang="en-US" sz="1400" dirty="0" err="1" smtClean="0"/>
              <a:t>Engl</a:t>
            </a:r>
            <a:r>
              <a:rPr lang="en-US" sz="1400" dirty="0" smtClean="0"/>
              <a:t> J Med 325:393-397;1991. </a:t>
            </a:r>
            <a:endParaRPr lang="en-US" sz="1400" dirty="0"/>
          </a:p>
        </p:txBody>
      </p:sp>
      <p:sp>
        <p:nvSpPr>
          <p:cNvPr id="2" name="Oval 1"/>
          <p:cNvSpPr/>
          <p:nvPr/>
        </p:nvSpPr>
        <p:spPr>
          <a:xfrm>
            <a:off x="2756480" y="3970020"/>
            <a:ext cx="91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6720" y="533400"/>
            <a:ext cx="920060" cy="5562600"/>
          </a:xfrm>
          <a:prstGeom prst="rect">
            <a:avLst/>
          </a:prstGeom>
          <a:noFill/>
        </p:spPr>
        <p:txBody>
          <a:bodyPr vert="wordArtVert" wrap="square" lIns="91440" tIns="45720" rIns="91440" bIns="45720">
            <a:spAutoFit/>
          </a:bodyPr>
          <a:lstStyle/>
          <a:p>
            <a:pPr algn="ctr"/>
            <a:r>
              <a:rPr lang="en-US" sz="4400" b="1" dirty="0" smtClean="0">
                <a:ln w="1905"/>
                <a:effectLst>
                  <a:innerShdw blurRad="69850" dist="43180" dir="5400000">
                    <a:srgbClr val="000000">
                      <a:alpha val="65000"/>
                    </a:srgbClr>
                  </a:innerShdw>
                </a:effectLst>
              </a:rPr>
              <a:t>Results</a:t>
            </a:r>
            <a:endParaRPr lang="en-US" sz="4400" b="1" cap="none" spc="0" dirty="0">
              <a:ln w="1905"/>
              <a:effectLst>
                <a:innerShdw blurRad="69850" dist="43180" dir="5400000">
                  <a:srgbClr val="000000">
                    <a:alpha val="65000"/>
                  </a:srgbClr>
                </a:innerShdw>
              </a:effectLst>
            </a:endParaRPr>
          </a:p>
        </p:txBody>
      </p:sp>
      <p:sp>
        <p:nvSpPr>
          <p:cNvPr id="7" name="TextBox 6"/>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
        <p:nvSpPr>
          <p:cNvPr id="3" name="Rectangle 2"/>
          <p:cNvSpPr/>
          <p:nvPr/>
        </p:nvSpPr>
        <p:spPr>
          <a:xfrm>
            <a:off x="2087880" y="3002280"/>
            <a:ext cx="4953000" cy="3429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953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05600" cy="1143000"/>
          </a:xfrm>
        </p:spPr>
        <p:txBody>
          <a:bodyPr/>
          <a:lstStyle/>
          <a:p>
            <a:pPr algn="ctr"/>
            <a:r>
              <a:rPr lang="en-US" dirty="0" smtClean="0"/>
              <a:t>Patient Survival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76680"/>
            <a:ext cx="6553200" cy="482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05200" y="3662655"/>
            <a:ext cx="45148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50223"/>
            <a:ext cx="3962400" cy="307777"/>
          </a:xfrm>
          <a:prstGeom prst="rect">
            <a:avLst/>
          </a:prstGeom>
          <a:noFill/>
        </p:spPr>
        <p:txBody>
          <a:bodyPr wrap="square" rtlCol="0">
            <a:spAutoFit/>
          </a:bodyPr>
          <a:lstStyle/>
          <a:p>
            <a:r>
              <a:rPr lang="en-US" sz="1400" dirty="0" smtClean="0"/>
              <a:t>Rock </a:t>
            </a:r>
            <a:r>
              <a:rPr lang="en-US" sz="1400" i="1" dirty="0" smtClean="0"/>
              <a:t>et al</a:t>
            </a:r>
            <a:r>
              <a:rPr lang="en-US" sz="1400" dirty="0" smtClean="0"/>
              <a:t>. N </a:t>
            </a:r>
            <a:r>
              <a:rPr lang="en-US" sz="1400" dirty="0" err="1" smtClean="0"/>
              <a:t>Engl</a:t>
            </a:r>
            <a:r>
              <a:rPr lang="en-US" sz="1400" dirty="0" smtClean="0"/>
              <a:t> J Med </a:t>
            </a:r>
            <a:r>
              <a:rPr lang="en-US" sz="1400" dirty="0" smtClean="0"/>
              <a:t>325:393-397;1991. </a:t>
            </a:r>
            <a:endParaRPr lang="en-US" sz="1400" dirty="0"/>
          </a:p>
        </p:txBody>
      </p:sp>
      <p:sp>
        <p:nvSpPr>
          <p:cNvPr id="7" name="TextBox 6"/>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949953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kidneykorner.com/AK/ComicImages/unhook.gif"/>
          <p:cNvPicPr>
            <a:picLocks noGrp="1"/>
          </p:cNvPicPr>
          <p:nvPr>
            <p:ph idx="1"/>
          </p:nvPr>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extLst>
      <p:ext uri="{BB962C8B-B14F-4D97-AF65-F5344CB8AC3E}">
        <p14:creationId xmlns:p14="http://schemas.microsoft.com/office/powerpoint/2010/main" val="52620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Autofit/>
          </a:bodyPr>
          <a:lstStyle/>
          <a:p>
            <a:pPr algn="ctr"/>
            <a:r>
              <a:rPr lang="en-US" sz="4000" dirty="0" smtClean="0"/>
              <a:t>Percentage initial plasma remaining per exchange volume </a:t>
            </a:r>
            <a:endParaRPr lang="en-US"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760" y="1920240"/>
            <a:ext cx="45719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492240"/>
            <a:ext cx="6842759" cy="307777"/>
          </a:xfrm>
          <a:prstGeom prst="rect">
            <a:avLst/>
          </a:prstGeom>
          <a:noFill/>
        </p:spPr>
        <p:txBody>
          <a:bodyPr wrap="square" rtlCol="0">
            <a:spAutoFit/>
          </a:bodyPr>
          <a:lstStyle/>
          <a:p>
            <a:r>
              <a:rPr lang="en-US" sz="1400" u="sng" dirty="0" smtClean="0"/>
              <a:t>Pediatric Dialysis</a:t>
            </a:r>
            <a:r>
              <a:rPr lang="en-US" sz="1400" dirty="0" smtClean="0"/>
              <a:t>. 629-648, 2004.  </a:t>
            </a:r>
            <a:endParaRPr lang="en-US" sz="1400" dirty="0"/>
          </a:p>
        </p:txBody>
      </p:sp>
    </p:spTree>
    <p:extLst>
      <p:ext uri="{BB962C8B-B14F-4D97-AF65-F5344CB8AC3E}">
        <p14:creationId xmlns:p14="http://schemas.microsoft.com/office/powerpoint/2010/main" val="55533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err="1" smtClean="0"/>
              <a:t>Cryoglobulinemia</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Meltzer </a:t>
            </a:r>
            <a:r>
              <a:rPr lang="en-US" i="1" dirty="0" smtClean="0"/>
              <a:t>et al</a:t>
            </a:r>
            <a:r>
              <a:rPr lang="en-US" dirty="0" smtClean="0"/>
              <a:t> described as “palpable </a:t>
            </a:r>
            <a:r>
              <a:rPr lang="en-US" dirty="0" err="1"/>
              <a:t>purpura</a:t>
            </a:r>
            <a:r>
              <a:rPr lang="en-US" dirty="0"/>
              <a:t>, arthralgia, and asthenia accompanied </a:t>
            </a:r>
            <a:r>
              <a:rPr lang="en-US" dirty="0" smtClean="0"/>
              <a:t>by organ </a:t>
            </a:r>
            <a:r>
              <a:rPr lang="en-US" dirty="0"/>
              <a:t>involvement (</a:t>
            </a:r>
            <a:r>
              <a:rPr lang="en-US" i="1" dirty="0"/>
              <a:t>e.g., </a:t>
            </a:r>
            <a:r>
              <a:rPr lang="en-US" dirty="0"/>
              <a:t>nephropathy and neuropathy) </a:t>
            </a:r>
            <a:r>
              <a:rPr lang="en-US" dirty="0" smtClean="0"/>
              <a:t>and elevated </a:t>
            </a:r>
            <a:r>
              <a:rPr lang="en-US" dirty="0"/>
              <a:t>serum RF, defined as </a:t>
            </a:r>
            <a:r>
              <a:rPr lang="en-US" dirty="0" err="1"/>
              <a:t>Ig</a:t>
            </a:r>
            <a:r>
              <a:rPr lang="en-US" dirty="0"/>
              <a:t> capable of binding </a:t>
            </a:r>
            <a:r>
              <a:rPr lang="en-US" dirty="0" err="1" smtClean="0"/>
              <a:t>IgG</a:t>
            </a:r>
            <a:r>
              <a:rPr lang="en-US" dirty="0" smtClean="0"/>
              <a:t>” in 1966</a:t>
            </a:r>
          </a:p>
          <a:p>
            <a:r>
              <a:rPr lang="en-US" dirty="0" smtClean="0"/>
              <a:t>Mixed </a:t>
            </a:r>
            <a:r>
              <a:rPr lang="en-US" dirty="0" err="1" smtClean="0"/>
              <a:t>cryoglobulinemia</a:t>
            </a:r>
            <a:r>
              <a:rPr lang="en-US" dirty="0" smtClean="0"/>
              <a:t> </a:t>
            </a:r>
          </a:p>
          <a:p>
            <a:pPr lvl="1"/>
            <a:r>
              <a:rPr lang="en-US" dirty="0"/>
              <a:t>Associated with Hepatitis C in more than 90% of cases </a:t>
            </a:r>
            <a:endParaRPr lang="en-US" dirty="0" smtClean="0"/>
          </a:p>
          <a:p>
            <a:pPr lvl="1"/>
            <a:r>
              <a:rPr lang="en-US" dirty="0" smtClean="0"/>
              <a:t>B-cell </a:t>
            </a:r>
            <a:r>
              <a:rPr lang="en-US" dirty="0" err="1" smtClean="0"/>
              <a:t>lymphoproliferative</a:t>
            </a:r>
            <a:r>
              <a:rPr lang="en-US" dirty="0" smtClean="0"/>
              <a:t> disorder characterized </a:t>
            </a:r>
            <a:r>
              <a:rPr lang="en-US" dirty="0"/>
              <a:t>by the deposition of immune </a:t>
            </a:r>
            <a:r>
              <a:rPr lang="en-US" dirty="0" smtClean="0"/>
              <a:t>complexes containing </a:t>
            </a:r>
            <a:r>
              <a:rPr lang="en-US" dirty="0"/>
              <a:t>rheumatoid factor (RF), </a:t>
            </a:r>
            <a:r>
              <a:rPr lang="en-US" dirty="0" err="1"/>
              <a:t>IgG</a:t>
            </a:r>
            <a:r>
              <a:rPr lang="en-US" dirty="0"/>
              <a:t>, HCV RNA, </a:t>
            </a:r>
            <a:r>
              <a:rPr lang="en-US" dirty="0" smtClean="0"/>
              <a:t>and complement </a:t>
            </a:r>
            <a:r>
              <a:rPr lang="en-US" dirty="0"/>
              <a:t>on endothelial surfaces, eliciting </a:t>
            </a:r>
            <a:r>
              <a:rPr lang="en-US" dirty="0" smtClean="0"/>
              <a:t>vascular inflammation</a:t>
            </a:r>
          </a:p>
        </p:txBody>
      </p:sp>
      <p:sp>
        <p:nvSpPr>
          <p:cNvPr id="4" name="TextBox 3"/>
          <p:cNvSpPr txBox="1"/>
          <p:nvPr/>
        </p:nvSpPr>
        <p:spPr>
          <a:xfrm>
            <a:off x="0" y="6477000"/>
            <a:ext cx="5410200" cy="369332"/>
          </a:xfrm>
          <a:prstGeom prst="rect">
            <a:avLst/>
          </a:prstGeom>
          <a:noFill/>
        </p:spPr>
        <p:txBody>
          <a:bodyPr wrap="square" rtlCol="0">
            <a:spAutoFit/>
          </a:bodyPr>
          <a:lstStyle/>
          <a:p>
            <a:r>
              <a:rPr lang="en-US" sz="1400" dirty="0" smtClean="0"/>
              <a:t>Charles and Dustin. Kidney International. 76: 818–824, 2009</a:t>
            </a:r>
            <a:r>
              <a:rPr lang="en-US" dirty="0" smtClean="0"/>
              <a:t>.</a:t>
            </a:r>
            <a:endParaRPr lang="en-US"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49172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1"/>
            <a:ext cx="3962400" cy="5867400"/>
          </a:xfrm>
        </p:spPr>
        <p:txBody>
          <a:bodyPr vert="horz"/>
          <a:lstStyle/>
          <a:p>
            <a:pPr algn="ctr"/>
            <a:r>
              <a:rPr lang="en-US" dirty="0" smtClean="0"/>
              <a:t>Clinical features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4" y="152400"/>
            <a:ext cx="5179696" cy="63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37960"/>
            <a:ext cx="5562600" cy="307777"/>
          </a:xfrm>
          <a:prstGeom prst="rect">
            <a:avLst/>
          </a:prstGeom>
          <a:noFill/>
        </p:spPr>
        <p:txBody>
          <a:bodyPr wrap="square" rtlCol="0">
            <a:spAutoFit/>
          </a:bodyPr>
          <a:lstStyle/>
          <a:p>
            <a:r>
              <a:rPr lang="en-US" sz="1400" dirty="0" err="1" smtClean="0"/>
              <a:t>Ferri</a:t>
            </a:r>
            <a:r>
              <a:rPr lang="en-US" sz="1400" dirty="0" smtClean="0"/>
              <a:t>. </a:t>
            </a:r>
            <a:r>
              <a:rPr lang="en-US" sz="1400" dirty="0" err="1" smtClean="0"/>
              <a:t>Orphanet</a:t>
            </a:r>
            <a:r>
              <a:rPr lang="en-US" sz="1400" dirty="0" smtClean="0"/>
              <a:t> </a:t>
            </a:r>
            <a:r>
              <a:rPr lang="en-US" sz="1400" dirty="0"/>
              <a:t>Journal of Rare </a:t>
            </a:r>
            <a:r>
              <a:rPr lang="en-US" sz="1400" dirty="0" smtClean="0"/>
              <a:t>Diseases</a:t>
            </a:r>
            <a:r>
              <a:rPr lang="en-US" sz="1400" i="1" dirty="0" smtClean="0"/>
              <a:t>. </a:t>
            </a:r>
            <a:r>
              <a:rPr lang="en-US" sz="1400" dirty="0" smtClean="0"/>
              <a:t>3:25, 2008. </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
        <p:nvSpPr>
          <p:cNvPr id="3" name="Rectangle 2"/>
          <p:cNvSpPr/>
          <p:nvPr/>
        </p:nvSpPr>
        <p:spPr>
          <a:xfrm>
            <a:off x="230504" y="3209108"/>
            <a:ext cx="5179696" cy="27214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0504" y="5682344"/>
            <a:ext cx="5179696" cy="27214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730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315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37960"/>
            <a:ext cx="5562600" cy="307777"/>
          </a:xfrm>
          <a:prstGeom prst="rect">
            <a:avLst/>
          </a:prstGeom>
          <a:noFill/>
        </p:spPr>
        <p:txBody>
          <a:bodyPr wrap="square" rtlCol="0">
            <a:spAutoFit/>
          </a:bodyPr>
          <a:lstStyle/>
          <a:p>
            <a:r>
              <a:rPr lang="en-US" sz="1400" dirty="0" err="1" smtClean="0"/>
              <a:t>Ferri</a:t>
            </a:r>
            <a:r>
              <a:rPr lang="en-US" sz="1400" dirty="0" smtClean="0"/>
              <a:t>. </a:t>
            </a:r>
            <a:r>
              <a:rPr lang="en-US" sz="1400" dirty="0" err="1" smtClean="0"/>
              <a:t>Orphanet</a:t>
            </a:r>
            <a:r>
              <a:rPr lang="en-US" sz="1400" dirty="0"/>
              <a:t> </a:t>
            </a:r>
            <a:r>
              <a:rPr lang="en-US" sz="1400" dirty="0" smtClean="0"/>
              <a:t>Journal of Rare Diseases. 3:25, 2008. </a:t>
            </a:r>
            <a:endParaRPr lang="en-US" sz="1400" dirty="0"/>
          </a:p>
        </p:txBody>
      </p:sp>
      <p:sp>
        <p:nvSpPr>
          <p:cNvPr id="4" name="TextBox 3"/>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1503914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err="1" smtClean="0"/>
              <a:t>Cryoglobulimenia</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7027715"/>
              </p:ext>
            </p:extLst>
          </p:nvPr>
        </p:nvGraphicFramePr>
        <p:xfrm>
          <a:off x="838200" y="1529080"/>
          <a:ext cx="7467600" cy="4251960"/>
        </p:xfrm>
        <a:graphic>
          <a:graphicData uri="http://schemas.openxmlformats.org/drawingml/2006/table">
            <a:tbl>
              <a:tblPr firstRow="1" bandRow="1">
                <a:tableStyleId>{5C22544A-7EE6-4342-B048-85BDC9FD1C3A}</a:tableStyleId>
              </a:tblPr>
              <a:tblGrid>
                <a:gridCol w="1866900"/>
                <a:gridCol w="1866900"/>
                <a:gridCol w="1866900"/>
                <a:gridCol w="1866900"/>
              </a:tblGrid>
              <a:tr h="680720">
                <a:tc>
                  <a:txBody>
                    <a:bodyPr/>
                    <a:lstStyle/>
                    <a:p>
                      <a:r>
                        <a:rPr lang="en-US" sz="2000" dirty="0" smtClean="0"/>
                        <a:t>Type </a:t>
                      </a:r>
                      <a:endParaRPr lang="en-US" sz="2000" dirty="0"/>
                    </a:p>
                  </a:txBody>
                  <a:tcPr/>
                </a:tc>
                <a:tc>
                  <a:txBody>
                    <a:bodyPr/>
                    <a:lstStyle/>
                    <a:p>
                      <a:r>
                        <a:rPr lang="en-US" sz="2000" dirty="0" smtClean="0"/>
                        <a:t>Composition</a:t>
                      </a:r>
                      <a:endParaRPr lang="en-US" sz="2000" dirty="0"/>
                    </a:p>
                  </a:txBody>
                  <a:tcPr/>
                </a:tc>
                <a:tc>
                  <a:txBody>
                    <a:bodyPr/>
                    <a:lstStyle/>
                    <a:p>
                      <a:r>
                        <a:rPr lang="en-US" sz="2000" dirty="0" smtClean="0"/>
                        <a:t>Pathologic Findings</a:t>
                      </a:r>
                      <a:endParaRPr lang="en-US" sz="2000" dirty="0"/>
                    </a:p>
                  </a:txBody>
                  <a:tcPr/>
                </a:tc>
                <a:tc>
                  <a:txBody>
                    <a:bodyPr/>
                    <a:lstStyle/>
                    <a:p>
                      <a:r>
                        <a:rPr lang="en-US" sz="2000" dirty="0" smtClean="0"/>
                        <a:t>Clinical</a:t>
                      </a:r>
                      <a:r>
                        <a:rPr lang="en-US" sz="2000" baseline="0" dirty="0" smtClean="0"/>
                        <a:t> Associations </a:t>
                      </a:r>
                      <a:endParaRPr lang="en-US" sz="2000" dirty="0"/>
                    </a:p>
                  </a:txBody>
                  <a:tcPr/>
                </a:tc>
              </a:tr>
              <a:tr h="824187">
                <a:tc>
                  <a:txBody>
                    <a:bodyPr/>
                    <a:lstStyle/>
                    <a:p>
                      <a:pPr algn="ctr"/>
                      <a:r>
                        <a:rPr lang="en-US" sz="1700" dirty="0" smtClean="0"/>
                        <a:t>I</a:t>
                      </a:r>
                      <a:endParaRPr lang="en-US" sz="1700" dirty="0"/>
                    </a:p>
                  </a:txBody>
                  <a:tcPr/>
                </a:tc>
                <a:tc>
                  <a:txBody>
                    <a:bodyPr/>
                    <a:lstStyle/>
                    <a:p>
                      <a:r>
                        <a:rPr lang="en-US" sz="1700" dirty="0" smtClean="0"/>
                        <a:t>-Monoclonal</a:t>
                      </a:r>
                      <a:r>
                        <a:rPr lang="en-US" sz="1700" baseline="0" dirty="0" smtClean="0"/>
                        <a:t> </a:t>
                      </a:r>
                      <a:r>
                        <a:rPr lang="en-US" sz="1700" baseline="0" dirty="0" err="1" smtClean="0"/>
                        <a:t>Ig</a:t>
                      </a:r>
                      <a:endParaRPr lang="en-US" sz="1700" baseline="0" dirty="0" smtClean="0"/>
                    </a:p>
                    <a:p>
                      <a:r>
                        <a:rPr lang="en-US" sz="1700" baseline="0" dirty="0" smtClean="0"/>
                        <a:t>(</a:t>
                      </a:r>
                      <a:r>
                        <a:rPr lang="en-US" sz="1700" baseline="0" dirty="0" err="1" smtClean="0"/>
                        <a:t>IgG</a:t>
                      </a:r>
                      <a:r>
                        <a:rPr lang="en-US" sz="1700" baseline="0" dirty="0" smtClean="0"/>
                        <a:t> or </a:t>
                      </a:r>
                      <a:r>
                        <a:rPr lang="en-US" sz="1700" baseline="0" dirty="0" err="1" smtClean="0"/>
                        <a:t>IgM</a:t>
                      </a:r>
                      <a:r>
                        <a:rPr lang="en-US" sz="1700" baseline="0" dirty="0" smtClean="0"/>
                        <a:t> or IgA) </a:t>
                      </a:r>
                    </a:p>
                    <a:p>
                      <a:r>
                        <a:rPr lang="en-US" sz="1700" baseline="0" dirty="0" smtClean="0"/>
                        <a:t>-Self-aggregation through Fc fragment</a:t>
                      </a:r>
                      <a:endParaRPr lang="en-US" sz="1700" dirty="0"/>
                    </a:p>
                  </a:txBody>
                  <a:tcPr/>
                </a:tc>
                <a:tc>
                  <a:txBody>
                    <a:bodyPr/>
                    <a:lstStyle/>
                    <a:p>
                      <a:r>
                        <a:rPr lang="en-US" sz="1700" dirty="0" smtClean="0"/>
                        <a:t>Alterations of underlying disorder </a:t>
                      </a:r>
                      <a:endParaRPr lang="en-US" sz="1700" dirty="0"/>
                    </a:p>
                  </a:txBody>
                  <a:tcPr/>
                </a:tc>
                <a:tc>
                  <a:txBody>
                    <a:bodyPr/>
                    <a:lstStyle/>
                    <a:p>
                      <a:r>
                        <a:rPr lang="en-US" sz="1700" dirty="0" smtClean="0"/>
                        <a:t>-</a:t>
                      </a:r>
                      <a:r>
                        <a:rPr lang="en-US" sz="1700" dirty="0" err="1" smtClean="0"/>
                        <a:t>Lympho</a:t>
                      </a:r>
                      <a:r>
                        <a:rPr lang="en-US" sz="1700" dirty="0" smtClean="0"/>
                        <a:t>-proliferative disorders </a:t>
                      </a:r>
                    </a:p>
                    <a:p>
                      <a:r>
                        <a:rPr lang="en-US" sz="1700" dirty="0" smtClean="0"/>
                        <a:t>(MM,</a:t>
                      </a:r>
                      <a:r>
                        <a:rPr lang="en-US" sz="1700" baseline="0" dirty="0" smtClean="0"/>
                        <a:t> WM, CLL, B-cell NHL)</a:t>
                      </a:r>
                      <a:r>
                        <a:rPr lang="en-US" sz="1700" dirty="0" smtClean="0"/>
                        <a:t> </a:t>
                      </a:r>
                      <a:endParaRPr lang="en-US" sz="1700" dirty="0"/>
                    </a:p>
                  </a:txBody>
                  <a:tcPr/>
                </a:tc>
              </a:tr>
              <a:tr h="824187">
                <a:tc>
                  <a:txBody>
                    <a:bodyPr/>
                    <a:lstStyle/>
                    <a:p>
                      <a:pPr algn="ctr"/>
                      <a:r>
                        <a:rPr lang="en-US" sz="1700" dirty="0" smtClean="0"/>
                        <a:t>II</a:t>
                      </a:r>
                    </a:p>
                    <a:p>
                      <a:pPr algn="ctr"/>
                      <a:r>
                        <a:rPr lang="en-US" sz="1700" dirty="0" smtClean="0"/>
                        <a:t>Mixed</a:t>
                      </a:r>
                      <a:endParaRPr lang="en-US" sz="1700" dirty="0"/>
                    </a:p>
                  </a:txBody>
                  <a:tcPr/>
                </a:tc>
                <a:tc>
                  <a:txBody>
                    <a:bodyPr/>
                    <a:lstStyle/>
                    <a:p>
                      <a:r>
                        <a:rPr lang="en-US" sz="1700" dirty="0" smtClean="0"/>
                        <a:t>-Monoclonal </a:t>
                      </a:r>
                      <a:r>
                        <a:rPr lang="en-US" sz="1700" dirty="0" err="1" smtClean="0"/>
                        <a:t>IgM</a:t>
                      </a:r>
                      <a:r>
                        <a:rPr lang="en-US" sz="1700" dirty="0" smtClean="0"/>
                        <a:t> (or </a:t>
                      </a:r>
                      <a:r>
                        <a:rPr lang="en-US" sz="1700" dirty="0" err="1" smtClean="0"/>
                        <a:t>IgG</a:t>
                      </a:r>
                      <a:r>
                        <a:rPr lang="en-US" sz="1700" baseline="0" dirty="0" smtClean="0"/>
                        <a:t> or IgA) with RF activity and polyclonal </a:t>
                      </a:r>
                      <a:r>
                        <a:rPr lang="en-US" sz="1700" baseline="0" dirty="0" err="1" smtClean="0"/>
                        <a:t>Ig</a:t>
                      </a:r>
                      <a:r>
                        <a:rPr lang="en-US" sz="1700" baseline="0" dirty="0" smtClean="0"/>
                        <a:t> (mainly </a:t>
                      </a:r>
                      <a:r>
                        <a:rPr lang="en-US" sz="1700" baseline="0" dirty="0" err="1" smtClean="0"/>
                        <a:t>IgG</a:t>
                      </a:r>
                      <a:r>
                        <a:rPr lang="en-US" sz="1700" baseline="0" dirty="0" smtClean="0"/>
                        <a:t>)</a:t>
                      </a:r>
                      <a:endParaRPr lang="en-US" sz="1700" dirty="0"/>
                    </a:p>
                  </a:txBody>
                  <a:tcPr/>
                </a:tc>
                <a:tc>
                  <a:txBody>
                    <a:bodyPr/>
                    <a:lstStyle/>
                    <a:p>
                      <a:r>
                        <a:rPr lang="en-US" sz="1700" dirty="0" err="1" smtClean="0"/>
                        <a:t>Leukocytoplastic</a:t>
                      </a:r>
                      <a:r>
                        <a:rPr lang="en-US" sz="1700" baseline="0" dirty="0" smtClean="0"/>
                        <a:t> </a:t>
                      </a:r>
                      <a:r>
                        <a:rPr lang="en-US" sz="1700" baseline="0" dirty="0" err="1" smtClean="0"/>
                        <a:t>vasculitis</a:t>
                      </a:r>
                      <a:endParaRPr lang="en-US" sz="1700" baseline="0" dirty="0" smtClean="0"/>
                    </a:p>
                    <a:p>
                      <a:endParaRPr lang="en-US" sz="1700" baseline="0" dirty="0" smtClean="0"/>
                    </a:p>
                    <a:p>
                      <a:r>
                        <a:rPr lang="en-US" sz="1700" baseline="0" dirty="0" smtClean="0"/>
                        <a:t>B-cell expansion with tissue infiltrates  </a:t>
                      </a:r>
                    </a:p>
                    <a:p>
                      <a:r>
                        <a:rPr lang="en-US" sz="1700" baseline="0" dirty="0" smtClean="0"/>
                        <a:t> </a:t>
                      </a:r>
                      <a:endParaRPr lang="en-US" sz="1700" dirty="0"/>
                    </a:p>
                  </a:txBody>
                  <a:tcPr/>
                </a:tc>
                <a:tc>
                  <a:txBody>
                    <a:bodyPr/>
                    <a:lstStyle/>
                    <a:p>
                      <a:r>
                        <a:rPr lang="en-US" sz="1700" dirty="0" smtClean="0"/>
                        <a:t>-Infectious</a:t>
                      </a:r>
                      <a:r>
                        <a:rPr lang="en-US" sz="1700" baseline="0" dirty="0" smtClean="0"/>
                        <a:t> (HCV)</a:t>
                      </a:r>
                    </a:p>
                    <a:p>
                      <a:r>
                        <a:rPr lang="en-US" sz="1700" baseline="0" dirty="0" smtClean="0"/>
                        <a:t>-Autoimmune &amp; </a:t>
                      </a:r>
                      <a:r>
                        <a:rPr lang="en-US" sz="1700" baseline="0" dirty="0" err="1" smtClean="0"/>
                        <a:t>lymproliferative</a:t>
                      </a:r>
                      <a:r>
                        <a:rPr lang="en-US" sz="1700" baseline="0" dirty="0" smtClean="0"/>
                        <a:t> disorders </a:t>
                      </a:r>
                    </a:p>
                    <a:p>
                      <a:r>
                        <a:rPr lang="en-US" sz="1700" baseline="0" dirty="0" smtClean="0"/>
                        <a:t>-Rarely essential</a:t>
                      </a:r>
                      <a:endParaRPr lang="en-US" sz="1700" dirty="0"/>
                    </a:p>
                  </a:txBody>
                  <a:tcPr/>
                </a:tc>
              </a:tr>
            </a:tbl>
          </a:graphicData>
        </a:graphic>
      </p:graphicFrame>
      <p:sp>
        <p:nvSpPr>
          <p:cNvPr id="5" name="TextBox 4"/>
          <p:cNvSpPr txBox="1"/>
          <p:nvPr/>
        </p:nvSpPr>
        <p:spPr>
          <a:xfrm>
            <a:off x="0" y="6550223"/>
            <a:ext cx="5562600" cy="307777"/>
          </a:xfrm>
          <a:prstGeom prst="rect">
            <a:avLst/>
          </a:prstGeom>
          <a:noFill/>
        </p:spPr>
        <p:txBody>
          <a:bodyPr wrap="square" rtlCol="0">
            <a:spAutoFit/>
          </a:bodyPr>
          <a:lstStyle/>
          <a:p>
            <a:r>
              <a:rPr lang="en-US" sz="1400" dirty="0" err="1" smtClean="0"/>
              <a:t>Ferri</a:t>
            </a:r>
            <a:r>
              <a:rPr lang="en-US" sz="1400" dirty="0" smtClean="0"/>
              <a:t>. </a:t>
            </a:r>
            <a:r>
              <a:rPr lang="en-US" sz="1400" dirty="0" err="1" smtClean="0"/>
              <a:t>Orphanet</a:t>
            </a:r>
            <a:r>
              <a:rPr lang="en-US" sz="1400" dirty="0" smtClean="0"/>
              <a:t> </a:t>
            </a:r>
            <a:r>
              <a:rPr lang="en-US" sz="1400" dirty="0"/>
              <a:t>Journal of Rare </a:t>
            </a:r>
            <a:r>
              <a:rPr lang="en-US" sz="1400" dirty="0" smtClean="0"/>
              <a:t>Diseases. 3:25, 2008. </a:t>
            </a:r>
            <a:endParaRPr lang="en-US" sz="1400" dirty="0"/>
          </a:p>
        </p:txBody>
      </p:sp>
      <p:sp>
        <p:nvSpPr>
          <p:cNvPr id="3" name="TextBox 2"/>
          <p:cNvSpPr txBox="1"/>
          <p:nvPr/>
        </p:nvSpPr>
        <p:spPr>
          <a:xfrm>
            <a:off x="838200" y="5943600"/>
            <a:ext cx="7467600" cy="646331"/>
          </a:xfrm>
          <a:prstGeom prst="rect">
            <a:avLst/>
          </a:prstGeom>
          <a:noFill/>
        </p:spPr>
        <p:txBody>
          <a:bodyPr wrap="square" rtlCol="0">
            <a:spAutoFit/>
          </a:bodyPr>
          <a:lstStyle/>
          <a:p>
            <a:pPr algn="ctr"/>
            <a:r>
              <a:rPr lang="en-US" i="1" dirty="0" smtClean="0"/>
              <a:t>Rheumatoid factors are antibodies (typically </a:t>
            </a:r>
            <a:r>
              <a:rPr lang="en-US" i="1" dirty="0" err="1" smtClean="0"/>
              <a:t>IgM</a:t>
            </a:r>
            <a:r>
              <a:rPr lang="en-US" i="1" dirty="0" smtClean="0"/>
              <a:t>) directed at the Fc portion of </a:t>
            </a:r>
            <a:r>
              <a:rPr lang="en-US" i="1" dirty="0" err="1" smtClean="0"/>
              <a:t>IgG</a:t>
            </a:r>
            <a:endParaRPr lang="en-US" i="1"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485232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err="1" smtClean="0"/>
              <a:t>Cryoglobulimenia</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234962"/>
              </p:ext>
            </p:extLst>
          </p:nvPr>
        </p:nvGraphicFramePr>
        <p:xfrm>
          <a:off x="838200" y="1529080"/>
          <a:ext cx="7467600" cy="4251960"/>
        </p:xfrm>
        <a:graphic>
          <a:graphicData uri="http://schemas.openxmlformats.org/drawingml/2006/table">
            <a:tbl>
              <a:tblPr firstRow="1" bandRow="1">
                <a:tableStyleId>{5C22544A-7EE6-4342-B048-85BDC9FD1C3A}</a:tableStyleId>
              </a:tblPr>
              <a:tblGrid>
                <a:gridCol w="1866900"/>
                <a:gridCol w="1866900"/>
                <a:gridCol w="1866900"/>
                <a:gridCol w="1866900"/>
              </a:tblGrid>
              <a:tr h="680720">
                <a:tc>
                  <a:txBody>
                    <a:bodyPr/>
                    <a:lstStyle/>
                    <a:p>
                      <a:r>
                        <a:rPr lang="en-US" sz="2000" dirty="0" smtClean="0"/>
                        <a:t>Type </a:t>
                      </a:r>
                      <a:endParaRPr lang="en-US" sz="2000" dirty="0"/>
                    </a:p>
                  </a:txBody>
                  <a:tcPr/>
                </a:tc>
                <a:tc>
                  <a:txBody>
                    <a:bodyPr/>
                    <a:lstStyle/>
                    <a:p>
                      <a:r>
                        <a:rPr lang="en-US" sz="2000" dirty="0" smtClean="0"/>
                        <a:t>Composition</a:t>
                      </a:r>
                      <a:endParaRPr lang="en-US" sz="2000" dirty="0"/>
                    </a:p>
                  </a:txBody>
                  <a:tcPr/>
                </a:tc>
                <a:tc>
                  <a:txBody>
                    <a:bodyPr/>
                    <a:lstStyle/>
                    <a:p>
                      <a:r>
                        <a:rPr lang="en-US" sz="2000" dirty="0" smtClean="0"/>
                        <a:t>Pathologic Findings</a:t>
                      </a:r>
                      <a:endParaRPr lang="en-US" sz="2000" dirty="0"/>
                    </a:p>
                  </a:txBody>
                  <a:tcPr/>
                </a:tc>
                <a:tc>
                  <a:txBody>
                    <a:bodyPr/>
                    <a:lstStyle/>
                    <a:p>
                      <a:r>
                        <a:rPr lang="en-US" sz="2000" dirty="0" smtClean="0"/>
                        <a:t>Clinical</a:t>
                      </a:r>
                      <a:r>
                        <a:rPr lang="en-US" sz="2000" baseline="0" dirty="0" smtClean="0"/>
                        <a:t> Associations </a:t>
                      </a:r>
                      <a:endParaRPr lang="en-US" sz="2000" dirty="0"/>
                    </a:p>
                  </a:txBody>
                  <a:tcPr/>
                </a:tc>
              </a:tr>
              <a:tr h="824187">
                <a:tc>
                  <a:txBody>
                    <a:bodyPr/>
                    <a:lstStyle/>
                    <a:p>
                      <a:pPr algn="ctr"/>
                      <a:r>
                        <a:rPr lang="en-US" sz="1700" dirty="0" smtClean="0"/>
                        <a:t>II-III</a:t>
                      </a:r>
                    </a:p>
                    <a:p>
                      <a:pPr algn="ctr"/>
                      <a:r>
                        <a:rPr lang="en-US" sz="1700" dirty="0" smtClean="0"/>
                        <a:t>Mixed </a:t>
                      </a:r>
                      <a:endParaRPr lang="en-US" sz="1700" dirty="0"/>
                    </a:p>
                  </a:txBody>
                  <a:tcPr/>
                </a:tc>
                <a:tc>
                  <a:txBody>
                    <a:bodyPr/>
                    <a:lstStyle/>
                    <a:p>
                      <a:r>
                        <a:rPr lang="en-US" sz="1700" dirty="0" err="1" smtClean="0"/>
                        <a:t>Oligoclonal</a:t>
                      </a:r>
                      <a:r>
                        <a:rPr lang="en-US" sz="1700" dirty="0" smtClean="0"/>
                        <a:t> </a:t>
                      </a:r>
                      <a:r>
                        <a:rPr lang="en-US" sz="1700" dirty="0" err="1" smtClean="0"/>
                        <a:t>IgM</a:t>
                      </a:r>
                      <a:r>
                        <a:rPr lang="en-US" sz="1700" dirty="0" smtClean="0"/>
                        <a:t> RF or mixture of poly/monoclonal </a:t>
                      </a:r>
                      <a:r>
                        <a:rPr lang="en-US" sz="1700" dirty="0" err="1" smtClean="0"/>
                        <a:t>IgM</a:t>
                      </a:r>
                      <a:endParaRPr lang="en-US" sz="1700" dirty="0"/>
                    </a:p>
                  </a:txBody>
                  <a:tcPr/>
                </a:tc>
                <a:tc>
                  <a:txBody>
                    <a:bodyPr/>
                    <a:lstStyle/>
                    <a:p>
                      <a:r>
                        <a:rPr lang="en-US" sz="1700" dirty="0" err="1" smtClean="0"/>
                        <a:t>Leukocytoplastic</a:t>
                      </a:r>
                      <a:r>
                        <a:rPr lang="en-US" sz="1700" baseline="0" dirty="0" smtClean="0"/>
                        <a:t> </a:t>
                      </a:r>
                      <a:r>
                        <a:rPr lang="en-US" sz="1700" baseline="0" dirty="0" err="1" smtClean="0"/>
                        <a:t>vasculitis</a:t>
                      </a:r>
                      <a:endParaRPr lang="en-US" sz="1700" baseline="0" dirty="0" smtClean="0"/>
                    </a:p>
                    <a:p>
                      <a:endParaRPr lang="en-US" sz="1700" baseline="0" dirty="0" smtClean="0"/>
                    </a:p>
                    <a:p>
                      <a:r>
                        <a:rPr lang="en-US" sz="1700" baseline="0" dirty="0" smtClean="0"/>
                        <a:t>B-cell expansion with tissue infiltrates  </a:t>
                      </a:r>
                    </a:p>
                  </a:txBody>
                  <a:tcPr/>
                </a:tc>
                <a:tc>
                  <a:txBody>
                    <a:bodyPr/>
                    <a:lstStyle/>
                    <a:p>
                      <a:r>
                        <a:rPr lang="en-US" sz="1700" dirty="0" smtClean="0"/>
                        <a:t>-Infectious</a:t>
                      </a:r>
                      <a:r>
                        <a:rPr lang="en-US" sz="1700" baseline="0" dirty="0" smtClean="0"/>
                        <a:t> (HCV)</a:t>
                      </a:r>
                    </a:p>
                    <a:p>
                      <a:r>
                        <a:rPr lang="en-US" sz="1700" baseline="0" dirty="0" smtClean="0"/>
                        <a:t>-Autoimmune &amp; </a:t>
                      </a:r>
                      <a:r>
                        <a:rPr lang="en-US" sz="1700" baseline="0" dirty="0" err="1" smtClean="0"/>
                        <a:t>lymproliferative</a:t>
                      </a:r>
                      <a:r>
                        <a:rPr lang="en-US" sz="1700" baseline="0" dirty="0" smtClean="0"/>
                        <a:t> disorders </a:t>
                      </a:r>
                    </a:p>
                    <a:p>
                      <a:r>
                        <a:rPr lang="en-US" sz="1700" baseline="0" dirty="0" smtClean="0"/>
                        <a:t>-Rarely essential</a:t>
                      </a:r>
                      <a:endParaRPr lang="en-US" sz="1700" dirty="0"/>
                    </a:p>
                  </a:txBody>
                  <a:tcPr/>
                </a:tc>
              </a:tr>
              <a:tr h="824187">
                <a:tc>
                  <a:txBody>
                    <a:bodyPr/>
                    <a:lstStyle/>
                    <a:p>
                      <a:pPr algn="ctr"/>
                      <a:r>
                        <a:rPr lang="en-US" sz="1700" dirty="0" smtClean="0"/>
                        <a:t>III</a:t>
                      </a:r>
                    </a:p>
                    <a:p>
                      <a:pPr algn="ctr"/>
                      <a:r>
                        <a:rPr lang="en-US" sz="1700" dirty="0" smtClean="0"/>
                        <a:t>Mixed </a:t>
                      </a:r>
                    </a:p>
                  </a:txBody>
                  <a:tcPr/>
                </a:tc>
                <a:tc>
                  <a:txBody>
                    <a:bodyPr/>
                    <a:lstStyle/>
                    <a:p>
                      <a:r>
                        <a:rPr lang="en-US" sz="1700" dirty="0" smtClean="0"/>
                        <a:t>Polyclonal</a:t>
                      </a:r>
                      <a:r>
                        <a:rPr lang="en-US" sz="1700" baseline="0" dirty="0" smtClean="0"/>
                        <a:t> mixed </a:t>
                      </a:r>
                      <a:r>
                        <a:rPr lang="en-US" sz="1700" baseline="0" dirty="0" err="1" smtClean="0"/>
                        <a:t>Ig</a:t>
                      </a:r>
                      <a:r>
                        <a:rPr lang="en-US" sz="1700" baseline="0" dirty="0" smtClean="0"/>
                        <a:t> (all </a:t>
                      </a:r>
                      <a:r>
                        <a:rPr lang="en-US" sz="1700" baseline="0" dirty="0" err="1" smtClean="0"/>
                        <a:t>isotypes</a:t>
                      </a:r>
                      <a:r>
                        <a:rPr lang="en-US" sz="1700" baseline="0" dirty="0" smtClean="0"/>
                        <a:t>) with RF activity of one polyclonal component (</a:t>
                      </a:r>
                      <a:r>
                        <a:rPr lang="en-US" sz="1700" i="0" baseline="0" dirty="0" smtClean="0"/>
                        <a:t>usually </a:t>
                      </a:r>
                      <a:r>
                        <a:rPr lang="en-US" sz="1700" i="0" baseline="0" dirty="0" err="1" smtClean="0"/>
                        <a:t>IgM</a:t>
                      </a:r>
                      <a:r>
                        <a:rPr lang="en-US" sz="1700" i="0" baseline="0" dirty="0" smtClean="0"/>
                        <a:t>)</a:t>
                      </a:r>
                      <a:endParaRPr lang="en-US" sz="1700" i="0" dirty="0"/>
                    </a:p>
                  </a:txBody>
                  <a:tcPr/>
                </a:tc>
                <a:tc>
                  <a:txBody>
                    <a:bodyPr/>
                    <a:lstStyle/>
                    <a:p>
                      <a:r>
                        <a:rPr lang="en-US" sz="1700" dirty="0" err="1" smtClean="0"/>
                        <a:t>Leukocytoplastic</a:t>
                      </a:r>
                      <a:r>
                        <a:rPr lang="en-US" sz="1700" baseline="0" dirty="0" smtClean="0"/>
                        <a:t> </a:t>
                      </a:r>
                      <a:r>
                        <a:rPr lang="en-US" sz="1700" baseline="0" dirty="0" err="1" smtClean="0"/>
                        <a:t>vasculitis</a:t>
                      </a:r>
                      <a:endParaRPr lang="en-US" sz="1700" baseline="0" dirty="0" smtClean="0"/>
                    </a:p>
                    <a:p>
                      <a:endParaRPr lang="en-US" sz="1700" baseline="0" dirty="0" smtClean="0"/>
                    </a:p>
                    <a:p>
                      <a:r>
                        <a:rPr lang="en-US" sz="1700" baseline="0" dirty="0" smtClean="0"/>
                        <a:t>B-cell expansion with tissue infiltrates  </a:t>
                      </a:r>
                    </a:p>
                    <a:p>
                      <a:endParaRPr lang="en-US" sz="1700" dirty="0"/>
                    </a:p>
                  </a:txBody>
                  <a:tcPr/>
                </a:tc>
                <a:tc>
                  <a:txBody>
                    <a:bodyPr/>
                    <a:lstStyle/>
                    <a:p>
                      <a:r>
                        <a:rPr lang="en-US" sz="1700" dirty="0" smtClean="0"/>
                        <a:t>-Infectious</a:t>
                      </a:r>
                      <a:r>
                        <a:rPr lang="en-US" sz="1700" baseline="0" dirty="0" smtClean="0"/>
                        <a:t> (HCV)</a:t>
                      </a:r>
                    </a:p>
                    <a:p>
                      <a:r>
                        <a:rPr lang="en-US" sz="1700" baseline="0" dirty="0" smtClean="0"/>
                        <a:t>-More often autoimmune disorders </a:t>
                      </a:r>
                    </a:p>
                    <a:p>
                      <a:r>
                        <a:rPr lang="en-US" sz="1700" baseline="0" dirty="0" smtClean="0"/>
                        <a:t>-Rarely essential</a:t>
                      </a:r>
                      <a:endParaRPr lang="en-US" sz="1700" dirty="0" smtClean="0"/>
                    </a:p>
                    <a:p>
                      <a:endParaRPr lang="en-US" sz="1700" dirty="0"/>
                    </a:p>
                  </a:txBody>
                  <a:tcPr/>
                </a:tc>
              </a:tr>
            </a:tbl>
          </a:graphicData>
        </a:graphic>
      </p:graphicFrame>
      <p:sp>
        <p:nvSpPr>
          <p:cNvPr id="5" name="TextBox 4"/>
          <p:cNvSpPr txBox="1"/>
          <p:nvPr/>
        </p:nvSpPr>
        <p:spPr>
          <a:xfrm>
            <a:off x="0" y="6537960"/>
            <a:ext cx="5562600" cy="307777"/>
          </a:xfrm>
          <a:prstGeom prst="rect">
            <a:avLst/>
          </a:prstGeom>
          <a:noFill/>
        </p:spPr>
        <p:txBody>
          <a:bodyPr wrap="square" rtlCol="0">
            <a:spAutoFit/>
          </a:bodyPr>
          <a:lstStyle/>
          <a:p>
            <a:r>
              <a:rPr lang="en-US" sz="1400" dirty="0" err="1" smtClean="0"/>
              <a:t>Ferri</a:t>
            </a:r>
            <a:r>
              <a:rPr lang="en-US" sz="1400" dirty="0" smtClean="0"/>
              <a:t>. </a:t>
            </a:r>
            <a:r>
              <a:rPr lang="en-US" sz="1400" dirty="0" err="1" smtClean="0"/>
              <a:t>Orphanet</a:t>
            </a:r>
            <a:r>
              <a:rPr lang="en-US" sz="1400" dirty="0" smtClean="0"/>
              <a:t> </a:t>
            </a:r>
            <a:r>
              <a:rPr lang="en-US" sz="1400" dirty="0"/>
              <a:t>Journal of Rare </a:t>
            </a:r>
            <a:r>
              <a:rPr lang="en-US" sz="1400" dirty="0" smtClean="0"/>
              <a:t>Diseases. 3:25, 2008.</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4088122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4800"/>
            <a:ext cx="7467600" cy="1143000"/>
          </a:xfrm>
        </p:spPr>
        <p:txBody>
          <a:bodyPr/>
          <a:lstStyle/>
          <a:p>
            <a:pPr algn="ctr"/>
            <a:r>
              <a:rPr lang="en-US" dirty="0" smtClean="0"/>
              <a:t>Formation of </a:t>
            </a:r>
            <a:r>
              <a:rPr lang="en-US" dirty="0" err="1" smtClean="0"/>
              <a:t>cryoglobulins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7055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477000"/>
            <a:ext cx="5105400" cy="369332"/>
          </a:xfrm>
          <a:prstGeom prst="rect">
            <a:avLst/>
          </a:prstGeom>
          <a:noFill/>
        </p:spPr>
        <p:txBody>
          <a:bodyPr wrap="square" rtlCol="0">
            <a:spAutoFit/>
          </a:bodyPr>
          <a:lstStyle/>
          <a:p>
            <a:r>
              <a:rPr lang="en-US" sz="1400" dirty="0" smtClean="0"/>
              <a:t>Charles and Dustin. Kidney International. 76: 818–824, 2009</a:t>
            </a:r>
            <a:r>
              <a:rPr lang="en-US" dirty="0" smtClean="0"/>
              <a:t>.</a:t>
            </a:r>
            <a:endParaRPr lang="en-US"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382785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Cryocrit</a:t>
            </a:r>
            <a:r>
              <a:rPr lang="en-US" dirty="0" smtClean="0"/>
              <a:t> measurement </a:t>
            </a:r>
            <a:endParaRPr lang="en-US" dirty="0"/>
          </a:p>
        </p:txBody>
      </p:sp>
      <p:sp>
        <p:nvSpPr>
          <p:cNvPr id="3" name="Content Placeholder 2"/>
          <p:cNvSpPr>
            <a:spLocks noGrp="1"/>
          </p:cNvSpPr>
          <p:nvPr>
            <p:ph idx="1"/>
          </p:nvPr>
        </p:nvSpPr>
        <p:spPr>
          <a:xfrm>
            <a:off x="5257800" y="1447800"/>
            <a:ext cx="3505200" cy="4678363"/>
          </a:xfrm>
        </p:spPr>
        <p:txBody>
          <a:bodyPr>
            <a:normAutofit fontScale="92500"/>
          </a:bodyPr>
          <a:lstStyle/>
          <a:p>
            <a:r>
              <a:rPr lang="en-US" b="1" dirty="0" smtClean="0"/>
              <a:t>Tube 1: </a:t>
            </a:r>
            <a:r>
              <a:rPr lang="en-US" dirty="0" smtClean="0"/>
              <a:t>after serum separation from 20 cc whole blood</a:t>
            </a:r>
          </a:p>
          <a:p>
            <a:r>
              <a:rPr lang="en-US" b="1" dirty="0" smtClean="0"/>
              <a:t>Tube 2: </a:t>
            </a:r>
            <a:r>
              <a:rPr lang="en-US" dirty="0" smtClean="0"/>
              <a:t>after 7 days at 4</a:t>
            </a:r>
            <a:r>
              <a:rPr lang="en-US" dirty="0" smtClean="0">
                <a:latin typeface="Calibri"/>
                <a:cs typeface="Calibri"/>
              </a:rPr>
              <a:t>⁰ C</a:t>
            </a:r>
          </a:p>
          <a:p>
            <a:r>
              <a:rPr lang="en-US" b="1" dirty="0" smtClean="0">
                <a:cs typeface="Calibri"/>
              </a:rPr>
              <a:t>Tube 3: </a:t>
            </a:r>
            <a:r>
              <a:rPr lang="en-US" dirty="0" err="1" smtClean="0">
                <a:cs typeface="Calibri"/>
              </a:rPr>
              <a:t>cryocrit</a:t>
            </a:r>
            <a:r>
              <a:rPr lang="en-US" dirty="0" smtClean="0">
                <a:cs typeface="Calibri"/>
              </a:rPr>
              <a:t> after centrifugation </a:t>
            </a:r>
            <a:r>
              <a:rPr lang="en-US" dirty="0"/>
              <a:t>at 4</a:t>
            </a:r>
            <a:r>
              <a:rPr lang="en-US" dirty="0">
                <a:cs typeface="Calibri"/>
              </a:rPr>
              <a:t>⁰ </a:t>
            </a:r>
            <a:r>
              <a:rPr lang="en-US" dirty="0" smtClean="0">
                <a:cs typeface="Calibri"/>
              </a:rPr>
              <a:t>C</a:t>
            </a:r>
            <a:endParaRPr lang="en-US" dirty="0">
              <a:cs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388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37960"/>
            <a:ext cx="5562600" cy="307777"/>
          </a:xfrm>
          <a:prstGeom prst="rect">
            <a:avLst/>
          </a:prstGeom>
          <a:noFill/>
        </p:spPr>
        <p:txBody>
          <a:bodyPr wrap="square" rtlCol="0">
            <a:spAutoFit/>
          </a:bodyPr>
          <a:lstStyle/>
          <a:p>
            <a:r>
              <a:rPr lang="en-US" sz="1400" dirty="0" err="1" smtClean="0"/>
              <a:t>Ferri</a:t>
            </a:r>
            <a:r>
              <a:rPr lang="en-US" sz="1400" dirty="0" smtClean="0"/>
              <a:t>. </a:t>
            </a:r>
            <a:r>
              <a:rPr lang="en-US" sz="1400" dirty="0" err="1" smtClean="0"/>
              <a:t>Orphanet</a:t>
            </a:r>
            <a:r>
              <a:rPr lang="en-US" sz="1400" dirty="0" smtClean="0"/>
              <a:t> </a:t>
            </a:r>
            <a:r>
              <a:rPr lang="en-US" sz="1400" dirty="0"/>
              <a:t>Journal of Rare </a:t>
            </a:r>
            <a:r>
              <a:rPr lang="en-US" sz="1400" dirty="0" smtClean="0"/>
              <a:t>Diseases. 3:25, 2008.</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0893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 </a:t>
            </a:r>
            <a:endParaRPr lang="en-US" dirty="0"/>
          </a:p>
        </p:txBody>
      </p:sp>
      <p:sp>
        <p:nvSpPr>
          <p:cNvPr id="3" name="Content Placeholder 2"/>
          <p:cNvSpPr>
            <a:spLocks noGrp="1"/>
          </p:cNvSpPr>
          <p:nvPr>
            <p:ph idx="1"/>
          </p:nvPr>
        </p:nvSpPr>
        <p:spPr/>
        <p:txBody>
          <a:bodyPr>
            <a:normAutofit fontScale="47500" lnSpcReduction="20000"/>
          </a:bodyPr>
          <a:lstStyle/>
          <a:p>
            <a:pPr marL="36576" indent="0">
              <a:buNone/>
            </a:pPr>
            <a:r>
              <a:rPr lang="en-US" sz="3400" dirty="0">
                <a:solidFill>
                  <a:srgbClr val="FFFF00"/>
                </a:solidFill>
              </a:rPr>
              <a:t>Nephron</a:t>
            </a:r>
            <a:r>
              <a:rPr lang="en-US" sz="3400" dirty="0" smtClean="0">
                <a:solidFill>
                  <a:srgbClr val="FFFF00"/>
                </a:solidFill>
              </a:rPr>
              <a:t>. </a:t>
            </a:r>
            <a:r>
              <a:rPr lang="en-US" sz="3400" dirty="0"/>
              <a:t>1986;43(4):246-53.</a:t>
            </a:r>
          </a:p>
          <a:p>
            <a:pPr marL="36576" indent="0">
              <a:buNone/>
            </a:pPr>
            <a:r>
              <a:rPr lang="en-US" sz="3400" b="1" dirty="0"/>
              <a:t>Treatment of the renal involvement in mixed </a:t>
            </a:r>
            <a:r>
              <a:rPr lang="en-US" sz="3400" b="1" dirty="0" err="1"/>
              <a:t>cryoglobulinemia</a:t>
            </a:r>
            <a:r>
              <a:rPr lang="en-US" sz="3400" b="1" dirty="0"/>
              <a:t> with prolonged plasma exchange.</a:t>
            </a:r>
          </a:p>
          <a:p>
            <a:pPr marL="36576" indent="0">
              <a:buNone/>
            </a:pPr>
            <a:r>
              <a:rPr lang="en-US" sz="3400" dirty="0" err="1">
                <a:solidFill>
                  <a:srgbClr val="FFFF00"/>
                </a:solidFill>
              </a:rPr>
              <a:t>Ferri</a:t>
            </a:r>
            <a:r>
              <a:rPr lang="en-US" sz="3400" dirty="0">
                <a:solidFill>
                  <a:srgbClr val="FFFF00"/>
                </a:solidFill>
              </a:rPr>
              <a:t> </a:t>
            </a:r>
            <a:r>
              <a:rPr lang="en-US" sz="3400" dirty="0" smtClean="0">
                <a:solidFill>
                  <a:srgbClr val="FFFF00"/>
                </a:solidFill>
              </a:rPr>
              <a:t>C, </a:t>
            </a:r>
            <a:r>
              <a:rPr lang="en-US" sz="3400" dirty="0" err="1">
                <a:solidFill>
                  <a:srgbClr val="FFFF00"/>
                </a:solidFill>
              </a:rPr>
              <a:t>Moriconi</a:t>
            </a:r>
            <a:r>
              <a:rPr lang="en-US" sz="3400" dirty="0">
                <a:solidFill>
                  <a:srgbClr val="FFFF00"/>
                </a:solidFill>
              </a:rPr>
              <a:t> L, </a:t>
            </a:r>
            <a:r>
              <a:rPr lang="en-US" sz="3400" dirty="0" err="1">
                <a:solidFill>
                  <a:srgbClr val="FFFF00"/>
                </a:solidFill>
              </a:rPr>
              <a:t>Gremignai</a:t>
            </a:r>
            <a:r>
              <a:rPr lang="en-US" sz="3400" dirty="0">
                <a:solidFill>
                  <a:srgbClr val="FFFF00"/>
                </a:solidFill>
              </a:rPr>
              <a:t> G, </a:t>
            </a:r>
            <a:r>
              <a:rPr lang="en-US" sz="3400" dirty="0" err="1">
                <a:solidFill>
                  <a:srgbClr val="FFFF00"/>
                </a:solidFill>
              </a:rPr>
              <a:t>Migliorini</a:t>
            </a:r>
            <a:r>
              <a:rPr lang="en-US" sz="3400" dirty="0">
                <a:solidFill>
                  <a:srgbClr val="FFFF00"/>
                </a:solidFill>
              </a:rPr>
              <a:t> </a:t>
            </a:r>
            <a:r>
              <a:rPr lang="en-US" sz="3400" dirty="0" smtClean="0">
                <a:solidFill>
                  <a:srgbClr val="FFFF00"/>
                </a:solidFill>
              </a:rPr>
              <a:t>P,  </a:t>
            </a:r>
            <a:r>
              <a:rPr lang="en-US" sz="3400" dirty="0" err="1">
                <a:solidFill>
                  <a:srgbClr val="FFFF00"/>
                </a:solidFill>
              </a:rPr>
              <a:t>Paleologo</a:t>
            </a:r>
            <a:r>
              <a:rPr lang="en-US" sz="3400" dirty="0">
                <a:solidFill>
                  <a:srgbClr val="FFFF00"/>
                </a:solidFill>
              </a:rPr>
              <a:t> </a:t>
            </a:r>
            <a:r>
              <a:rPr lang="en-US" sz="3400" dirty="0" smtClean="0">
                <a:solidFill>
                  <a:srgbClr val="FFFF00"/>
                </a:solidFill>
              </a:rPr>
              <a:t>G, </a:t>
            </a:r>
            <a:r>
              <a:rPr lang="en-US" sz="3400" dirty="0" err="1">
                <a:solidFill>
                  <a:srgbClr val="FFFF00"/>
                </a:solidFill>
              </a:rPr>
              <a:t>Fosella</a:t>
            </a:r>
            <a:r>
              <a:rPr lang="en-US" sz="3400" dirty="0">
                <a:solidFill>
                  <a:srgbClr val="FFFF00"/>
                </a:solidFill>
              </a:rPr>
              <a:t> PV, </a:t>
            </a:r>
            <a:r>
              <a:rPr lang="en-US" sz="3400" dirty="0" err="1">
                <a:solidFill>
                  <a:srgbClr val="FFFF00"/>
                </a:solidFill>
              </a:rPr>
              <a:t>Bombardieri</a:t>
            </a:r>
            <a:r>
              <a:rPr lang="en-US" sz="3400" dirty="0">
                <a:solidFill>
                  <a:srgbClr val="FFFF00"/>
                </a:solidFill>
              </a:rPr>
              <a:t> S.</a:t>
            </a:r>
          </a:p>
          <a:p>
            <a:pPr marL="36576" indent="0">
              <a:buNone/>
            </a:pPr>
            <a:r>
              <a:rPr lang="en-US" sz="3400" b="1" dirty="0"/>
              <a:t>Abstract</a:t>
            </a:r>
          </a:p>
          <a:p>
            <a:pPr marL="36576" indent="0">
              <a:buNone/>
            </a:pPr>
            <a:r>
              <a:rPr lang="en-US" sz="3400" b="1" dirty="0">
                <a:solidFill>
                  <a:srgbClr val="FFFF00"/>
                </a:solidFill>
              </a:rPr>
              <a:t>Nine patients</a:t>
            </a:r>
            <a:r>
              <a:rPr lang="en-US" sz="3400" dirty="0">
                <a:solidFill>
                  <a:srgbClr val="FFFF00"/>
                </a:solidFill>
              </a:rPr>
              <a:t> </a:t>
            </a:r>
            <a:r>
              <a:rPr lang="en-US" sz="3400" dirty="0"/>
              <a:t>with mixed </a:t>
            </a:r>
            <a:r>
              <a:rPr lang="en-US" sz="3400" dirty="0" err="1"/>
              <a:t>cryoglobulinemia</a:t>
            </a:r>
            <a:r>
              <a:rPr lang="en-US" sz="3400" dirty="0"/>
              <a:t> and severe </a:t>
            </a:r>
            <a:r>
              <a:rPr lang="en-US" sz="3400" dirty="0" err="1"/>
              <a:t>membranoproliferative</a:t>
            </a:r>
            <a:r>
              <a:rPr lang="en-US" sz="3400" dirty="0"/>
              <a:t> glomerulonephritis were treated with plasma exchange alone or in combination with medium to low amounts of corticosteroids, but never with cytotoxic drugs</a:t>
            </a:r>
            <a:r>
              <a:rPr lang="en-US" sz="3400" b="1" dirty="0">
                <a:solidFill>
                  <a:srgbClr val="FFFF00"/>
                </a:solidFill>
              </a:rPr>
              <a:t>. In 5 patients renal function and/or proteinuria improved after plasma exchange</a:t>
            </a:r>
            <a:r>
              <a:rPr lang="en-US" sz="3400" b="1" dirty="0"/>
              <a:t>, </a:t>
            </a:r>
            <a:r>
              <a:rPr lang="en-US" sz="3400" dirty="0"/>
              <a:t>and no clinical relapse usually occurred when the procedures were reduced or discontinued. These procedures seemed of particular effect in the presence of histologically active and not irreversible lesions and rapid deterioration of renal function. While </a:t>
            </a:r>
            <a:r>
              <a:rPr lang="en-US" sz="3400" dirty="0" err="1"/>
              <a:t>cryocrit</a:t>
            </a:r>
            <a:r>
              <a:rPr lang="en-US" sz="3400" dirty="0"/>
              <a:t> almost invariably decreased, circulating immune complex or complement levels were unpredictably affected by plasma exchange. </a:t>
            </a:r>
            <a:r>
              <a:rPr lang="en-US" sz="3400" dirty="0" err="1"/>
              <a:t>Cryocrit</a:t>
            </a:r>
            <a:r>
              <a:rPr lang="en-US" sz="3400" dirty="0"/>
              <a:t>, but not immune complex or complement levels, was the serological parameter which most often closely correlated with signs of renal involvement (i.e., proteinuria and/or serum </a:t>
            </a:r>
            <a:r>
              <a:rPr lang="en-US" sz="3400" dirty="0" err="1"/>
              <a:t>creatinine</a:t>
            </a:r>
            <a:r>
              <a:rPr lang="en-US" sz="3400" dirty="0"/>
              <a:t>). Thus, plasma exchange might be a safe and useful tool in the treatment of an often drug-resistant and rapidly progressive renal involvement occurring in patients with mixed </a:t>
            </a:r>
            <a:r>
              <a:rPr lang="en-US" sz="3400" dirty="0" err="1"/>
              <a:t>cryoglobulinemia</a:t>
            </a:r>
            <a:r>
              <a:rPr lang="en-US" sz="3400" dirty="0"/>
              <a:t>.</a:t>
            </a:r>
          </a:p>
          <a:p>
            <a:endParaRPr lang="en-US" dirty="0"/>
          </a:p>
        </p:txBody>
      </p:sp>
      <p:sp>
        <p:nvSpPr>
          <p:cNvPr id="4" name="TextBox 3"/>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382785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 </a:t>
            </a:r>
            <a:endParaRPr lang="en-US" dirty="0"/>
          </a:p>
        </p:txBody>
      </p:sp>
      <p:sp>
        <p:nvSpPr>
          <p:cNvPr id="3" name="Content Placeholder 2"/>
          <p:cNvSpPr>
            <a:spLocks noGrp="1"/>
          </p:cNvSpPr>
          <p:nvPr>
            <p:ph idx="1"/>
          </p:nvPr>
        </p:nvSpPr>
        <p:spPr/>
        <p:txBody>
          <a:bodyPr>
            <a:normAutofit fontScale="77500" lnSpcReduction="20000"/>
          </a:bodyPr>
          <a:lstStyle/>
          <a:p>
            <a:r>
              <a:rPr lang="en-US" b="1" i="1" dirty="0"/>
              <a:t>Despite a lack of randomized </a:t>
            </a:r>
            <a:r>
              <a:rPr lang="en-US" b="1" i="1" dirty="0" smtClean="0"/>
              <a:t>controlled studies</a:t>
            </a:r>
            <a:r>
              <a:rPr lang="en-US" i="1" dirty="0"/>
              <a:t>, </a:t>
            </a:r>
            <a:r>
              <a:rPr lang="en-US" dirty="0"/>
              <a:t>most experts agree </a:t>
            </a:r>
            <a:r>
              <a:rPr lang="en-US" dirty="0" smtClean="0"/>
              <a:t>PEX </a:t>
            </a:r>
            <a:r>
              <a:rPr lang="en-US" dirty="0"/>
              <a:t>can be </a:t>
            </a:r>
            <a:r>
              <a:rPr lang="en-US" dirty="0" smtClean="0"/>
              <a:t>a useful </a:t>
            </a:r>
            <a:r>
              <a:rPr lang="en-US" dirty="0"/>
              <a:t>adjunct for severe active </a:t>
            </a:r>
            <a:r>
              <a:rPr lang="en-US" dirty="0" smtClean="0"/>
              <a:t>disease manifested </a:t>
            </a:r>
            <a:r>
              <a:rPr lang="en-US" dirty="0"/>
              <a:t>by progressive renal failure</a:t>
            </a:r>
            <a:r>
              <a:rPr lang="en-US" dirty="0" smtClean="0"/>
              <a:t>, coalescing </a:t>
            </a:r>
            <a:r>
              <a:rPr lang="en-US" dirty="0" err="1"/>
              <a:t>purpura</a:t>
            </a:r>
            <a:r>
              <a:rPr lang="en-US" dirty="0"/>
              <a:t>, or advanced </a:t>
            </a:r>
            <a:r>
              <a:rPr lang="en-US" dirty="0" smtClean="0"/>
              <a:t>neuropathy</a:t>
            </a:r>
            <a:r>
              <a:rPr lang="en-US" dirty="0"/>
              <a:t>. </a:t>
            </a:r>
            <a:endParaRPr lang="en-US" dirty="0" smtClean="0"/>
          </a:p>
          <a:p>
            <a:r>
              <a:rPr lang="en-US" dirty="0" smtClean="0"/>
              <a:t>PEX </a:t>
            </a:r>
            <a:r>
              <a:rPr lang="en-US" dirty="0"/>
              <a:t>can rapidly decrease </a:t>
            </a:r>
            <a:r>
              <a:rPr lang="en-US" dirty="0" err="1" smtClean="0"/>
              <a:t>cryoglobulin</a:t>
            </a:r>
            <a:r>
              <a:rPr lang="en-US" dirty="0"/>
              <a:t> </a:t>
            </a:r>
            <a:r>
              <a:rPr lang="en-US" dirty="0" smtClean="0"/>
              <a:t>levels </a:t>
            </a:r>
            <a:r>
              <a:rPr lang="en-US" dirty="0"/>
              <a:t>without the use of </a:t>
            </a:r>
            <a:r>
              <a:rPr lang="en-US" dirty="0" smtClean="0"/>
              <a:t>immunosuppressive agents</a:t>
            </a:r>
            <a:r>
              <a:rPr lang="en-US" dirty="0"/>
              <a:t>, which might </a:t>
            </a:r>
            <a:r>
              <a:rPr lang="en-US" dirty="0" smtClean="0"/>
              <a:t>be </a:t>
            </a:r>
            <a:r>
              <a:rPr lang="en-US" dirty="0" smtClean="0"/>
              <a:t>problematic </a:t>
            </a:r>
            <a:r>
              <a:rPr lang="en-US" dirty="0"/>
              <a:t>in hepatitis </a:t>
            </a:r>
            <a:r>
              <a:rPr lang="en-US" dirty="0" smtClean="0"/>
              <a:t>C–associated disease</a:t>
            </a:r>
            <a:r>
              <a:rPr lang="en-US" dirty="0"/>
              <a:t>.</a:t>
            </a:r>
          </a:p>
          <a:p>
            <a:r>
              <a:rPr lang="en-US" dirty="0"/>
              <a:t>R</a:t>
            </a:r>
            <a:r>
              <a:rPr lang="en-US" dirty="0" smtClean="0"/>
              <a:t>easonable </a:t>
            </a:r>
            <a:r>
              <a:rPr lang="en-US" dirty="0" smtClean="0"/>
              <a:t>PEX </a:t>
            </a:r>
            <a:r>
              <a:rPr lang="en-US" dirty="0"/>
              <a:t>prescription is </a:t>
            </a:r>
            <a:r>
              <a:rPr lang="en-US" dirty="0" smtClean="0"/>
              <a:t>to exchange </a:t>
            </a:r>
            <a:r>
              <a:rPr lang="en-US" dirty="0"/>
              <a:t>1 plasma volume 3 </a:t>
            </a:r>
            <a:r>
              <a:rPr lang="en-US" dirty="0" smtClean="0"/>
              <a:t>times weekly </a:t>
            </a:r>
            <a:r>
              <a:rPr lang="en-US" dirty="0"/>
              <a:t>for 2 to 3 </a:t>
            </a:r>
            <a:r>
              <a:rPr lang="en-US" dirty="0" smtClean="0"/>
              <a:t>weeks </a:t>
            </a:r>
            <a:r>
              <a:rPr lang="en-US" dirty="0"/>
              <a:t> </a:t>
            </a:r>
            <a:r>
              <a:rPr lang="en-US" dirty="0" smtClean="0"/>
              <a:t>An </a:t>
            </a:r>
            <a:r>
              <a:rPr lang="en-US" dirty="0"/>
              <a:t>average of 13 treatments may </a:t>
            </a:r>
            <a:r>
              <a:rPr lang="en-US" dirty="0" smtClean="0"/>
              <a:t>be required </a:t>
            </a:r>
            <a:r>
              <a:rPr lang="en-US" dirty="0"/>
              <a:t>to induce clinical </a:t>
            </a:r>
            <a:r>
              <a:rPr lang="en-US" dirty="0" smtClean="0"/>
              <a:t>improvement (</a:t>
            </a:r>
            <a:r>
              <a:rPr lang="en-US" dirty="0"/>
              <a:t>range, 4 to 39</a:t>
            </a:r>
            <a:r>
              <a:rPr lang="en-US" dirty="0" smtClean="0"/>
              <a:t>)  </a:t>
            </a:r>
          </a:p>
          <a:p>
            <a:r>
              <a:rPr lang="en-US" dirty="0" smtClean="0"/>
              <a:t>The </a:t>
            </a:r>
            <a:r>
              <a:rPr lang="en-US" dirty="0"/>
              <a:t>replacement fluid can be </a:t>
            </a:r>
            <a:r>
              <a:rPr lang="en-US" dirty="0" smtClean="0"/>
              <a:t>5% albumin</a:t>
            </a:r>
            <a:r>
              <a:rPr lang="en-US" dirty="0"/>
              <a:t>, which must be warmed </a:t>
            </a:r>
            <a:r>
              <a:rPr lang="en-US" dirty="0" smtClean="0"/>
              <a:t>to prevent </a:t>
            </a:r>
            <a:r>
              <a:rPr lang="en-US" dirty="0"/>
              <a:t>precipitation of </a:t>
            </a:r>
            <a:r>
              <a:rPr lang="en-US" dirty="0" smtClean="0"/>
              <a:t>circulating </a:t>
            </a:r>
            <a:r>
              <a:rPr lang="en-US" dirty="0" err="1" smtClean="0"/>
              <a:t>cryoglobulins</a:t>
            </a:r>
            <a:endParaRPr lang="en-US" dirty="0"/>
          </a:p>
        </p:txBody>
      </p:sp>
      <p:sp>
        <p:nvSpPr>
          <p:cNvPr id="4" name="TextBox 3"/>
          <p:cNvSpPr txBox="1"/>
          <p:nvPr/>
        </p:nvSpPr>
        <p:spPr>
          <a:xfrm>
            <a:off x="0" y="6553200"/>
            <a:ext cx="4419600" cy="307777"/>
          </a:xfrm>
          <a:prstGeom prst="rect">
            <a:avLst/>
          </a:prstGeom>
          <a:noFill/>
        </p:spPr>
        <p:txBody>
          <a:bodyPr wrap="square" rtlCol="0">
            <a:spAutoFit/>
          </a:bodyPr>
          <a:lstStyle/>
          <a:p>
            <a:r>
              <a:rPr lang="en-US" sz="1400" dirty="0" smtClean="0"/>
              <a:t>Kaplan. AJKD. 52:1180-1196, 2008.</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901018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Treatment in Milan and Miami </a:t>
            </a:r>
            <a:endParaRPr lang="en-US" dirty="0"/>
          </a:p>
        </p:txBody>
      </p:sp>
      <p:sp>
        <p:nvSpPr>
          <p:cNvPr id="4" name="TextBox 3"/>
          <p:cNvSpPr txBox="1"/>
          <p:nvPr/>
        </p:nvSpPr>
        <p:spPr>
          <a:xfrm>
            <a:off x="0" y="6551295"/>
            <a:ext cx="4114800" cy="307777"/>
          </a:xfrm>
          <a:prstGeom prst="rect">
            <a:avLst/>
          </a:prstGeom>
          <a:noFill/>
        </p:spPr>
        <p:txBody>
          <a:bodyPr wrap="square" rtlCol="0">
            <a:spAutoFit/>
          </a:bodyPr>
          <a:lstStyle/>
          <a:p>
            <a:r>
              <a:rPr lang="en-US" sz="1400" dirty="0" err="1" smtClean="0"/>
              <a:t>Fabrizi</a:t>
            </a:r>
            <a:r>
              <a:rPr lang="en-US" sz="1400" dirty="0" smtClean="0"/>
              <a:t> </a:t>
            </a:r>
            <a:r>
              <a:rPr lang="en-US" sz="1400" i="1" dirty="0" smtClean="0"/>
              <a:t>et al</a:t>
            </a:r>
            <a:r>
              <a:rPr lang="en-US" sz="1400" dirty="0" smtClean="0"/>
              <a:t>. J </a:t>
            </a:r>
            <a:r>
              <a:rPr lang="en-US" sz="1400" dirty="0" err="1" smtClean="0"/>
              <a:t>Nephrol</a:t>
            </a:r>
            <a:r>
              <a:rPr lang="en-US" sz="1400" dirty="0" smtClean="0"/>
              <a:t> 21:813-825; 2008.</a:t>
            </a:r>
            <a:endParaRPr lang="en-US"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57288"/>
            <a:ext cx="8381999" cy="52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29600" y="6263640"/>
            <a:ext cx="914400" cy="584775"/>
          </a:xfrm>
          <a:prstGeom prst="rect">
            <a:avLst/>
          </a:prstGeom>
          <a:solidFill>
            <a:schemeClr val="accent1"/>
          </a:solid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1127880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err="1" smtClean="0"/>
              <a:t>IgG</a:t>
            </a:r>
            <a:r>
              <a:rPr lang="en-US" dirty="0" smtClean="0"/>
              <a:t> removal with PEX</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4008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37960"/>
            <a:ext cx="4419600" cy="307777"/>
          </a:xfrm>
          <a:prstGeom prst="rect">
            <a:avLst/>
          </a:prstGeom>
          <a:noFill/>
        </p:spPr>
        <p:txBody>
          <a:bodyPr wrap="square" rtlCol="0">
            <a:spAutoFit/>
          </a:bodyPr>
          <a:lstStyle/>
          <a:p>
            <a:r>
              <a:rPr lang="en-US" sz="1400" dirty="0" smtClean="0"/>
              <a:t>Kaplan. AJKD. 52:1180-1196, 2008.</a:t>
            </a:r>
            <a:endParaRPr lang="en-US" sz="1400" dirty="0"/>
          </a:p>
        </p:txBody>
      </p:sp>
    </p:spTree>
    <p:extLst>
      <p:ext uri="{BB962C8B-B14F-4D97-AF65-F5344CB8AC3E}">
        <p14:creationId xmlns:p14="http://schemas.microsoft.com/office/powerpoint/2010/main" val="9907929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Treatment (Modena, Italy)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5410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37960"/>
            <a:ext cx="5562600" cy="307777"/>
          </a:xfrm>
          <a:prstGeom prst="rect">
            <a:avLst/>
          </a:prstGeom>
          <a:noFill/>
        </p:spPr>
        <p:txBody>
          <a:bodyPr wrap="square" rtlCol="0">
            <a:spAutoFit/>
          </a:bodyPr>
          <a:lstStyle/>
          <a:p>
            <a:r>
              <a:rPr lang="en-US" sz="1400" dirty="0" err="1" smtClean="0"/>
              <a:t>Ferri</a:t>
            </a:r>
            <a:r>
              <a:rPr lang="en-US" sz="1400" dirty="0" smtClean="0"/>
              <a:t>. </a:t>
            </a:r>
            <a:r>
              <a:rPr lang="en-US" sz="1400" dirty="0" err="1" smtClean="0"/>
              <a:t>Orphanet</a:t>
            </a:r>
            <a:r>
              <a:rPr lang="en-US" sz="1400" dirty="0" smtClean="0"/>
              <a:t> </a:t>
            </a:r>
            <a:r>
              <a:rPr lang="en-US" sz="1400" dirty="0"/>
              <a:t>Journal of Rare </a:t>
            </a:r>
            <a:r>
              <a:rPr lang="en-US" sz="1400" dirty="0" smtClean="0"/>
              <a:t>Diseases. 3:25, 2008.</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2632793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Treatment (France)</a:t>
            </a:r>
            <a:endParaRPr lang="en-US" dirty="0"/>
          </a:p>
        </p:txBody>
      </p:sp>
      <p:sp>
        <p:nvSpPr>
          <p:cNvPr id="4" name="TextBox 3"/>
          <p:cNvSpPr txBox="1"/>
          <p:nvPr/>
        </p:nvSpPr>
        <p:spPr>
          <a:xfrm>
            <a:off x="0" y="6537960"/>
            <a:ext cx="5181600" cy="307777"/>
          </a:xfrm>
          <a:prstGeom prst="rect">
            <a:avLst/>
          </a:prstGeom>
          <a:noFill/>
        </p:spPr>
        <p:txBody>
          <a:bodyPr wrap="square" rtlCol="0">
            <a:spAutoFit/>
          </a:bodyPr>
          <a:lstStyle/>
          <a:p>
            <a:r>
              <a:rPr lang="en-US" sz="1400" dirty="0" err="1" smtClean="0"/>
              <a:t>Kamar</a:t>
            </a:r>
            <a:r>
              <a:rPr lang="en-US" sz="1400" dirty="0" smtClean="0"/>
              <a:t> </a:t>
            </a:r>
            <a:r>
              <a:rPr lang="en-US" sz="1400" i="1" dirty="0" smtClean="0"/>
              <a:t>et al</a:t>
            </a:r>
            <a:r>
              <a:rPr lang="en-US" sz="1400" dirty="0" smtClean="0"/>
              <a:t>. Kidney </a:t>
            </a:r>
            <a:r>
              <a:rPr lang="en-US" sz="1400" dirty="0"/>
              <a:t>International </a:t>
            </a:r>
            <a:r>
              <a:rPr lang="en-US" sz="1400" dirty="0" smtClean="0"/>
              <a:t>69: 436–439; 2006. </a:t>
            </a:r>
            <a:endParaRPr lang="en-US"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600200"/>
            <a:ext cx="746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3131263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rsnhope.org/photo_galleries/Cartoons/Peter_Quaife_Cartoons/cartoon6.jpg"/>
          <p:cNvPicPr>
            <a:picLocks noGrp="1"/>
          </p:cNvPicPr>
          <p:nvPr>
            <p:ph idx="1"/>
          </p:nvPr>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extLst>
      <p:ext uri="{BB962C8B-B14F-4D97-AF65-F5344CB8AC3E}">
        <p14:creationId xmlns:p14="http://schemas.microsoft.com/office/powerpoint/2010/main" val="11951647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74638"/>
            <a:ext cx="7467600" cy="1143000"/>
          </a:xfrm>
        </p:spPr>
        <p:txBody>
          <a:bodyPr>
            <a:normAutofit fontScale="90000"/>
          </a:bodyPr>
          <a:lstStyle/>
          <a:p>
            <a:pPr algn="ctr"/>
            <a:r>
              <a:rPr lang="en-US" dirty="0" smtClean="0"/>
              <a:t>Rapidly progressive glomerulonephritis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PEX helpful in ANCA-associated disease and </a:t>
            </a:r>
            <a:r>
              <a:rPr lang="en-US" dirty="0" err="1" smtClean="0"/>
              <a:t>Goodpasture’s</a:t>
            </a:r>
            <a:r>
              <a:rPr lang="en-US" dirty="0" smtClean="0"/>
              <a:t> disease but NOT in RPGN caused by SLE, </a:t>
            </a:r>
            <a:r>
              <a:rPr lang="en-US" dirty="0" err="1" smtClean="0"/>
              <a:t>IgAN</a:t>
            </a:r>
            <a:r>
              <a:rPr lang="en-US" dirty="0" smtClean="0"/>
              <a:t>, post-infectious GN</a:t>
            </a:r>
          </a:p>
          <a:p>
            <a:r>
              <a:rPr lang="en-US" dirty="0"/>
              <a:t>Wegener’s </a:t>
            </a:r>
            <a:r>
              <a:rPr lang="en-US" dirty="0" err="1"/>
              <a:t>granulomatosis</a:t>
            </a:r>
            <a:r>
              <a:rPr lang="en-US" dirty="0"/>
              <a:t> and microscopic </a:t>
            </a:r>
            <a:r>
              <a:rPr lang="en-US" dirty="0" err="1"/>
              <a:t>polyangiitis</a:t>
            </a:r>
            <a:endParaRPr lang="en-US" dirty="0"/>
          </a:p>
          <a:p>
            <a:pPr lvl="1"/>
            <a:r>
              <a:rPr lang="en-US" sz="3000" dirty="0" smtClean="0"/>
              <a:t>primary </a:t>
            </a:r>
            <a:r>
              <a:rPr lang="en-US" sz="3000" dirty="0"/>
              <a:t>systemic </a:t>
            </a:r>
            <a:r>
              <a:rPr lang="en-US" sz="3000" dirty="0" err="1"/>
              <a:t>vasculitic</a:t>
            </a:r>
            <a:r>
              <a:rPr lang="en-US" sz="3000" dirty="0"/>
              <a:t> disorders </a:t>
            </a:r>
          </a:p>
          <a:p>
            <a:pPr lvl="1"/>
            <a:r>
              <a:rPr lang="en-US" sz="3000" dirty="0" smtClean="0"/>
              <a:t>associated </a:t>
            </a:r>
            <a:r>
              <a:rPr lang="en-US" sz="3000" dirty="0"/>
              <a:t>with circulating autoantibodies </a:t>
            </a:r>
            <a:r>
              <a:rPr lang="en-US" sz="3000" dirty="0" smtClean="0"/>
              <a:t>to neutrophil </a:t>
            </a:r>
            <a:r>
              <a:rPr lang="en-US" sz="3000" dirty="0"/>
              <a:t>cytoplasmic antigens (ANCA) with </a:t>
            </a:r>
            <a:r>
              <a:rPr lang="en-US" sz="3000" dirty="0" smtClean="0"/>
              <a:t>specificity </a:t>
            </a:r>
            <a:r>
              <a:rPr lang="nb-NO" sz="3000" dirty="0" smtClean="0"/>
              <a:t>for </a:t>
            </a:r>
            <a:r>
              <a:rPr lang="nb-NO" sz="3000" dirty="0"/>
              <a:t>proteinase 3 (PR3) or </a:t>
            </a:r>
            <a:r>
              <a:rPr lang="nb-NO" sz="3000" dirty="0" smtClean="0"/>
              <a:t>myeloperoxidase </a:t>
            </a:r>
            <a:r>
              <a:rPr lang="en-US" sz="3000" dirty="0" smtClean="0"/>
              <a:t>(MPO)</a:t>
            </a:r>
          </a:p>
          <a:p>
            <a:pPr lvl="1"/>
            <a:r>
              <a:rPr lang="en-US" sz="3000" dirty="0"/>
              <a:t>k</a:t>
            </a:r>
            <a:r>
              <a:rPr lang="en-US" sz="3000" dirty="0" smtClean="0"/>
              <a:t>idney </a:t>
            </a:r>
            <a:r>
              <a:rPr lang="en-US" sz="3000" dirty="0" smtClean="0"/>
              <a:t>involvement in </a:t>
            </a:r>
            <a:r>
              <a:rPr lang="en-US" sz="3000" dirty="0"/>
              <a:t>70% of </a:t>
            </a:r>
            <a:r>
              <a:rPr lang="en-US" sz="3000" dirty="0" smtClean="0"/>
              <a:t>patients</a:t>
            </a:r>
          </a:p>
          <a:p>
            <a:pPr lvl="1"/>
            <a:r>
              <a:rPr lang="en-US" sz="3000" dirty="0" smtClean="0"/>
              <a:t>histologic </a:t>
            </a:r>
            <a:r>
              <a:rPr lang="en-US" sz="3000" dirty="0"/>
              <a:t>features of an intense, </a:t>
            </a:r>
            <a:r>
              <a:rPr lang="en-US" sz="3000" dirty="0" smtClean="0"/>
              <a:t>neutrophil-predominant </a:t>
            </a:r>
            <a:r>
              <a:rPr lang="en-US" sz="3000" dirty="0"/>
              <a:t>inflammatory infiltrate; </a:t>
            </a:r>
            <a:r>
              <a:rPr lang="en-US" sz="3000" dirty="0" err="1" smtClean="0"/>
              <a:t>seg</a:t>
            </a:r>
            <a:r>
              <a:rPr lang="pt-BR" sz="3000" dirty="0" smtClean="0"/>
              <a:t>mental </a:t>
            </a:r>
            <a:r>
              <a:rPr lang="pt-BR" sz="3000" dirty="0"/>
              <a:t>glomerular necrosis reflecting a </a:t>
            </a:r>
            <a:r>
              <a:rPr lang="pt-BR" sz="3000" dirty="0" smtClean="0"/>
              <a:t>glomerular </a:t>
            </a:r>
            <a:r>
              <a:rPr lang="en-US" sz="3000" dirty="0" err="1" smtClean="0"/>
              <a:t>capillaritis</a:t>
            </a:r>
            <a:r>
              <a:rPr lang="en-US" sz="3000" dirty="0"/>
              <a:t>; and </a:t>
            </a:r>
            <a:r>
              <a:rPr lang="en-US" sz="3000" dirty="0" err="1"/>
              <a:t>intraglomerular</a:t>
            </a:r>
            <a:r>
              <a:rPr lang="en-US" sz="3000" dirty="0"/>
              <a:t> monocyte proliferation</a:t>
            </a:r>
          </a:p>
          <a:p>
            <a:pPr lvl="1"/>
            <a:r>
              <a:rPr lang="en-US" sz="3000" i="1" dirty="0" err="1" smtClean="0"/>
              <a:t>pauci</a:t>
            </a:r>
            <a:r>
              <a:rPr lang="en-US" sz="3000" i="1" dirty="0" smtClean="0"/>
              <a:t>-immune</a:t>
            </a:r>
            <a:r>
              <a:rPr lang="en-US" sz="3000" i="1" dirty="0"/>
              <a:t>, focal and </a:t>
            </a:r>
            <a:r>
              <a:rPr lang="en-US" sz="3000" i="1" dirty="0" smtClean="0"/>
              <a:t>necrotizing, </a:t>
            </a:r>
            <a:r>
              <a:rPr lang="en-US" sz="3000" i="1" dirty="0" err="1" smtClean="0"/>
              <a:t>crescentic</a:t>
            </a:r>
            <a:r>
              <a:rPr lang="en-US" sz="3000" i="1" dirty="0"/>
              <a:t> </a:t>
            </a:r>
            <a:r>
              <a:rPr lang="en-US" sz="3000" i="1" dirty="0" smtClean="0"/>
              <a:t>glomerulonephritis</a:t>
            </a:r>
          </a:p>
          <a:p>
            <a:endParaRPr lang="en-US" dirty="0"/>
          </a:p>
        </p:txBody>
      </p:sp>
      <p:sp>
        <p:nvSpPr>
          <p:cNvPr id="4" name="TextBox 3"/>
          <p:cNvSpPr txBox="1"/>
          <p:nvPr/>
        </p:nvSpPr>
        <p:spPr>
          <a:xfrm>
            <a:off x="0" y="6471166"/>
            <a:ext cx="4648200" cy="369332"/>
          </a:xfrm>
          <a:prstGeom prst="rect">
            <a:avLst/>
          </a:prstGeom>
          <a:noFill/>
        </p:spPr>
        <p:txBody>
          <a:bodyPr wrap="square" rtlCol="0">
            <a:spAutoFit/>
          </a:bodyPr>
          <a:lstStyle/>
          <a:p>
            <a:r>
              <a:rPr lang="en-US" sz="1400" dirty="0" smtClean="0"/>
              <a:t>Jayne</a:t>
            </a:r>
            <a:r>
              <a:rPr lang="en-US" sz="1400" i="1" dirty="0" smtClean="0"/>
              <a:t> et al. </a:t>
            </a:r>
            <a:r>
              <a:rPr lang="en-US" sz="1400" dirty="0" smtClean="0"/>
              <a:t>J </a:t>
            </a:r>
            <a:r>
              <a:rPr lang="en-US" sz="1400" dirty="0"/>
              <a:t>Am </a:t>
            </a:r>
            <a:r>
              <a:rPr lang="en-US" sz="1400" dirty="0" err="1"/>
              <a:t>Soc</a:t>
            </a:r>
            <a:r>
              <a:rPr lang="en-US" sz="1400" dirty="0"/>
              <a:t> </a:t>
            </a:r>
            <a:r>
              <a:rPr lang="en-US" sz="1400" dirty="0" err="1"/>
              <a:t>Nephrol</a:t>
            </a:r>
            <a:r>
              <a:rPr lang="en-US" sz="1400" i="1" dirty="0"/>
              <a:t> </a:t>
            </a:r>
            <a:r>
              <a:rPr lang="en-US" sz="1400" dirty="0"/>
              <a:t>18: 2180–2188, </a:t>
            </a:r>
            <a:r>
              <a:rPr lang="en-US" sz="1400" dirty="0" smtClean="0"/>
              <a:t>2007</a:t>
            </a:r>
            <a:r>
              <a:rPr lang="en-US" dirty="0" smtClean="0"/>
              <a:t>.</a:t>
            </a:r>
            <a:endParaRPr lang="en-US"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35267990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ANCA disease and PEX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1582102"/>
            <a:ext cx="4114800"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97342"/>
            <a:ext cx="3581400"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471166"/>
            <a:ext cx="4648200" cy="369332"/>
          </a:xfrm>
          <a:prstGeom prst="rect">
            <a:avLst/>
          </a:prstGeom>
          <a:noFill/>
        </p:spPr>
        <p:txBody>
          <a:bodyPr wrap="square" rtlCol="0">
            <a:spAutoFit/>
          </a:bodyPr>
          <a:lstStyle/>
          <a:p>
            <a:r>
              <a:rPr lang="en-US" sz="1400" i="1" dirty="0" smtClean="0"/>
              <a:t>Jayne et al. </a:t>
            </a:r>
            <a:r>
              <a:rPr lang="en-US" sz="1400" dirty="0" smtClean="0"/>
              <a:t>J </a:t>
            </a:r>
            <a:r>
              <a:rPr lang="en-US" sz="1400" dirty="0"/>
              <a:t>Am </a:t>
            </a:r>
            <a:r>
              <a:rPr lang="en-US" sz="1400" dirty="0" err="1"/>
              <a:t>Soc</a:t>
            </a:r>
            <a:r>
              <a:rPr lang="en-US" sz="1400" dirty="0"/>
              <a:t> </a:t>
            </a:r>
            <a:r>
              <a:rPr lang="en-US" sz="1400" dirty="0" err="1"/>
              <a:t>Nephrol</a:t>
            </a:r>
            <a:r>
              <a:rPr lang="en-US" sz="1400" dirty="0"/>
              <a:t> 18: 2180–2188, </a:t>
            </a:r>
            <a:r>
              <a:rPr lang="en-US" sz="1400" dirty="0" smtClean="0"/>
              <a:t>2007</a:t>
            </a:r>
            <a:r>
              <a:rPr lang="en-US" dirty="0" smtClean="0"/>
              <a:t>.</a:t>
            </a:r>
            <a:endParaRPr lang="en-US" dirty="0"/>
          </a:p>
        </p:txBody>
      </p:sp>
      <p:sp>
        <p:nvSpPr>
          <p:cNvPr id="5" name="TextBox 4"/>
          <p:cNvSpPr txBox="1"/>
          <p:nvPr/>
        </p:nvSpPr>
        <p:spPr>
          <a:xfrm>
            <a:off x="4800600" y="5380672"/>
            <a:ext cx="4191000" cy="1200329"/>
          </a:xfrm>
          <a:prstGeom prst="rect">
            <a:avLst/>
          </a:prstGeom>
          <a:noFill/>
        </p:spPr>
        <p:txBody>
          <a:bodyPr wrap="square" rtlCol="0">
            <a:spAutoFit/>
          </a:bodyPr>
          <a:lstStyle/>
          <a:p>
            <a:r>
              <a:rPr lang="en-US" dirty="0"/>
              <a:t>P</a:t>
            </a:r>
            <a:r>
              <a:rPr lang="en-US" dirty="0" smtClean="0"/>
              <a:t>rimary </a:t>
            </a:r>
            <a:r>
              <a:rPr lang="en-US" dirty="0"/>
              <a:t>end </a:t>
            </a:r>
            <a:r>
              <a:rPr lang="en-US" dirty="0" smtClean="0"/>
              <a:t>point </a:t>
            </a:r>
            <a:r>
              <a:rPr lang="en-US" dirty="0" smtClean="0">
                <a:sym typeface="Wingdings" pitchFamily="2" charset="2"/>
              </a:rPr>
              <a:t></a:t>
            </a:r>
            <a:r>
              <a:rPr lang="en-US" dirty="0" smtClean="0"/>
              <a:t>dialysis </a:t>
            </a:r>
            <a:r>
              <a:rPr lang="en-US" dirty="0"/>
              <a:t>independence at 3 mo. </a:t>
            </a:r>
            <a:endParaRPr lang="en-US" dirty="0" smtClean="0"/>
          </a:p>
          <a:p>
            <a:r>
              <a:rPr lang="en-US" dirty="0" smtClean="0"/>
              <a:t>Secondary </a:t>
            </a:r>
            <a:r>
              <a:rPr lang="en-US" dirty="0"/>
              <a:t>end </a:t>
            </a:r>
            <a:r>
              <a:rPr lang="en-US" dirty="0" err="1" smtClean="0"/>
              <a:t>points</a:t>
            </a:r>
            <a:r>
              <a:rPr lang="en-US" dirty="0" err="1" smtClean="0">
                <a:sym typeface="Wingdings" pitchFamily="2" charset="2"/>
              </a:rPr>
              <a:t></a:t>
            </a:r>
            <a:r>
              <a:rPr lang="en-US" dirty="0" err="1" smtClean="0"/>
              <a:t>renal</a:t>
            </a:r>
            <a:r>
              <a:rPr lang="en-US" dirty="0" smtClean="0"/>
              <a:t> </a:t>
            </a:r>
            <a:r>
              <a:rPr lang="en-US" dirty="0"/>
              <a:t>and</a:t>
            </a:r>
          </a:p>
          <a:p>
            <a:r>
              <a:rPr lang="en-US" dirty="0"/>
              <a:t>patient survival at 1 </a:t>
            </a:r>
            <a:r>
              <a:rPr lang="en-US" dirty="0" smtClean="0"/>
              <a:t>yr. </a:t>
            </a:r>
            <a:endParaRPr lang="en-US" dirty="0"/>
          </a:p>
        </p:txBody>
      </p:sp>
      <p:sp>
        <p:nvSpPr>
          <p:cNvPr id="6" name="TextBox 5"/>
          <p:cNvSpPr txBox="1"/>
          <p:nvPr/>
        </p:nvSpPr>
        <p:spPr>
          <a:xfrm>
            <a:off x="6400800" y="3523059"/>
            <a:ext cx="1524000" cy="369332"/>
          </a:xfrm>
          <a:prstGeom prst="rect">
            <a:avLst/>
          </a:prstGeom>
          <a:noFill/>
        </p:spPr>
        <p:txBody>
          <a:bodyPr wrap="square" rtlCol="0">
            <a:spAutoFit/>
          </a:bodyPr>
          <a:lstStyle/>
          <a:p>
            <a:r>
              <a:rPr lang="en-US" i="1" dirty="0">
                <a:solidFill>
                  <a:srgbClr val="FF0000"/>
                </a:solidFill>
              </a:rPr>
              <a:t>P =</a:t>
            </a:r>
            <a:r>
              <a:rPr lang="en-US" dirty="0" smtClean="0">
                <a:solidFill>
                  <a:srgbClr val="FF0000"/>
                </a:solidFill>
              </a:rPr>
              <a:t> .008</a:t>
            </a:r>
            <a:endParaRPr lang="en-US" dirty="0">
              <a:solidFill>
                <a:srgbClr val="FF0000"/>
              </a:solidFill>
            </a:endParaRPr>
          </a:p>
        </p:txBody>
      </p:sp>
      <p:sp>
        <p:nvSpPr>
          <p:cNvPr id="8" name="TextBox 7"/>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10796172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rsnhope.org/photo_galleries/Cartoons/Lori_Hartwell_Cartoons/Transplant_Lunch.jpg"/>
          <p:cNvPicPr>
            <a:picLocks noGrp="1"/>
          </p:cNvPicPr>
          <p:nvPr>
            <p:ph idx="1"/>
          </p:nvPr>
        </p:nvPicPr>
        <p:blipFill>
          <a:blip r:embed="rId2" cstate="print"/>
          <a:srcRect/>
          <a:stretch>
            <a:fillRect/>
          </a:stretch>
        </p:blipFill>
        <p:spPr bwMode="auto">
          <a:xfrm>
            <a:off x="838200" y="685800"/>
            <a:ext cx="7391400" cy="5486400"/>
          </a:xfrm>
          <a:prstGeom prst="rect">
            <a:avLst/>
          </a:prstGeom>
          <a:noFill/>
          <a:ln w="9525">
            <a:noFill/>
            <a:miter lim="800000"/>
            <a:headEnd/>
            <a:tailEnd/>
          </a:ln>
        </p:spPr>
      </p:pic>
    </p:spTree>
    <p:extLst>
      <p:ext uri="{BB962C8B-B14F-4D97-AF65-F5344CB8AC3E}">
        <p14:creationId xmlns:p14="http://schemas.microsoft.com/office/powerpoint/2010/main" val="5262072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Multiple myeloma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Kidney injury results from:  </a:t>
            </a:r>
          </a:p>
          <a:p>
            <a:pPr lvl="1"/>
            <a:r>
              <a:rPr lang="en-US" dirty="0" smtClean="0"/>
              <a:t>dehydration</a:t>
            </a:r>
            <a:endParaRPr lang="en-US" dirty="0"/>
          </a:p>
          <a:p>
            <a:pPr lvl="1"/>
            <a:r>
              <a:rPr lang="en-US" dirty="0" err="1" smtClean="0"/>
              <a:t>hypercalcemia</a:t>
            </a:r>
            <a:endParaRPr lang="en-US" dirty="0" smtClean="0"/>
          </a:p>
          <a:p>
            <a:pPr lvl="1"/>
            <a:r>
              <a:rPr lang="en-US" dirty="0" err="1" smtClean="0"/>
              <a:t>hyperuricemia</a:t>
            </a:r>
            <a:endParaRPr lang="en-US" dirty="0" smtClean="0"/>
          </a:p>
          <a:p>
            <a:pPr lvl="1"/>
            <a:r>
              <a:rPr lang="en-US" dirty="0" smtClean="0"/>
              <a:t>nephrotoxic </a:t>
            </a:r>
            <a:r>
              <a:rPr lang="en-US" dirty="0"/>
              <a:t>drugs (</a:t>
            </a:r>
            <a:r>
              <a:rPr lang="en-US" dirty="0" err="1" smtClean="0"/>
              <a:t>eg</a:t>
            </a:r>
            <a:r>
              <a:rPr lang="en-US" dirty="0" smtClean="0"/>
              <a:t>, </a:t>
            </a:r>
            <a:r>
              <a:rPr lang="en-US" dirty="0" err="1" smtClean="0"/>
              <a:t>nonsteroid</a:t>
            </a:r>
            <a:r>
              <a:rPr lang="en-US" dirty="0" smtClean="0"/>
              <a:t> </a:t>
            </a:r>
            <a:r>
              <a:rPr lang="en-US" dirty="0"/>
              <a:t>anti-inflammatory drugs, antibiotics, and contrast media</a:t>
            </a:r>
            <a:r>
              <a:rPr lang="en-US" dirty="0" smtClean="0"/>
              <a:t>)</a:t>
            </a:r>
            <a:endParaRPr lang="en-US" dirty="0"/>
          </a:p>
          <a:p>
            <a:pPr lvl="1"/>
            <a:r>
              <a:rPr lang="en-US" dirty="0" smtClean="0"/>
              <a:t>toxic </a:t>
            </a:r>
            <a:r>
              <a:rPr lang="en-US" dirty="0"/>
              <a:t>effects of monoclonal light chains </a:t>
            </a:r>
          </a:p>
          <a:p>
            <a:pPr lvl="1"/>
            <a:r>
              <a:rPr lang="en-US" dirty="0" smtClean="0"/>
              <a:t>myeloma </a:t>
            </a:r>
            <a:r>
              <a:rPr lang="en-US" dirty="0"/>
              <a:t>cell infiltration </a:t>
            </a:r>
          </a:p>
          <a:p>
            <a:pPr lvl="1"/>
            <a:r>
              <a:rPr lang="en-US" dirty="0" err="1" smtClean="0"/>
              <a:t>hyperviscosity</a:t>
            </a:r>
            <a:endParaRPr lang="en-US" dirty="0" smtClean="0"/>
          </a:p>
          <a:p>
            <a:pPr lvl="1"/>
            <a:r>
              <a:rPr lang="en-US" dirty="0"/>
              <a:t>c</a:t>
            </a:r>
            <a:r>
              <a:rPr lang="en-US" dirty="0" smtClean="0"/>
              <a:t>ast nephropathy </a:t>
            </a:r>
          </a:p>
          <a:p>
            <a:pPr lvl="1"/>
            <a:r>
              <a:rPr lang="en-US" dirty="0"/>
              <a:t>a</a:t>
            </a:r>
            <a:r>
              <a:rPr lang="en-US" dirty="0" smtClean="0"/>
              <a:t>myloidosis</a:t>
            </a:r>
          </a:p>
          <a:p>
            <a:pPr lvl="1"/>
            <a:r>
              <a:rPr lang="en-US" dirty="0"/>
              <a:t>m</a:t>
            </a:r>
            <a:r>
              <a:rPr lang="en-US" dirty="0" smtClean="0"/>
              <a:t>onoclonal deposition disease  </a:t>
            </a:r>
          </a:p>
        </p:txBody>
      </p:sp>
      <p:sp>
        <p:nvSpPr>
          <p:cNvPr id="4" name="TextBox 3"/>
          <p:cNvSpPr txBox="1"/>
          <p:nvPr/>
        </p:nvSpPr>
        <p:spPr>
          <a:xfrm>
            <a:off x="0" y="6553200"/>
            <a:ext cx="5181600" cy="307777"/>
          </a:xfrm>
          <a:prstGeom prst="rect">
            <a:avLst/>
          </a:prstGeom>
          <a:noFill/>
        </p:spPr>
        <p:txBody>
          <a:bodyPr wrap="square" rtlCol="0">
            <a:spAutoFit/>
          </a:bodyPr>
          <a:lstStyle/>
          <a:p>
            <a:r>
              <a:rPr lang="en-US" sz="1400" dirty="0" err="1" smtClean="0"/>
              <a:t>Dimopoulos</a:t>
            </a:r>
            <a:r>
              <a:rPr lang="en-US" sz="1400" i="1" dirty="0" smtClean="0"/>
              <a:t> et al. </a:t>
            </a:r>
            <a:r>
              <a:rPr lang="en-US" sz="1400" dirty="0" smtClean="0"/>
              <a:t>J </a:t>
            </a:r>
            <a:r>
              <a:rPr lang="en-US" sz="1400" dirty="0" err="1"/>
              <a:t>Clin</a:t>
            </a:r>
            <a:r>
              <a:rPr lang="en-US" sz="1400" dirty="0"/>
              <a:t> </a:t>
            </a:r>
            <a:r>
              <a:rPr lang="en-US" sz="1400" dirty="0" err="1"/>
              <a:t>Oncol</a:t>
            </a:r>
            <a:r>
              <a:rPr lang="en-US" sz="1400" dirty="0"/>
              <a:t> </a:t>
            </a:r>
            <a:r>
              <a:rPr lang="en-US" sz="1400" i="1" dirty="0" smtClean="0"/>
              <a:t>28:4976-4984, 2010.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108938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Multiple Myeloma</a:t>
            </a:r>
            <a:endParaRPr lang="en-US" dirty="0"/>
          </a:p>
        </p:txBody>
      </p:sp>
      <p:sp>
        <p:nvSpPr>
          <p:cNvPr id="3" name="Content Placeholder 2"/>
          <p:cNvSpPr>
            <a:spLocks noGrp="1"/>
          </p:cNvSpPr>
          <p:nvPr>
            <p:ph idx="1"/>
          </p:nvPr>
        </p:nvSpPr>
        <p:spPr/>
        <p:txBody>
          <a:bodyPr>
            <a:normAutofit fontScale="70000" lnSpcReduction="20000"/>
          </a:bodyPr>
          <a:lstStyle/>
          <a:p>
            <a:r>
              <a:rPr lang="en-US" dirty="0"/>
              <a:t>Cast nephropathy </a:t>
            </a:r>
            <a:endParaRPr lang="en-US" dirty="0" smtClean="0"/>
          </a:p>
          <a:p>
            <a:pPr lvl="1"/>
            <a:r>
              <a:rPr lang="en-US" sz="2900" dirty="0" smtClean="0"/>
              <a:t>main cause of kidney injury (90% of cases)  </a:t>
            </a:r>
            <a:endParaRPr lang="en-US" sz="2900" dirty="0"/>
          </a:p>
          <a:p>
            <a:pPr lvl="1"/>
            <a:r>
              <a:rPr lang="en-US" sz="2900" dirty="0"/>
              <a:t>characterized by tubular atrophy and tubular-interstitial fibrosis</a:t>
            </a:r>
          </a:p>
          <a:p>
            <a:pPr lvl="1"/>
            <a:r>
              <a:rPr lang="en-US" sz="2900" dirty="0"/>
              <a:t>p</a:t>
            </a:r>
            <a:r>
              <a:rPr lang="en-US" sz="2900" dirty="0" smtClean="0"/>
              <a:t>resents as acute </a:t>
            </a:r>
            <a:r>
              <a:rPr lang="en-US" sz="2900" dirty="0" err="1"/>
              <a:t>oliguric</a:t>
            </a:r>
            <a:r>
              <a:rPr lang="en-US" sz="2900" dirty="0"/>
              <a:t> renal </a:t>
            </a:r>
            <a:r>
              <a:rPr lang="en-US" sz="2900" dirty="0" smtClean="0"/>
              <a:t>failure often associated with </a:t>
            </a:r>
            <a:r>
              <a:rPr lang="en-US" sz="2900" dirty="0"/>
              <a:t>significant </a:t>
            </a:r>
            <a:r>
              <a:rPr lang="en-US" sz="2900" dirty="0" smtClean="0"/>
              <a:t>dehydration</a:t>
            </a:r>
          </a:p>
          <a:p>
            <a:pPr lvl="1"/>
            <a:r>
              <a:rPr lang="en-US" sz="2900" dirty="0" smtClean="0"/>
              <a:t>massive </a:t>
            </a:r>
            <a:r>
              <a:rPr lang="en-US" sz="2900" dirty="0"/>
              <a:t>cast deposition in distal </a:t>
            </a:r>
            <a:r>
              <a:rPr lang="en-US" sz="2900" dirty="0" smtClean="0"/>
              <a:t>and mainly </a:t>
            </a:r>
            <a:r>
              <a:rPr lang="en-US" sz="2900" dirty="0"/>
              <a:t>in proximal </a:t>
            </a:r>
            <a:r>
              <a:rPr lang="en-US" sz="2900" dirty="0" smtClean="0"/>
              <a:t>tubules</a:t>
            </a:r>
            <a:endParaRPr lang="en-US" sz="2900" dirty="0"/>
          </a:p>
          <a:p>
            <a:r>
              <a:rPr lang="en-US" dirty="0" smtClean="0"/>
              <a:t>Amyloidosis</a:t>
            </a:r>
            <a:endParaRPr lang="en-US" dirty="0"/>
          </a:p>
          <a:p>
            <a:pPr lvl="1"/>
            <a:r>
              <a:rPr lang="en-US" sz="2900" dirty="0" err="1" smtClean="0"/>
              <a:t>Fibrillar</a:t>
            </a:r>
            <a:r>
              <a:rPr lang="en-US" sz="2900" dirty="0" smtClean="0"/>
              <a:t> deposits with positive </a:t>
            </a:r>
            <a:r>
              <a:rPr lang="en-US" sz="2900" dirty="0"/>
              <a:t>Congo red staining</a:t>
            </a:r>
          </a:p>
          <a:p>
            <a:r>
              <a:rPr lang="en-US" dirty="0"/>
              <a:t>Monoclonal </a:t>
            </a:r>
            <a:r>
              <a:rPr lang="en-US" dirty="0" smtClean="0"/>
              <a:t>immunoglobulin deposition </a:t>
            </a:r>
            <a:r>
              <a:rPr lang="en-US" dirty="0"/>
              <a:t>disease (MIDD</a:t>
            </a:r>
            <a:r>
              <a:rPr lang="en-US" dirty="0" smtClean="0"/>
              <a:t>)</a:t>
            </a:r>
            <a:endParaRPr lang="en-US" dirty="0"/>
          </a:p>
          <a:p>
            <a:pPr lvl="1"/>
            <a:r>
              <a:rPr lang="en-US" sz="2900" dirty="0"/>
              <a:t>Glomerular deposits of immunoglobulin light or heavy </a:t>
            </a:r>
            <a:r>
              <a:rPr lang="en-US" sz="2900" dirty="0" smtClean="0"/>
              <a:t>chains</a:t>
            </a:r>
          </a:p>
          <a:p>
            <a:pPr lvl="1"/>
            <a:r>
              <a:rPr lang="en-US" sz="2900" dirty="0" err="1" smtClean="0"/>
              <a:t>Nonfibrillar</a:t>
            </a:r>
            <a:r>
              <a:rPr lang="en-US" sz="2900" dirty="0" smtClean="0"/>
              <a:t> </a:t>
            </a:r>
            <a:r>
              <a:rPr lang="en-US" sz="2900" dirty="0" err="1" smtClean="0"/>
              <a:t>depositis</a:t>
            </a:r>
            <a:r>
              <a:rPr lang="en-US" sz="2900" dirty="0" smtClean="0"/>
              <a:t> that are negative for Congo </a:t>
            </a:r>
            <a:r>
              <a:rPr lang="en-US" sz="2900" dirty="0"/>
              <a:t>red </a:t>
            </a:r>
            <a:r>
              <a:rPr lang="en-US" sz="2900" dirty="0" smtClean="0"/>
              <a:t>staining  </a:t>
            </a:r>
            <a:endParaRPr lang="en-US" sz="2900" dirty="0"/>
          </a:p>
          <a:p>
            <a:endParaRPr lang="en-US" dirty="0"/>
          </a:p>
        </p:txBody>
      </p:sp>
      <p:sp>
        <p:nvSpPr>
          <p:cNvPr id="4" name="TextBox 3"/>
          <p:cNvSpPr txBox="1"/>
          <p:nvPr/>
        </p:nvSpPr>
        <p:spPr>
          <a:xfrm>
            <a:off x="0" y="6553200"/>
            <a:ext cx="5181600" cy="307777"/>
          </a:xfrm>
          <a:prstGeom prst="rect">
            <a:avLst/>
          </a:prstGeom>
          <a:noFill/>
        </p:spPr>
        <p:txBody>
          <a:bodyPr wrap="square" rtlCol="0">
            <a:spAutoFit/>
          </a:bodyPr>
          <a:lstStyle/>
          <a:p>
            <a:r>
              <a:rPr lang="en-US" sz="1400" dirty="0" err="1" smtClean="0"/>
              <a:t>Dimopoulos</a:t>
            </a:r>
            <a:r>
              <a:rPr lang="en-US" sz="1400" i="1" dirty="0" smtClean="0"/>
              <a:t> et al. </a:t>
            </a:r>
            <a:r>
              <a:rPr lang="en-US" sz="1400" dirty="0" smtClean="0"/>
              <a:t>J </a:t>
            </a:r>
            <a:r>
              <a:rPr lang="en-US" sz="1400" dirty="0" err="1"/>
              <a:t>Clin</a:t>
            </a:r>
            <a:r>
              <a:rPr lang="en-US" sz="1400" dirty="0"/>
              <a:t> </a:t>
            </a:r>
            <a:r>
              <a:rPr lang="en-US" sz="1400" dirty="0" err="1"/>
              <a:t>Oncol</a:t>
            </a:r>
            <a:r>
              <a:rPr lang="en-US" sz="1400" dirty="0"/>
              <a:t> </a:t>
            </a:r>
            <a:r>
              <a:rPr lang="en-US" sz="1400" i="1" dirty="0" smtClean="0"/>
              <a:t>28:4976-4984, 2010.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2241886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Cast Nephropathy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81150"/>
            <a:ext cx="54864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553200"/>
            <a:ext cx="6553200" cy="307777"/>
          </a:xfrm>
          <a:prstGeom prst="rect">
            <a:avLst/>
          </a:prstGeom>
          <a:noFill/>
        </p:spPr>
        <p:txBody>
          <a:bodyPr wrap="square" rtlCol="0">
            <a:spAutoFit/>
          </a:bodyPr>
          <a:lstStyle/>
          <a:p>
            <a:r>
              <a:rPr lang="en-US" sz="1400" dirty="0" err="1" smtClean="0"/>
              <a:t>Cockwell</a:t>
            </a:r>
            <a:r>
              <a:rPr lang="en-US" sz="1400" dirty="0" smtClean="0"/>
              <a:t> and Hutchison. </a:t>
            </a:r>
            <a:r>
              <a:rPr lang="en-US" sz="1400" dirty="0" err="1" smtClean="0"/>
              <a:t>Curr</a:t>
            </a:r>
            <a:r>
              <a:rPr lang="en-US" sz="1400" dirty="0" smtClean="0"/>
              <a:t> </a:t>
            </a:r>
            <a:r>
              <a:rPr lang="en-US" sz="1400" dirty="0" err="1"/>
              <a:t>Opin</a:t>
            </a:r>
            <a:r>
              <a:rPr lang="en-US" sz="1400" dirty="0"/>
              <a:t> </a:t>
            </a:r>
            <a:r>
              <a:rPr lang="en-US" sz="1400" dirty="0" err="1"/>
              <a:t>Nephrol</a:t>
            </a:r>
            <a:r>
              <a:rPr lang="en-US" sz="1400" dirty="0"/>
              <a:t> </a:t>
            </a:r>
            <a:r>
              <a:rPr lang="en-US" sz="1400" dirty="0" err="1"/>
              <a:t>Hypertens</a:t>
            </a:r>
            <a:r>
              <a:rPr lang="en-US" sz="1400" dirty="0"/>
              <a:t> </a:t>
            </a:r>
            <a:r>
              <a:rPr lang="en-US" sz="1400" dirty="0" smtClean="0"/>
              <a:t>19:550–555; 2010.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10102349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Initial RCTs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2535377"/>
              </p:ext>
            </p:extLst>
          </p:nvPr>
        </p:nvGraphicFramePr>
        <p:xfrm>
          <a:off x="457200" y="1600200"/>
          <a:ext cx="8229600" cy="4907280"/>
        </p:xfrm>
        <a:graphic>
          <a:graphicData uri="http://schemas.openxmlformats.org/drawingml/2006/table">
            <a:tbl>
              <a:tblPr firstRow="1" bandRow="1">
                <a:tableStyleId>{5C22544A-7EE6-4342-B048-85BDC9FD1C3A}</a:tableStyleId>
              </a:tblPr>
              <a:tblGrid>
                <a:gridCol w="2481541"/>
                <a:gridCol w="3266518"/>
                <a:gridCol w="2481541"/>
              </a:tblGrid>
              <a:tr h="606659">
                <a:tc>
                  <a:txBody>
                    <a:bodyPr/>
                    <a:lstStyle/>
                    <a:p>
                      <a:r>
                        <a:rPr lang="en-US" sz="1600" dirty="0" smtClean="0"/>
                        <a:t>Author</a:t>
                      </a:r>
                      <a:r>
                        <a:rPr lang="en-US" sz="1600" baseline="0" dirty="0" smtClean="0"/>
                        <a:t> (</a:t>
                      </a:r>
                      <a:r>
                        <a:rPr lang="en-US" sz="1600" baseline="0" dirty="0" err="1" smtClean="0"/>
                        <a:t>yr</a:t>
                      </a:r>
                      <a:r>
                        <a:rPr lang="en-US" sz="1600" baseline="0" dirty="0" smtClean="0"/>
                        <a:t>)</a:t>
                      </a:r>
                      <a:endParaRPr lang="en-US" sz="1600" dirty="0"/>
                    </a:p>
                  </a:txBody>
                  <a:tcPr/>
                </a:tc>
                <a:tc>
                  <a:txBody>
                    <a:bodyPr/>
                    <a:lstStyle/>
                    <a:p>
                      <a:r>
                        <a:rPr lang="en-US" sz="1600" dirty="0" smtClean="0"/>
                        <a:t>Design</a:t>
                      </a:r>
                      <a:r>
                        <a:rPr lang="en-US" sz="1600" baseline="0" dirty="0" smtClean="0"/>
                        <a:t> </a:t>
                      </a:r>
                      <a:endParaRPr lang="en-US" sz="1600" dirty="0"/>
                    </a:p>
                  </a:txBody>
                  <a:tcPr/>
                </a:tc>
                <a:tc>
                  <a:txBody>
                    <a:bodyPr/>
                    <a:lstStyle/>
                    <a:p>
                      <a:r>
                        <a:rPr lang="en-US" sz="1600" dirty="0" smtClean="0"/>
                        <a:t>Outcome</a:t>
                      </a:r>
                      <a:r>
                        <a:rPr lang="en-US" sz="1600" baseline="0" dirty="0" smtClean="0"/>
                        <a:t> </a:t>
                      </a:r>
                      <a:endParaRPr lang="en-US" sz="1600" dirty="0"/>
                    </a:p>
                  </a:txBody>
                  <a:tcPr/>
                </a:tc>
              </a:tr>
              <a:tr h="2288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bg1"/>
                          </a:solidFill>
                        </a:rPr>
                        <a:t>Zucchelli</a:t>
                      </a:r>
                      <a:r>
                        <a:rPr lang="en-US" sz="1400" dirty="0" smtClean="0">
                          <a:solidFill>
                            <a:schemeClr val="bg1"/>
                          </a:solidFill>
                        </a:rPr>
                        <a:t> P </a:t>
                      </a:r>
                      <a:r>
                        <a:rPr lang="en-US" sz="1400" i="1" dirty="0" smtClean="0">
                          <a:solidFill>
                            <a:schemeClr val="bg1"/>
                          </a:solidFill>
                        </a:rPr>
                        <a:t>et al.</a:t>
                      </a:r>
                      <a:r>
                        <a:rPr lang="en-US" sz="1400" i="1" baseline="0" dirty="0" smtClean="0">
                          <a:solidFill>
                            <a:schemeClr val="bg1"/>
                          </a:solidFill>
                        </a:rPr>
                        <a:t> </a:t>
                      </a:r>
                      <a:r>
                        <a:rPr lang="en-US" sz="1400" i="0" dirty="0" smtClean="0">
                          <a:solidFill>
                            <a:schemeClr val="bg1"/>
                          </a:solidFill>
                        </a:rPr>
                        <a:t>Kidney Int.</a:t>
                      </a:r>
                      <a:r>
                        <a:rPr lang="en-US" sz="1400" dirty="0" smtClean="0">
                          <a:solidFill>
                            <a:srgbClr val="FFFF00"/>
                          </a:solidFill>
                        </a:rPr>
                        <a:t>. </a:t>
                      </a:r>
                      <a:r>
                        <a:rPr lang="en-US" sz="1400" dirty="0" smtClean="0"/>
                        <a:t>33:1175-80;1988.</a:t>
                      </a:r>
                    </a:p>
                    <a:p>
                      <a:endParaRPr lang="en-US" sz="1400" dirty="0">
                        <a:solidFill>
                          <a:schemeClr val="bg1"/>
                        </a:solidFill>
                      </a:endParaRPr>
                    </a:p>
                  </a:txBody>
                  <a:tcPr/>
                </a:tc>
                <a:tc>
                  <a:txBody>
                    <a:bodyPr/>
                    <a:lstStyle/>
                    <a:p>
                      <a:r>
                        <a:rPr lang="en-US" sz="1400" dirty="0" smtClean="0"/>
                        <a:t>29 </a:t>
                      </a:r>
                      <a:r>
                        <a:rPr lang="en-US" sz="1400" dirty="0" err="1" smtClean="0"/>
                        <a:t>pts</a:t>
                      </a:r>
                      <a:r>
                        <a:rPr lang="en-US" sz="1400" dirty="0" smtClean="0"/>
                        <a:t>, 24 on dialysis at entry </a:t>
                      </a:r>
                    </a:p>
                    <a:p>
                      <a:r>
                        <a:rPr lang="en-US" sz="1400" dirty="0" smtClean="0"/>
                        <a:t>Group I </a:t>
                      </a:r>
                    </a:p>
                    <a:p>
                      <a:r>
                        <a:rPr lang="en-US" sz="1400" dirty="0" smtClean="0"/>
                        <a:t>(15 </a:t>
                      </a:r>
                      <a:r>
                        <a:rPr lang="en-US" sz="1400" dirty="0" err="1" smtClean="0"/>
                        <a:t>pts</a:t>
                      </a:r>
                      <a:r>
                        <a:rPr lang="en-US" sz="1400" baseline="0" dirty="0" smtClean="0"/>
                        <a:t> </a:t>
                      </a:r>
                      <a:r>
                        <a:rPr lang="en-US" sz="1400" baseline="0" dirty="0" smtClean="0">
                          <a:sym typeface="Wingdings" pitchFamily="2" charset="2"/>
                        </a:rPr>
                        <a:t> PEX, steroids, cytotoxic drugs, and HD </a:t>
                      </a:r>
                      <a:r>
                        <a:rPr lang="en-US" sz="1400" baseline="0" dirty="0" err="1" smtClean="0">
                          <a:sym typeface="Wingdings" pitchFamily="2" charset="2"/>
                        </a:rPr>
                        <a:t>prn</a:t>
                      </a:r>
                      <a:r>
                        <a:rPr lang="en-US" sz="1400" baseline="0" dirty="0" smtClean="0">
                          <a:sym typeface="Wingdings" pitchFamily="2" charset="2"/>
                        </a:rPr>
                        <a:t>) </a:t>
                      </a:r>
                    </a:p>
                    <a:p>
                      <a:r>
                        <a:rPr lang="en-US" sz="1400" dirty="0" smtClean="0"/>
                        <a:t>Group II </a:t>
                      </a:r>
                    </a:p>
                    <a:p>
                      <a:r>
                        <a:rPr lang="en-US" sz="1400" dirty="0" smtClean="0"/>
                        <a:t>(14 </a:t>
                      </a:r>
                      <a:r>
                        <a:rPr lang="en-US" sz="1400" dirty="0" err="1" smtClean="0"/>
                        <a:t>pts</a:t>
                      </a:r>
                      <a:r>
                        <a:rPr lang="en-US" sz="1400" baseline="0" dirty="0" smtClean="0"/>
                        <a:t> </a:t>
                      </a:r>
                      <a:r>
                        <a:rPr lang="en-US" sz="1400" baseline="0" dirty="0" smtClean="0">
                          <a:sym typeface="Wingdings" pitchFamily="2" charset="2"/>
                        </a:rPr>
                        <a:t></a:t>
                      </a:r>
                      <a:r>
                        <a:rPr lang="en-US" sz="1400" dirty="0" smtClean="0"/>
                        <a:t> PD,</a:t>
                      </a:r>
                      <a:r>
                        <a:rPr lang="en-US" sz="1400" baseline="0" dirty="0" smtClean="0"/>
                        <a:t> steroids, cytotoxic drugs</a:t>
                      </a:r>
                      <a:endParaRPr lang="en-US" sz="1400" dirty="0"/>
                    </a:p>
                  </a:txBody>
                  <a:tcPr/>
                </a:tc>
                <a:tc>
                  <a:txBody>
                    <a:bodyPr/>
                    <a:lstStyle/>
                    <a:p>
                      <a:r>
                        <a:rPr lang="en-US" sz="1400" dirty="0" smtClean="0"/>
                        <a:t>Group I</a:t>
                      </a:r>
                      <a:r>
                        <a:rPr lang="en-US" sz="1400" dirty="0" smtClean="0">
                          <a:sym typeface="Wingdings" pitchFamily="2" charset="2"/>
                        </a:rPr>
                        <a:t> 13</a:t>
                      </a:r>
                      <a:r>
                        <a:rPr lang="en-US" sz="1400" baseline="0" dirty="0" smtClean="0">
                          <a:sym typeface="Wingdings" pitchFamily="2" charset="2"/>
                        </a:rPr>
                        <a:t> of </a:t>
                      </a:r>
                      <a:r>
                        <a:rPr lang="en-US" sz="1400" dirty="0" smtClean="0"/>
                        <a:t>15 patients recovered renal function </a:t>
                      </a:r>
                    </a:p>
                    <a:p>
                      <a:r>
                        <a:rPr lang="en-US" sz="1400" dirty="0" smtClean="0"/>
                        <a:t>Group 2</a:t>
                      </a:r>
                      <a:r>
                        <a:rPr lang="en-US" sz="1400" dirty="0" smtClean="0">
                          <a:sym typeface="Wingdings" pitchFamily="2" charset="2"/>
                        </a:rPr>
                        <a:t> 2 of 14 able to stop dialysis O</a:t>
                      </a:r>
                      <a:r>
                        <a:rPr lang="en-US" sz="1400" dirty="0" smtClean="0"/>
                        <a:t>ne-year survival rate was significantly higher in Group I (66%) than in Group 2</a:t>
                      </a:r>
                      <a:r>
                        <a:rPr lang="en-US" sz="1400" baseline="0" dirty="0" smtClean="0"/>
                        <a:t> </a:t>
                      </a:r>
                      <a:r>
                        <a:rPr lang="en-US" sz="1400" dirty="0" smtClean="0"/>
                        <a:t> (28%, P&lt;0.01). </a:t>
                      </a:r>
                      <a:endParaRPr lang="en-US" sz="1400" dirty="0"/>
                    </a:p>
                  </a:txBody>
                  <a:tcPr/>
                </a:tc>
              </a:tr>
              <a:tr h="606659">
                <a:tc>
                  <a:txBody>
                    <a:bodyPr/>
                    <a:lstStyle/>
                    <a:p>
                      <a:r>
                        <a:rPr kumimoji="0" lang="en-US" sz="1400" b="0" i="0" u="none" strike="noStrike" kern="1200" baseline="0" dirty="0" smtClean="0">
                          <a:solidFill>
                            <a:schemeClr val="dk1"/>
                          </a:solidFill>
                          <a:latin typeface="+mn-lt"/>
                          <a:ea typeface="+mn-ea"/>
                          <a:cs typeface="+mn-cs"/>
                        </a:rPr>
                        <a:t>Johnson </a:t>
                      </a:r>
                      <a:r>
                        <a:rPr kumimoji="0" lang="en-US" sz="1400" b="0" i="1" u="none" strike="noStrike" kern="1200" baseline="0" dirty="0" smtClean="0">
                          <a:solidFill>
                            <a:schemeClr val="dk1"/>
                          </a:solidFill>
                          <a:latin typeface="+mn-lt"/>
                          <a:ea typeface="+mn-ea"/>
                          <a:cs typeface="+mn-cs"/>
                        </a:rPr>
                        <a:t>et al</a:t>
                      </a:r>
                      <a:r>
                        <a:rPr kumimoji="0" lang="en-US" sz="1400" b="0" i="0" u="none" strike="noStrike" kern="1200" baseline="0" dirty="0" smtClean="0">
                          <a:solidFill>
                            <a:schemeClr val="dk1"/>
                          </a:solidFill>
                          <a:latin typeface="+mn-lt"/>
                          <a:ea typeface="+mn-ea"/>
                          <a:cs typeface="+mn-cs"/>
                        </a:rPr>
                        <a:t>. Arch Intern Med. 150: 863–869; 1990. </a:t>
                      </a:r>
                      <a:endParaRPr lang="en-US" sz="1400" dirty="0"/>
                    </a:p>
                  </a:txBody>
                  <a:tcPr/>
                </a:tc>
                <a:tc>
                  <a:txBody>
                    <a:bodyPr/>
                    <a:lstStyle/>
                    <a:p>
                      <a:r>
                        <a:rPr kumimoji="0" lang="en-US" sz="1400" b="0" i="0" u="none" strike="noStrike" kern="1200" baseline="0" dirty="0" smtClean="0">
                          <a:solidFill>
                            <a:schemeClr val="dk1"/>
                          </a:solidFill>
                          <a:latin typeface="+mn-lt"/>
                          <a:ea typeface="+mn-ea"/>
                          <a:cs typeface="+mn-cs"/>
                        </a:rPr>
                        <a:t>21 </a:t>
                      </a:r>
                      <a:r>
                        <a:rPr kumimoji="0" lang="en-US" sz="1400" b="0" i="0" u="none" strike="noStrike" kern="1200" baseline="0" dirty="0" err="1" smtClean="0">
                          <a:solidFill>
                            <a:schemeClr val="dk1"/>
                          </a:solidFill>
                          <a:latin typeface="+mn-lt"/>
                          <a:ea typeface="+mn-ea"/>
                          <a:cs typeface="+mn-cs"/>
                        </a:rPr>
                        <a:t>pts</a:t>
                      </a:r>
                      <a:r>
                        <a:rPr kumimoji="0" lang="en-US" sz="1400" b="0" i="0" u="none" strike="noStrike" kern="1200" baseline="0" dirty="0" smtClean="0">
                          <a:solidFill>
                            <a:schemeClr val="dk1"/>
                          </a:solidFill>
                          <a:latin typeface="+mn-lt"/>
                          <a:ea typeface="+mn-ea"/>
                          <a:cs typeface="+mn-cs"/>
                        </a:rPr>
                        <a:t>, 12 on dialysis. </a:t>
                      </a:r>
                    </a:p>
                    <a:p>
                      <a:r>
                        <a:rPr kumimoji="0" lang="en-US" sz="1400" b="0" i="0" u="none" strike="noStrike" kern="1200" baseline="0" dirty="0" smtClean="0">
                          <a:solidFill>
                            <a:schemeClr val="dk1"/>
                          </a:solidFill>
                          <a:latin typeface="+mn-lt"/>
                          <a:ea typeface="+mn-ea"/>
                          <a:cs typeface="+mn-cs"/>
                        </a:rPr>
                        <a:t>Group 1</a:t>
                      </a:r>
                      <a:endParaRPr kumimoji="0" lang="en-US" sz="1400" b="0" i="0" u="none" strike="noStrike" kern="1200" baseline="0" dirty="0" smtClean="0">
                        <a:solidFill>
                          <a:schemeClr val="dk1"/>
                        </a:solidFill>
                        <a:latin typeface="+mn-lt"/>
                        <a:ea typeface="+mn-ea"/>
                        <a:cs typeface="+mn-cs"/>
                        <a:sym typeface="Wingdings" pitchFamily="2" charset="2"/>
                      </a:endParaRPr>
                    </a:p>
                    <a:p>
                      <a:r>
                        <a:rPr kumimoji="0" lang="en-US" sz="1400" b="0" i="0" u="none" strike="noStrike" kern="1200" baseline="0" dirty="0" smtClean="0">
                          <a:solidFill>
                            <a:schemeClr val="dk1"/>
                          </a:solidFill>
                          <a:latin typeface="+mn-lt"/>
                          <a:ea typeface="+mn-ea"/>
                          <a:cs typeface="+mn-cs"/>
                          <a:sym typeface="Wingdings" pitchFamily="2" charset="2"/>
                        </a:rPr>
                        <a:t>(11 </a:t>
                      </a:r>
                      <a:r>
                        <a:rPr kumimoji="0" lang="en-US" sz="1400" b="0" i="0" u="none" strike="noStrike" kern="1200" baseline="0" dirty="0" err="1" smtClean="0">
                          <a:solidFill>
                            <a:schemeClr val="dk1"/>
                          </a:solidFill>
                          <a:latin typeface="+mn-lt"/>
                          <a:ea typeface="+mn-ea"/>
                          <a:cs typeface="+mn-cs"/>
                          <a:sym typeface="Wingdings" pitchFamily="2" charset="2"/>
                        </a:rPr>
                        <a:t>ptsPEX</a:t>
                      </a:r>
                      <a:r>
                        <a:rPr kumimoji="0" lang="en-US" sz="1400" b="0" i="0" u="none" strike="noStrike" kern="1200" baseline="0" dirty="0" smtClean="0">
                          <a:solidFill>
                            <a:schemeClr val="dk1"/>
                          </a:solidFill>
                          <a:latin typeface="+mn-lt"/>
                          <a:ea typeface="+mn-ea"/>
                          <a:cs typeface="+mn-cs"/>
                          <a:sym typeface="Wingdings" pitchFamily="2" charset="2"/>
                        </a:rPr>
                        <a:t>)</a:t>
                      </a:r>
                    </a:p>
                    <a:p>
                      <a:r>
                        <a:rPr kumimoji="0" lang="en-US" sz="1400" b="0" i="0" u="none" strike="noStrike" kern="1200" baseline="0" dirty="0" smtClean="0">
                          <a:solidFill>
                            <a:schemeClr val="dk1"/>
                          </a:solidFill>
                          <a:latin typeface="+mn-lt"/>
                          <a:ea typeface="+mn-ea"/>
                          <a:cs typeface="+mn-cs"/>
                          <a:sym typeface="Wingdings" pitchFamily="2" charset="2"/>
                        </a:rPr>
                        <a:t>Group 2 </a:t>
                      </a:r>
                    </a:p>
                    <a:p>
                      <a:r>
                        <a:rPr kumimoji="0" lang="en-US" sz="1400" b="0" i="0" u="none" strike="noStrike" kern="1200" baseline="0" dirty="0" smtClean="0">
                          <a:solidFill>
                            <a:schemeClr val="dk1"/>
                          </a:solidFill>
                          <a:latin typeface="+mn-lt"/>
                          <a:ea typeface="+mn-ea"/>
                          <a:cs typeface="+mn-cs"/>
                          <a:sym typeface="Wingdings" pitchFamily="2" charset="2"/>
                        </a:rPr>
                        <a:t>(10 </a:t>
                      </a:r>
                      <a:r>
                        <a:rPr kumimoji="0" lang="en-US" sz="1400" b="0" i="0" u="none" strike="noStrike" kern="1200" baseline="0" dirty="0" err="1" smtClean="0">
                          <a:solidFill>
                            <a:schemeClr val="dk1"/>
                          </a:solidFill>
                          <a:latin typeface="+mn-lt"/>
                          <a:ea typeface="+mn-ea"/>
                          <a:cs typeface="+mn-cs"/>
                          <a:sym typeface="Wingdings" pitchFamily="2" charset="2"/>
                        </a:rPr>
                        <a:t>ptsno</a:t>
                      </a:r>
                      <a:r>
                        <a:rPr kumimoji="0" lang="en-US" sz="1400" b="0" i="0" u="none" strike="noStrike" kern="1200" baseline="0" dirty="0" smtClean="0">
                          <a:solidFill>
                            <a:schemeClr val="dk1"/>
                          </a:solidFill>
                          <a:latin typeface="+mn-lt"/>
                          <a:ea typeface="+mn-ea"/>
                          <a:cs typeface="+mn-cs"/>
                          <a:sym typeface="Wingdings" pitchFamily="2" charset="2"/>
                        </a:rPr>
                        <a:t> PEX) </a:t>
                      </a:r>
                      <a:endParaRPr kumimoji="0" lang="en-US" sz="1400" b="0" i="0" u="none" strike="noStrike" kern="1200" baseline="0" dirty="0" smtClean="0">
                        <a:solidFill>
                          <a:schemeClr val="dk1"/>
                        </a:solidFill>
                        <a:latin typeface="+mn-lt"/>
                        <a:ea typeface="+mn-ea"/>
                        <a:cs typeface="+mn-cs"/>
                      </a:endParaRPr>
                    </a:p>
                  </a:txBody>
                  <a:tcPr/>
                </a:tc>
                <a:tc>
                  <a:txBody>
                    <a:bodyPr/>
                    <a:lstStyle/>
                    <a:p>
                      <a:r>
                        <a:rPr kumimoji="0" lang="en-US" sz="1400" b="0" i="0" u="none" strike="noStrike" kern="1200" baseline="0" dirty="0" smtClean="0">
                          <a:solidFill>
                            <a:schemeClr val="dk1"/>
                          </a:solidFill>
                          <a:latin typeface="+mn-lt"/>
                          <a:ea typeface="+mn-ea"/>
                          <a:cs typeface="+mn-cs"/>
                        </a:rPr>
                        <a:t>No </a:t>
                      </a:r>
                      <a:r>
                        <a:rPr kumimoji="0" lang="en-US" sz="1400" b="0" i="0" u="none" strike="noStrike" kern="1200" baseline="0" dirty="0" smtClean="0">
                          <a:solidFill>
                            <a:schemeClr val="dk1"/>
                          </a:solidFill>
                          <a:latin typeface="+mn-lt"/>
                          <a:ea typeface="+mn-ea"/>
                          <a:cs typeface="+mn-cs"/>
                        </a:rPr>
                        <a:t>differences</a:t>
                      </a:r>
                    </a:p>
                    <a:p>
                      <a:r>
                        <a:rPr kumimoji="0" lang="en-US" sz="1400" b="0" i="0" u="none" strike="noStrike" kern="1200" baseline="0" dirty="0" smtClean="0">
                          <a:solidFill>
                            <a:schemeClr val="dk1"/>
                          </a:solidFill>
                          <a:latin typeface="+mn-lt"/>
                          <a:ea typeface="+mn-ea"/>
                          <a:cs typeface="+mn-cs"/>
                        </a:rPr>
                        <a:t>in the overall renal recovery rate (control 50% </a:t>
                      </a:r>
                      <a:r>
                        <a:rPr kumimoji="0" lang="en-US" sz="1400" b="0" i="0" u="none" strike="noStrike" kern="1200" baseline="0" dirty="0" err="1" smtClean="0">
                          <a:solidFill>
                            <a:schemeClr val="dk1"/>
                          </a:solidFill>
                          <a:latin typeface="+mn-lt"/>
                          <a:ea typeface="+mn-ea"/>
                          <a:cs typeface="+mn-cs"/>
                        </a:rPr>
                        <a:t>vs</a:t>
                      </a:r>
                      <a:r>
                        <a:rPr kumimoji="0" lang="en-US" sz="1400" b="0" i="0" u="none" strike="noStrike" kern="1200" baseline="0" dirty="0" smtClean="0">
                          <a:solidFill>
                            <a:schemeClr val="dk1"/>
                          </a:solidFill>
                          <a:latin typeface="+mn-lt"/>
                          <a:ea typeface="+mn-ea"/>
                          <a:cs typeface="+mn-cs"/>
                        </a:rPr>
                        <a:t> PEX 64%,</a:t>
                      </a:r>
                    </a:p>
                    <a:p>
                      <a:r>
                        <a:rPr kumimoji="0" lang="en-US" sz="1400" b="0" i="0" u="none" strike="noStrike" kern="1200" baseline="0" dirty="0" smtClean="0">
                          <a:solidFill>
                            <a:schemeClr val="dk1"/>
                          </a:solidFill>
                          <a:latin typeface="+mn-lt"/>
                          <a:ea typeface="+mn-ea"/>
                          <a:cs typeface="+mn-cs"/>
                        </a:rPr>
                        <a:t>P=NS)</a:t>
                      </a:r>
                    </a:p>
                    <a:p>
                      <a:r>
                        <a:rPr lang="en-US" sz="1400" dirty="0" smtClean="0"/>
                        <a:t>Fo</a:t>
                      </a:r>
                      <a:r>
                        <a:rPr lang="en-US" sz="1400" baseline="0" dirty="0" smtClean="0"/>
                        <a:t>r the 12 </a:t>
                      </a:r>
                      <a:r>
                        <a:rPr lang="en-US" sz="1400" baseline="0" dirty="0" err="1" smtClean="0"/>
                        <a:t>pts</a:t>
                      </a:r>
                      <a:r>
                        <a:rPr lang="en-US" sz="1400" baseline="0" dirty="0" smtClean="0"/>
                        <a:t> on dialysis at entry, renal recovery occurred only in those getting PEX. </a:t>
                      </a:r>
                      <a:endParaRPr lang="en-US" sz="1400" dirty="0"/>
                    </a:p>
                  </a:txBody>
                  <a:tcPr/>
                </a:tc>
              </a:tr>
            </a:tbl>
          </a:graphicData>
        </a:graphic>
      </p:graphicFrame>
      <p:sp>
        <p:nvSpPr>
          <p:cNvPr id="4" name="TextBox 3"/>
          <p:cNvSpPr txBox="1"/>
          <p:nvPr/>
        </p:nvSpPr>
        <p:spPr>
          <a:xfrm>
            <a:off x="8229600" y="6263640"/>
            <a:ext cx="914400" cy="584775"/>
          </a:xfrm>
          <a:prstGeom prst="rect">
            <a:avLst/>
          </a:prstGeom>
          <a:solidFill>
            <a:schemeClr val="accent1"/>
          </a:solid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421316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PEX procedure – Access </a:t>
            </a:r>
            <a:endParaRPr lang="en-US" dirty="0"/>
          </a:p>
        </p:txBody>
      </p:sp>
      <p:sp>
        <p:nvSpPr>
          <p:cNvPr id="3" name="Content Placeholder 2"/>
          <p:cNvSpPr>
            <a:spLocks noGrp="1"/>
          </p:cNvSpPr>
          <p:nvPr>
            <p:ph idx="1"/>
          </p:nvPr>
        </p:nvSpPr>
        <p:spPr/>
        <p:txBody>
          <a:bodyPr>
            <a:normAutofit/>
          </a:bodyPr>
          <a:lstStyle/>
          <a:p>
            <a:pPr marL="420624" lvl="1" indent="-384048">
              <a:buSzPct val="80000"/>
              <a:buFont typeface="Wingdings 2"/>
              <a:buChar char=""/>
            </a:pPr>
            <a:r>
              <a:rPr lang="en-US" dirty="0"/>
              <a:t>Generally requires placement of </a:t>
            </a:r>
            <a:r>
              <a:rPr lang="en-US" dirty="0" err="1"/>
              <a:t>vascath</a:t>
            </a:r>
            <a:r>
              <a:rPr lang="en-US" dirty="0"/>
              <a:t> or </a:t>
            </a:r>
            <a:r>
              <a:rPr lang="en-US" dirty="0" err="1"/>
              <a:t>permcath</a:t>
            </a:r>
            <a:r>
              <a:rPr lang="en-US" dirty="0"/>
              <a:t> </a:t>
            </a:r>
            <a:endParaRPr lang="en-US" dirty="0" smtClean="0"/>
          </a:p>
          <a:p>
            <a:pPr marL="420624" lvl="1" indent="-384048">
              <a:buSzPct val="80000"/>
              <a:buFont typeface="Wingdings 2"/>
              <a:buChar char=""/>
            </a:pPr>
            <a:r>
              <a:rPr lang="en-US" dirty="0" smtClean="0"/>
              <a:t>Can be performed via AVF/AVG</a:t>
            </a:r>
          </a:p>
        </p:txBody>
      </p:sp>
      <p:sp>
        <p:nvSpPr>
          <p:cNvPr id="5" name="TextBox 4"/>
          <p:cNvSpPr txBox="1"/>
          <p:nvPr/>
        </p:nvSpPr>
        <p:spPr>
          <a:xfrm>
            <a:off x="0" y="6519743"/>
            <a:ext cx="5791200" cy="307777"/>
          </a:xfrm>
          <a:prstGeom prst="rect">
            <a:avLst/>
          </a:prstGeom>
          <a:noFill/>
        </p:spPr>
        <p:txBody>
          <a:bodyPr wrap="square" rtlCol="0">
            <a:spAutoFit/>
          </a:bodyPr>
          <a:lstStyle/>
          <a:p>
            <a:r>
              <a:rPr lang="en-US" sz="1400" u="sng" dirty="0" smtClean="0"/>
              <a:t>Brenner and Rector’s The Kidney</a:t>
            </a:r>
            <a:r>
              <a:rPr lang="en-US" sz="1400" dirty="0" smtClean="0"/>
              <a:t>, 8</a:t>
            </a:r>
            <a:r>
              <a:rPr lang="en-US" sz="1400" baseline="30000" dirty="0" smtClean="0"/>
              <a:t>th</a:t>
            </a:r>
            <a:r>
              <a:rPr lang="en-US" sz="1400" dirty="0" smtClean="0"/>
              <a:t> ed. 2071-2080, 2007. </a:t>
            </a:r>
            <a:endParaRPr lang="en-US" sz="1400" dirty="0"/>
          </a:p>
        </p:txBody>
      </p:sp>
    </p:spTree>
    <p:extLst>
      <p:ext uri="{BB962C8B-B14F-4D97-AF65-F5344CB8AC3E}">
        <p14:creationId xmlns:p14="http://schemas.microsoft.com/office/powerpoint/2010/main" val="16171372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RCT of PEX in AKI associated with multiple myeloma </a:t>
            </a:r>
            <a:endParaRPr lang="en-US" dirty="0"/>
          </a:p>
        </p:txBody>
      </p:sp>
      <p:sp>
        <p:nvSpPr>
          <p:cNvPr id="3" name="Content Placeholder 2"/>
          <p:cNvSpPr>
            <a:spLocks noGrp="1"/>
          </p:cNvSpPr>
          <p:nvPr>
            <p:ph idx="1"/>
          </p:nvPr>
        </p:nvSpPr>
        <p:spPr/>
        <p:txBody>
          <a:bodyPr>
            <a:normAutofit fontScale="70000" lnSpcReduction="20000"/>
          </a:bodyPr>
          <a:lstStyle/>
          <a:p>
            <a:r>
              <a:rPr lang="en-US" b="1" u="sng" dirty="0"/>
              <a:t>Objective</a:t>
            </a:r>
            <a:r>
              <a:rPr lang="en-US" dirty="0"/>
              <a:t>: To assess the effect of 5 to 7 plasma exchanges </a:t>
            </a:r>
            <a:r>
              <a:rPr lang="en-US" dirty="0" smtClean="0"/>
              <a:t>on a </a:t>
            </a:r>
            <a:r>
              <a:rPr lang="en-US" dirty="0"/>
              <a:t>composite outcome in patients with acute renal failure at </a:t>
            </a:r>
            <a:r>
              <a:rPr lang="en-US" dirty="0" smtClean="0"/>
              <a:t>the onset </a:t>
            </a:r>
            <a:r>
              <a:rPr lang="en-US" dirty="0"/>
              <a:t>of multiple myeloma.</a:t>
            </a:r>
          </a:p>
          <a:p>
            <a:r>
              <a:rPr lang="en-US" b="1" u="sng" dirty="0"/>
              <a:t>Design</a:t>
            </a:r>
            <a:r>
              <a:rPr lang="en-US" dirty="0"/>
              <a:t>: Randomized, open, controlled trial, stratified by </a:t>
            </a:r>
            <a:r>
              <a:rPr lang="en-US" dirty="0" smtClean="0"/>
              <a:t>chemotherapy and </a:t>
            </a:r>
            <a:r>
              <a:rPr lang="en-US" dirty="0"/>
              <a:t>dialysis dependence, conducted from 1998 to 2004.</a:t>
            </a:r>
          </a:p>
          <a:p>
            <a:r>
              <a:rPr lang="en-US" b="1" u="sng" dirty="0"/>
              <a:t>Setting</a:t>
            </a:r>
            <a:r>
              <a:rPr lang="en-US" dirty="0"/>
              <a:t>: Hospital plasma exchange units in 14 Canadian </a:t>
            </a:r>
            <a:r>
              <a:rPr lang="en-US" dirty="0" smtClean="0"/>
              <a:t>medical centers</a:t>
            </a:r>
            <a:r>
              <a:rPr lang="en-US" dirty="0"/>
              <a:t>.</a:t>
            </a:r>
          </a:p>
          <a:p>
            <a:r>
              <a:rPr lang="en-US" b="1" u="sng" dirty="0"/>
              <a:t>Participants</a:t>
            </a:r>
            <a:r>
              <a:rPr lang="en-US" dirty="0"/>
              <a:t>: 104 patients between 18 and 81 years of age </a:t>
            </a:r>
            <a:r>
              <a:rPr lang="en-US" dirty="0" smtClean="0"/>
              <a:t>with acute </a:t>
            </a:r>
            <a:r>
              <a:rPr lang="en-US" dirty="0"/>
              <a:t>renal failure at the onset of myeloma.</a:t>
            </a:r>
          </a:p>
          <a:p>
            <a:r>
              <a:rPr lang="en-US" b="1" u="sng" dirty="0"/>
              <a:t>Intervention</a:t>
            </a:r>
            <a:r>
              <a:rPr lang="en-US" dirty="0"/>
              <a:t>: Study participants were randomly assigned </a:t>
            </a:r>
            <a:r>
              <a:rPr lang="en-US" dirty="0" smtClean="0"/>
              <a:t>to conventional </a:t>
            </a:r>
            <a:r>
              <a:rPr lang="en-US" dirty="0"/>
              <a:t>therapy plus 5 to 7 plasma exchanges of 50 mL </a:t>
            </a:r>
            <a:r>
              <a:rPr lang="en-US" dirty="0" smtClean="0"/>
              <a:t>per kg </a:t>
            </a:r>
            <a:r>
              <a:rPr lang="en-US" dirty="0"/>
              <a:t>of body weight of 5% human serum albumin for 10 days </a:t>
            </a:r>
            <a:r>
              <a:rPr lang="en-US" dirty="0" smtClean="0"/>
              <a:t>or conventional </a:t>
            </a:r>
            <a:r>
              <a:rPr lang="en-US" dirty="0"/>
              <a:t>therapy alone. Ninety-seven participants </a:t>
            </a:r>
            <a:r>
              <a:rPr lang="en-US" dirty="0" smtClean="0"/>
              <a:t>completed the </a:t>
            </a:r>
            <a:r>
              <a:rPr lang="en-US" dirty="0"/>
              <a:t>6-month follow-up.</a:t>
            </a:r>
          </a:p>
        </p:txBody>
      </p:sp>
      <p:sp>
        <p:nvSpPr>
          <p:cNvPr id="4" name="TextBox 3"/>
          <p:cNvSpPr txBox="1"/>
          <p:nvPr/>
        </p:nvSpPr>
        <p:spPr>
          <a:xfrm>
            <a:off x="0" y="6553200"/>
            <a:ext cx="4038600" cy="307777"/>
          </a:xfrm>
          <a:prstGeom prst="rect">
            <a:avLst/>
          </a:prstGeom>
          <a:noFill/>
        </p:spPr>
        <p:txBody>
          <a:bodyPr wrap="square" rtlCol="0">
            <a:spAutoFit/>
          </a:bodyPr>
          <a:lstStyle/>
          <a:p>
            <a:r>
              <a:rPr lang="en-US" sz="1400" dirty="0" smtClean="0"/>
              <a:t>Clark</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143:777-784; 2005. </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6542358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315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53200"/>
            <a:ext cx="4038600" cy="307777"/>
          </a:xfrm>
          <a:prstGeom prst="rect">
            <a:avLst/>
          </a:prstGeom>
          <a:noFill/>
        </p:spPr>
        <p:txBody>
          <a:bodyPr wrap="square" rtlCol="0">
            <a:spAutoFit/>
          </a:bodyPr>
          <a:lstStyle/>
          <a:p>
            <a:r>
              <a:rPr lang="en-US" sz="1400" dirty="0" smtClean="0"/>
              <a:t>Clark</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143:777-784; 2005. </a:t>
            </a:r>
            <a:endParaRPr lang="en-US" sz="1400" dirty="0"/>
          </a:p>
        </p:txBody>
      </p:sp>
      <p:sp>
        <p:nvSpPr>
          <p:cNvPr id="4" name="TextBox 3"/>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33417320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Table 1: Demographics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 y="1600200"/>
            <a:ext cx="776097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53200"/>
            <a:ext cx="4038600" cy="307777"/>
          </a:xfrm>
          <a:prstGeom prst="rect">
            <a:avLst/>
          </a:prstGeom>
          <a:noFill/>
        </p:spPr>
        <p:txBody>
          <a:bodyPr wrap="square" rtlCol="0">
            <a:spAutoFit/>
          </a:bodyPr>
          <a:lstStyle/>
          <a:p>
            <a:r>
              <a:rPr lang="en-US" sz="1400" dirty="0" smtClean="0"/>
              <a:t>Clark</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143:777-784; 2005</a:t>
            </a:r>
            <a:endParaRPr lang="en-US" sz="1400" dirty="0"/>
          </a:p>
        </p:txBody>
      </p:sp>
      <p:sp>
        <p:nvSpPr>
          <p:cNvPr id="6" name="TextBox 5"/>
          <p:cNvSpPr txBox="1"/>
          <p:nvPr/>
        </p:nvSpPr>
        <p:spPr>
          <a:xfrm>
            <a:off x="8229600" y="6263640"/>
            <a:ext cx="914400" cy="584775"/>
          </a:xfrm>
          <a:prstGeom prst="rect">
            <a:avLst/>
          </a:prstGeom>
          <a:solidFill>
            <a:schemeClr val="accent1"/>
          </a:solid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2177846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Cumulative Survival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86" y="1905000"/>
            <a:ext cx="7339013"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53200"/>
            <a:ext cx="4038600" cy="307777"/>
          </a:xfrm>
          <a:prstGeom prst="rect">
            <a:avLst/>
          </a:prstGeom>
          <a:noFill/>
        </p:spPr>
        <p:txBody>
          <a:bodyPr wrap="square" rtlCol="0">
            <a:spAutoFit/>
          </a:bodyPr>
          <a:lstStyle/>
          <a:p>
            <a:r>
              <a:rPr lang="en-US" sz="1400" dirty="0" smtClean="0"/>
              <a:t>Clark</a:t>
            </a:r>
            <a:r>
              <a:rPr lang="en-US" sz="1400" i="1" dirty="0" smtClean="0"/>
              <a:t> et al. </a:t>
            </a:r>
            <a:r>
              <a:rPr lang="en-US" sz="1400" dirty="0" smtClean="0"/>
              <a:t>Ann </a:t>
            </a:r>
            <a:r>
              <a:rPr lang="en-US" sz="1400" dirty="0"/>
              <a:t>Intern </a:t>
            </a:r>
            <a:r>
              <a:rPr lang="en-US" sz="1400" dirty="0" smtClean="0"/>
              <a:t>Med</a:t>
            </a:r>
            <a:r>
              <a:rPr lang="en-US" sz="1400" i="1" dirty="0" smtClean="0"/>
              <a:t>. </a:t>
            </a:r>
            <a:r>
              <a:rPr lang="en-US" sz="1400" dirty="0" smtClean="0"/>
              <a:t>143:777-784; 2005. </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18001115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Limitations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Study not adequately powered</a:t>
            </a:r>
          </a:p>
          <a:p>
            <a:r>
              <a:rPr lang="en-US" dirty="0"/>
              <a:t>C</a:t>
            </a:r>
            <a:r>
              <a:rPr lang="en-US" dirty="0" smtClean="0"/>
              <a:t>omposite </a:t>
            </a:r>
            <a:r>
              <a:rPr lang="en-US" dirty="0"/>
              <a:t>outcome which </a:t>
            </a:r>
            <a:r>
              <a:rPr lang="en-US" dirty="0" smtClean="0"/>
              <a:t>disadvantaged PEX </a:t>
            </a:r>
            <a:r>
              <a:rPr lang="en-US" dirty="0"/>
              <a:t>because patient who died with improved renal </a:t>
            </a:r>
            <a:r>
              <a:rPr lang="en-US" dirty="0" smtClean="0"/>
              <a:t>function and </a:t>
            </a:r>
            <a:r>
              <a:rPr lang="en-US" dirty="0" err="1" smtClean="0"/>
              <a:t>and</a:t>
            </a:r>
            <a:r>
              <a:rPr lang="en-US" dirty="0" smtClean="0"/>
              <a:t> </a:t>
            </a:r>
            <a:r>
              <a:rPr lang="en-US" dirty="0"/>
              <a:t>those with </a:t>
            </a:r>
            <a:r>
              <a:rPr lang="en-US" dirty="0" err="1"/>
              <a:t>eGFR</a:t>
            </a:r>
            <a:r>
              <a:rPr lang="en-US" dirty="0"/>
              <a:t> </a:t>
            </a:r>
            <a:r>
              <a:rPr lang="en-US" dirty="0" smtClean="0"/>
              <a:t>&lt;30 ml/min/1.73m2 </a:t>
            </a:r>
            <a:r>
              <a:rPr lang="en-US" dirty="0"/>
              <a:t>were </a:t>
            </a:r>
            <a:r>
              <a:rPr lang="en-US" dirty="0" smtClean="0"/>
              <a:t>considered failures</a:t>
            </a:r>
            <a:r>
              <a:rPr lang="en-US" dirty="0"/>
              <a:t>. </a:t>
            </a:r>
            <a:endParaRPr lang="en-US" dirty="0" smtClean="0"/>
          </a:p>
          <a:p>
            <a:r>
              <a:rPr lang="en-US" dirty="0" smtClean="0"/>
              <a:t>No renal biopsy to verify cast nephropathy as etiology of renal dysfunction</a:t>
            </a:r>
          </a:p>
          <a:p>
            <a:r>
              <a:rPr lang="en-US" dirty="0"/>
              <a:t>N</a:t>
            </a:r>
            <a:r>
              <a:rPr lang="en-US" dirty="0" smtClean="0"/>
              <a:t>o </a:t>
            </a:r>
            <a:r>
              <a:rPr lang="en-US" dirty="0"/>
              <a:t>method was employed to assess the </a:t>
            </a:r>
            <a:r>
              <a:rPr lang="en-US" dirty="0" smtClean="0"/>
              <a:t>adequacy of treatment (</a:t>
            </a:r>
            <a:r>
              <a:rPr lang="en-US" i="1" dirty="0" err="1" smtClean="0"/>
              <a:t>eg</a:t>
            </a:r>
            <a:r>
              <a:rPr lang="en-US" i="1" dirty="0" smtClean="0"/>
              <a:t>. </a:t>
            </a:r>
            <a:r>
              <a:rPr lang="en-US" dirty="0" smtClean="0"/>
              <a:t>decrease in serum free light chains</a:t>
            </a:r>
            <a:endParaRPr lang="en-US" dirty="0"/>
          </a:p>
        </p:txBody>
      </p:sp>
      <p:sp>
        <p:nvSpPr>
          <p:cNvPr id="5" name="Rectangle 4"/>
          <p:cNvSpPr/>
          <p:nvPr/>
        </p:nvSpPr>
        <p:spPr>
          <a:xfrm>
            <a:off x="0" y="6543098"/>
            <a:ext cx="3853940" cy="307777"/>
          </a:xfrm>
          <a:prstGeom prst="rect">
            <a:avLst/>
          </a:prstGeom>
        </p:spPr>
        <p:txBody>
          <a:bodyPr wrap="none">
            <a:spAutoFit/>
          </a:bodyPr>
          <a:lstStyle/>
          <a:p>
            <a:r>
              <a:rPr lang="en-US" sz="1400" dirty="0" smtClean="0"/>
              <a:t>Leung </a:t>
            </a:r>
            <a:r>
              <a:rPr lang="en-US" sz="1400" i="1" dirty="0" smtClean="0"/>
              <a:t>et al</a:t>
            </a:r>
            <a:r>
              <a:rPr lang="en-US" sz="1400" dirty="0" smtClean="0"/>
              <a:t>. Kidney Int. 73:1282–1288; 2008.</a:t>
            </a:r>
            <a:endParaRPr lang="en-US" sz="1400" dirty="0"/>
          </a:p>
        </p:txBody>
      </p:sp>
      <p:sp>
        <p:nvSpPr>
          <p:cNvPr id="6" name="TextBox 5"/>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13787632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But then…in 40 patients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P</a:t>
            </a:r>
            <a:r>
              <a:rPr lang="en-US" dirty="0" smtClean="0"/>
              <a:t>ositive </a:t>
            </a:r>
            <a:r>
              <a:rPr lang="en-US" dirty="0"/>
              <a:t>renal response </a:t>
            </a:r>
            <a:r>
              <a:rPr lang="en-US" dirty="0" smtClean="0"/>
              <a:t>was defined </a:t>
            </a:r>
            <a:r>
              <a:rPr lang="en-US" dirty="0"/>
              <a:t>as a decrease by half in the presenting </a:t>
            </a:r>
            <a:r>
              <a:rPr lang="en-US" dirty="0" smtClean="0"/>
              <a:t>serum </a:t>
            </a:r>
            <a:r>
              <a:rPr lang="en-US" dirty="0" err="1" smtClean="0"/>
              <a:t>creatinine</a:t>
            </a:r>
            <a:r>
              <a:rPr lang="en-US" dirty="0" smtClean="0"/>
              <a:t> </a:t>
            </a:r>
            <a:r>
              <a:rPr lang="en-US" dirty="0"/>
              <a:t>and dialysis independence. </a:t>
            </a:r>
            <a:endParaRPr lang="en-US" dirty="0" smtClean="0"/>
          </a:p>
          <a:p>
            <a:r>
              <a:rPr lang="en-US" dirty="0" smtClean="0"/>
              <a:t>No </a:t>
            </a:r>
            <a:r>
              <a:rPr lang="en-US" dirty="0"/>
              <a:t>baseline </a:t>
            </a:r>
            <a:r>
              <a:rPr lang="en-US" dirty="0" smtClean="0"/>
              <a:t>differences were </a:t>
            </a:r>
            <a:r>
              <a:rPr lang="en-US" dirty="0"/>
              <a:t>noted between eventual renal responders </a:t>
            </a:r>
            <a:r>
              <a:rPr lang="en-US" dirty="0" smtClean="0"/>
              <a:t>and non-responders</a:t>
            </a:r>
            <a:r>
              <a:rPr lang="en-US" dirty="0"/>
              <a:t>. </a:t>
            </a:r>
            <a:endParaRPr lang="en-US" dirty="0" smtClean="0"/>
          </a:p>
          <a:p>
            <a:r>
              <a:rPr lang="en-US" dirty="0" smtClean="0"/>
              <a:t>Three </a:t>
            </a:r>
            <a:r>
              <a:rPr lang="en-US" dirty="0"/>
              <a:t>quarters of the patients with </a:t>
            </a:r>
            <a:r>
              <a:rPr lang="en-US" dirty="0" smtClean="0"/>
              <a:t>biopsy proven </a:t>
            </a:r>
            <a:r>
              <a:rPr lang="en-US" dirty="0"/>
              <a:t>cast nephropathy </a:t>
            </a:r>
            <a:r>
              <a:rPr lang="en-US" dirty="0" smtClean="0"/>
              <a:t>(n=18) resolved </a:t>
            </a:r>
            <a:r>
              <a:rPr lang="en-US" dirty="0"/>
              <a:t>their renal disease </a:t>
            </a:r>
            <a:r>
              <a:rPr lang="en-US" dirty="0" smtClean="0"/>
              <a:t>when the </a:t>
            </a:r>
            <a:r>
              <a:rPr lang="en-US" dirty="0"/>
              <a:t>free light chains present in the serum were reduced </a:t>
            </a:r>
            <a:r>
              <a:rPr lang="en-US" dirty="0" smtClean="0"/>
              <a:t>by half </a:t>
            </a:r>
            <a:r>
              <a:rPr lang="en-US" dirty="0"/>
              <a:t>or more but there was no significant response when </a:t>
            </a:r>
            <a:r>
              <a:rPr lang="en-US" dirty="0" smtClean="0"/>
              <a:t>the reduction </a:t>
            </a:r>
            <a:r>
              <a:rPr lang="en-US" dirty="0"/>
              <a:t>was less. </a:t>
            </a:r>
            <a:endParaRPr lang="en-US" dirty="0" smtClean="0"/>
          </a:p>
          <a:p>
            <a:r>
              <a:rPr lang="en-US" dirty="0" smtClean="0"/>
              <a:t>The </a:t>
            </a:r>
            <a:r>
              <a:rPr lang="en-US" dirty="0"/>
              <a:t>median time to a response was </a:t>
            </a:r>
            <a:r>
              <a:rPr lang="en-US" dirty="0" smtClean="0"/>
              <a:t>about 2 </a:t>
            </a:r>
            <a:r>
              <a:rPr lang="en-US" dirty="0"/>
              <a:t>months.</a:t>
            </a:r>
          </a:p>
        </p:txBody>
      </p:sp>
      <p:sp>
        <p:nvSpPr>
          <p:cNvPr id="4" name="Rectangle 3"/>
          <p:cNvSpPr/>
          <p:nvPr/>
        </p:nvSpPr>
        <p:spPr>
          <a:xfrm>
            <a:off x="0" y="6543098"/>
            <a:ext cx="3903376" cy="307777"/>
          </a:xfrm>
          <a:prstGeom prst="rect">
            <a:avLst/>
          </a:prstGeom>
        </p:spPr>
        <p:txBody>
          <a:bodyPr wrap="none">
            <a:spAutoFit/>
          </a:bodyPr>
          <a:lstStyle/>
          <a:p>
            <a:r>
              <a:rPr lang="en-US" sz="1400" dirty="0" smtClean="0"/>
              <a:t>Leung </a:t>
            </a:r>
            <a:r>
              <a:rPr lang="en-US" sz="1400" i="1" dirty="0" smtClean="0"/>
              <a:t>et al</a:t>
            </a:r>
            <a:r>
              <a:rPr lang="en-US" sz="1400" dirty="0" smtClean="0"/>
              <a:t>. Kidney Int. 73:1282–1288; 2008.</a:t>
            </a:r>
            <a:endParaRPr lang="en-US" sz="1400" dirty="0"/>
          </a:p>
        </p:txBody>
      </p:sp>
      <p:sp>
        <p:nvSpPr>
          <p:cNvPr id="5" name="TextBox 4"/>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smtClean="0"/>
              <a:t>III</a:t>
            </a:r>
            <a:endParaRPr lang="en-US" sz="3200" dirty="0"/>
          </a:p>
        </p:txBody>
      </p:sp>
    </p:spTree>
    <p:extLst>
      <p:ext uri="{BB962C8B-B14F-4D97-AF65-F5344CB8AC3E}">
        <p14:creationId xmlns:p14="http://schemas.microsoft.com/office/powerpoint/2010/main" val="15512702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kidneykorner.com/AK/ComicImages/santa.gif"/>
          <p:cNvPicPr>
            <a:picLocks noGrp="1"/>
          </p:cNvPicPr>
          <p:nvPr>
            <p:ph idx="1"/>
          </p:nvPr>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extLst>
      <p:ext uri="{BB962C8B-B14F-4D97-AF65-F5344CB8AC3E}">
        <p14:creationId xmlns:p14="http://schemas.microsoft.com/office/powerpoint/2010/main" val="5262072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Complications of PEX </a:t>
            </a:r>
            <a:endParaRPr lang="en-US" dirty="0"/>
          </a:p>
        </p:txBody>
      </p:sp>
      <p:sp>
        <p:nvSpPr>
          <p:cNvPr id="3" name="Content Placeholder 2"/>
          <p:cNvSpPr>
            <a:spLocks noGrp="1"/>
          </p:cNvSpPr>
          <p:nvPr>
            <p:ph idx="1"/>
          </p:nvPr>
        </p:nvSpPr>
        <p:spPr/>
        <p:txBody>
          <a:bodyPr>
            <a:normAutofit/>
          </a:bodyPr>
          <a:lstStyle/>
          <a:p>
            <a:r>
              <a:rPr lang="en-US" dirty="0" smtClean="0"/>
              <a:t>Death (incidence 0.05%) </a:t>
            </a:r>
          </a:p>
          <a:p>
            <a:r>
              <a:rPr lang="en-US" dirty="0" smtClean="0"/>
              <a:t>Citrate-induced </a:t>
            </a:r>
            <a:r>
              <a:rPr lang="en-US" dirty="0" err="1" smtClean="0"/>
              <a:t>hypocalcemia</a:t>
            </a:r>
            <a:r>
              <a:rPr lang="en-US" dirty="0" smtClean="0"/>
              <a:t> </a:t>
            </a:r>
            <a:endParaRPr lang="en-US" dirty="0"/>
          </a:p>
          <a:p>
            <a:pPr lvl="1"/>
            <a:r>
              <a:rPr lang="en-US" dirty="0" smtClean="0"/>
              <a:t>Perioral or distal extremity tingling or </a:t>
            </a:r>
            <a:r>
              <a:rPr lang="en-US" dirty="0" err="1" smtClean="0"/>
              <a:t>paresthesia</a:t>
            </a:r>
            <a:r>
              <a:rPr lang="en-US" dirty="0" smtClean="0"/>
              <a:t> </a:t>
            </a:r>
          </a:p>
          <a:p>
            <a:pPr lvl="1"/>
            <a:r>
              <a:rPr lang="en-US" dirty="0" smtClean="0"/>
              <a:t>Give calcium </a:t>
            </a:r>
            <a:r>
              <a:rPr lang="en-US" dirty="0" err="1" smtClean="0"/>
              <a:t>gluconate</a:t>
            </a:r>
            <a:r>
              <a:rPr lang="en-US" dirty="0" smtClean="0"/>
              <a:t> 1 g IV and calcium carbonate PO </a:t>
            </a:r>
          </a:p>
          <a:p>
            <a:r>
              <a:rPr lang="en-US" dirty="0" smtClean="0"/>
              <a:t>Depletion coagulopathy with albumin  </a:t>
            </a:r>
          </a:p>
          <a:p>
            <a:r>
              <a:rPr lang="en-US" dirty="0" smtClean="0"/>
              <a:t>Thrombosis with albumin </a:t>
            </a:r>
          </a:p>
          <a:p>
            <a:pPr lvl="1"/>
            <a:r>
              <a:rPr lang="en-US" dirty="0" smtClean="0"/>
              <a:t>Depletion of anticoagulant factors </a:t>
            </a:r>
          </a:p>
        </p:txBody>
      </p:sp>
      <p:sp>
        <p:nvSpPr>
          <p:cNvPr id="4" name="TextBox 3"/>
          <p:cNvSpPr txBox="1"/>
          <p:nvPr/>
        </p:nvSpPr>
        <p:spPr>
          <a:xfrm>
            <a:off x="0" y="6537960"/>
            <a:ext cx="4419600" cy="307777"/>
          </a:xfrm>
          <a:prstGeom prst="rect">
            <a:avLst/>
          </a:prstGeom>
          <a:noFill/>
        </p:spPr>
        <p:txBody>
          <a:bodyPr wrap="square" rtlCol="0">
            <a:spAutoFit/>
          </a:bodyPr>
          <a:lstStyle/>
          <a:p>
            <a:r>
              <a:rPr lang="en-US" sz="1400" dirty="0" smtClean="0"/>
              <a:t>Kaplan. AJKD. 52:1180-1196, 2008.</a:t>
            </a:r>
            <a:endParaRPr lang="en-US" sz="1400" dirty="0"/>
          </a:p>
        </p:txBody>
      </p:sp>
    </p:spTree>
    <p:extLst>
      <p:ext uri="{BB962C8B-B14F-4D97-AF65-F5344CB8AC3E}">
        <p14:creationId xmlns:p14="http://schemas.microsoft.com/office/powerpoint/2010/main" val="35498249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Complications of PEX </a:t>
            </a:r>
            <a:endParaRPr lang="en-US" dirty="0"/>
          </a:p>
        </p:txBody>
      </p:sp>
      <p:sp>
        <p:nvSpPr>
          <p:cNvPr id="3" name="Content Placeholder 2"/>
          <p:cNvSpPr>
            <a:spLocks noGrp="1"/>
          </p:cNvSpPr>
          <p:nvPr>
            <p:ph idx="1"/>
          </p:nvPr>
        </p:nvSpPr>
        <p:spPr/>
        <p:txBody>
          <a:bodyPr/>
          <a:lstStyle/>
          <a:p>
            <a:r>
              <a:rPr lang="en-US" dirty="0" smtClean="0"/>
              <a:t>Infection</a:t>
            </a:r>
          </a:p>
          <a:p>
            <a:pPr lvl="1"/>
            <a:r>
              <a:rPr lang="en-US" dirty="0" smtClean="0"/>
              <a:t>Viral transmission with FFP </a:t>
            </a:r>
          </a:p>
          <a:p>
            <a:pPr lvl="1"/>
            <a:r>
              <a:rPr lang="en-US" dirty="0" smtClean="0"/>
              <a:t>Depletion of </a:t>
            </a:r>
            <a:r>
              <a:rPr lang="en-US" dirty="0" err="1" smtClean="0"/>
              <a:t>immunoglobulins</a:t>
            </a:r>
            <a:r>
              <a:rPr lang="en-US" dirty="0" smtClean="0"/>
              <a:t> with albumin</a:t>
            </a:r>
          </a:p>
          <a:p>
            <a:pPr lvl="1"/>
            <a:r>
              <a:rPr lang="en-US" dirty="0" smtClean="0"/>
              <a:t>May require infusion of IVIG </a:t>
            </a:r>
          </a:p>
          <a:p>
            <a:r>
              <a:rPr lang="en-US" dirty="0" err="1" smtClean="0"/>
              <a:t>Anaphylactoid</a:t>
            </a:r>
            <a:r>
              <a:rPr lang="en-US" dirty="0" smtClean="0"/>
              <a:t> reactions to FFP</a:t>
            </a:r>
          </a:p>
          <a:p>
            <a:pPr lvl="1"/>
            <a:r>
              <a:rPr lang="en-US" dirty="0" smtClean="0"/>
              <a:t>Fever, chills, </a:t>
            </a:r>
            <a:r>
              <a:rPr lang="en-US" dirty="0" err="1" smtClean="0"/>
              <a:t>urticaria</a:t>
            </a:r>
            <a:r>
              <a:rPr lang="en-US" dirty="0" smtClean="0"/>
              <a:t>, wheezing, hypotension </a:t>
            </a:r>
          </a:p>
          <a:p>
            <a:r>
              <a:rPr lang="en-US" dirty="0" smtClean="0"/>
              <a:t>Atypical reactions to ACE inhibitors </a:t>
            </a:r>
          </a:p>
          <a:p>
            <a:pPr lvl="1"/>
            <a:r>
              <a:rPr lang="en-US" dirty="0" smtClean="0"/>
              <a:t>Associated with use of </a:t>
            </a:r>
            <a:r>
              <a:rPr lang="en-US" dirty="0" err="1" smtClean="0"/>
              <a:t>Prosorba</a:t>
            </a:r>
            <a:r>
              <a:rPr lang="en-US" dirty="0" smtClean="0"/>
              <a:t> column</a:t>
            </a:r>
            <a:endParaRPr lang="en-US" dirty="0"/>
          </a:p>
        </p:txBody>
      </p:sp>
      <p:sp>
        <p:nvSpPr>
          <p:cNvPr id="4" name="TextBox 3"/>
          <p:cNvSpPr txBox="1"/>
          <p:nvPr/>
        </p:nvSpPr>
        <p:spPr>
          <a:xfrm>
            <a:off x="0" y="6537960"/>
            <a:ext cx="4419600" cy="307777"/>
          </a:xfrm>
          <a:prstGeom prst="rect">
            <a:avLst/>
          </a:prstGeom>
          <a:noFill/>
        </p:spPr>
        <p:txBody>
          <a:bodyPr wrap="square" rtlCol="0">
            <a:spAutoFit/>
          </a:bodyPr>
          <a:lstStyle/>
          <a:p>
            <a:r>
              <a:rPr lang="en-US" sz="1400" dirty="0" smtClean="0"/>
              <a:t>AJKD. 52:1180-1196, 2008.</a:t>
            </a:r>
            <a:endParaRPr lang="en-US" sz="1400" dirty="0"/>
          </a:p>
        </p:txBody>
      </p:sp>
    </p:spTree>
    <p:extLst>
      <p:ext uri="{BB962C8B-B14F-4D97-AF65-F5344CB8AC3E}">
        <p14:creationId xmlns:p14="http://schemas.microsoft.com/office/powerpoint/2010/main" val="34103352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Complications of PEX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Hypokalemia</a:t>
            </a:r>
          </a:p>
          <a:p>
            <a:pPr lvl="1"/>
            <a:r>
              <a:rPr lang="en-US" dirty="0" smtClean="0"/>
              <a:t>Low potassium content of albumin  </a:t>
            </a:r>
          </a:p>
          <a:p>
            <a:r>
              <a:rPr lang="en-US" dirty="0" smtClean="0"/>
              <a:t>Alkalosis due to citrate </a:t>
            </a:r>
          </a:p>
          <a:p>
            <a:r>
              <a:rPr lang="en-US" dirty="0" smtClean="0"/>
              <a:t>Aluminum toxicity </a:t>
            </a:r>
            <a:endParaRPr lang="en-US" dirty="0"/>
          </a:p>
          <a:p>
            <a:pPr lvl="1"/>
            <a:r>
              <a:rPr lang="en-US" dirty="0" smtClean="0"/>
              <a:t>High aluminum content in albumin solutions </a:t>
            </a:r>
          </a:p>
          <a:p>
            <a:r>
              <a:rPr lang="en-US" dirty="0" smtClean="0"/>
              <a:t>Vitamin removal transiently </a:t>
            </a:r>
          </a:p>
          <a:p>
            <a:r>
              <a:rPr lang="en-US" dirty="0" smtClean="0"/>
              <a:t>Chills and hypothermia if replacement fluid not adequately warmed </a:t>
            </a:r>
          </a:p>
          <a:p>
            <a:r>
              <a:rPr lang="en-US" dirty="0" smtClean="0"/>
              <a:t>Hypotension (incidence 1.7%) </a:t>
            </a:r>
          </a:p>
          <a:p>
            <a:r>
              <a:rPr lang="en-US" dirty="0" smtClean="0"/>
              <a:t>Drug removal </a:t>
            </a:r>
          </a:p>
        </p:txBody>
      </p:sp>
      <p:sp>
        <p:nvSpPr>
          <p:cNvPr id="4" name="TextBox 3"/>
          <p:cNvSpPr txBox="1"/>
          <p:nvPr/>
        </p:nvSpPr>
        <p:spPr>
          <a:xfrm>
            <a:off x="0" y="6537960"/>
            <a:ext cx="4419600" cy="307777"/>
          </a:xfrm>
          <a:prstGeom prst="rect">
            <a:avLst/>
          </a:prstGeom>
          <a:noFill/>
        </p:spPr>
        <p:txBody>
          <a:bodyPr wrap="square" rtlCol="0">
            <a:spAutoFit/>
          </a:bodyPr>
          <a:lstStyle/>
          <a:p>
            <a:r>
              <a:rPr lang="en-US" sz="1400" dirty="0" smtClean="0"/>
              <a:t>AJKD. 52:1180-1196, 2008.</a:t>
            </a:r>
            <a:endParaRPr lang="en-US" sz="1400" dirty="0"/>
          </a:p>
        </p:txBody>
      </p:sp>
    </p:spTree>
    <p:extLst>
      <p:ext uri="{BB962C8B-B14F-4D97-AF65-F5344CB8AC3E}">
        <p14:creationId xmlns:p14="http://schemas.microsoft.com/office/powerpoint/2010/main" val="97821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PEX procedure – Anticoagulation </a:t>
            </a:r>
            <a:endParaRPr lang="en-US" dirty="0"/>
          </a:p>
        </p:txBody>
      </p:sp>
      <p:sp>
        <p:nvSpPr>
          <p:cNvPr id="3" name="Content Placeholder 2"/>
          <p:cNvSpPr>
            <a:spLocks noGrp="1"/>
          </p:cNvSpPr>
          <p:nvPr>
            <p:ph idx="1"/>
          </p:nvPr>
        </p:nvSpPr>
        <p:spPr/>
        <p:txBody>
          <a:bodyPr>
            <a:normAutofit lnSpcReduction="10000"/>
          </a:bodyPr>
          <a:lstStyle/>
          <a:p>
            <a:r>
              <a:rPr lang="en-US" dirty="0" smtClean="0"/>
              <a:t>Acid-citrate-dextrose solution </a:t>
            </a:r>
          </a:p>
          <a:p>
            <a:pPr lvl="1"/>
            <a:r>
              <a:rPr lang="en-US" dirty="0" smtClean="0"/>
              <a:t>continuous infusion </a:t>
            </a:r>
          </a:p>
          <a:p>
            <a:pPr lvl="1"/>
            <a:r>
              <a:rPr lang="en-US" dirty="0"/>
              <a:t>a</a:t>
            </a:r>
            <a:r>
              <a:rPr lang="en-US" dirty="0" smtClean="0"/>
              <a:t>djusted according to blood flow (1:10 to 1:25) </a:t>
            </a:r>
          </a:p>
          <a:p>
            <a:pPr lvl="1"/>
            <a:r>
              <a:rPr lang="en-US" dirty="0"/>
              <a:t>r</a:t>
            </a:r>
            <a:r>
              <a:rPr lang="en-US" dirty="0" smtClean="0"/>
              <a:t>equires concurrent calcium </a:t>
            </a:r>
            <a:r>
              <a:rPr lang="en-US" dirty="0" err="1" smtClean="0"/>
              <a:t>gluconate</a:t>
            </a:r>
            <a:r>
              <a:rPr lang="en-US" dirty="0" smtClean="0"/>
              <a:t> infusion </a:t>
            </a:r>
          </a:p>
          <a:p>
            <a:r>
              <a:rPr lang="en-US" dirty="0" smtClean="0"/>
              <a:t>Heparin </a:t>
            </a:r>
          </a:p>
          <a:p>
            <a:pPr lvl="1"/>
            <a:r>
              <a:rPr lang="en-US" dirty="0" smtClean="0"/>
              <a:t>used alone or in combination with citrate infusion </a:t>
            </a:r>
          </a:p>
          <a:p>
            <a:pPr lvl="1"/>
            <a:r>
              <a:rPr lang="en-US" dirty="0" smtClean="0"/>
              <a:t>40 units/kg bolus then 20 units/kg hour </a:t>
            </a:r>
            <a:endParaRPr lang="en-US" dirty="0"/>
          </a:p>
        </p:txBody>
      </p:sp>
      <p:sp>
        <p:nvSpPr>
          <p:cNvPr id="4" name="TextBox 3"/>
          <p:cNvSpPr txBox="1"/>
          <p:nvPr/>
        </p:nvSpPr>
        <p:spPr>
          <a:xfrm>
            <a:off x="0" y="6519743"/>
            <a:ext cx="5791200" cy="307777"/>
          </a:xfrm>
          <a:prstGeom prst="rect">
            <a:avLst/>
          </a:prstGeom>
          <a:noFill/>
        </p:spPr>
        <p:txBody>
          <a:bodyPr wrap="square" rtlCol="0">
            <a:spAutoFit/>
          </a:bodyPr>
          <a:lstStyle/>
          <a:p>
            <a:r>
              <a:rPr lang="en-US" sz="1400" u="sng" dirty="0" smtClean="0"/>
              <a:t>Brenner and Rector’s The Kidney</a:t>
            </a:r>
            <a:r>
              <a:rPr lang="en-US" sz="1400" dirty="0" smtClean="0"/>
              <a:t>, 8</a:t>
            </a:r>
            <a:r>
              <a:rPr lang="en-US" sz="1400" baseline="30000" dirty="0" smtClean="0"/>
              <a:t>th</a:t>
            </a:r>
            <a:r>
              <a:rPr lang="en-US" sz="1400" dirty="0" smtClean="0"/>
              <a:t> ed. 2071-2080, 2007. </a:t>
            </a:r>
            <a:endParaRPr lang="en-US" sz="1400" dirty="0"/>
          </a:p>
        </p:txBody>
      </p:sp>
    </p:spTree>
    <p:extLst>
      <p:ext uri="{BB962C8B-B14F-4D97-AF65-F5344CB8AC3E}">
        <p14:creationId xmlns:p14="http://schemas.microsoft.com/office/powerpoint/2010/main" val="20248417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274638"/>
            <a:ext cx="7467600" cy="1143000"/>
          </a:xfrm>
        </p:spPr>
        <p:txBody>
          <a:bodyPr>
            <a:normAutofit fontScale="90000"/>
          </a:bodyPr>
          <a:lstStyle/>
          <a:p>
            <a:pPr algn="ctr"/>
            <a:r>
              <a:rPr lang="en-US" dirty="0" smtClean="0"/>
              <a:t>Medicare Reimbursement for PEX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800224"/>
            <a:ext cx="74961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37960"/>
            <a:ext cx="4419600" cy="307777"/>
          </a:xfrm>
          <a:prstGeom prst="rect">
            <a:avLst/>
          </a:prstGeom>
          <a:noFill/>
        </p:spPr>
        <p:txBody>
          <a:bodyPr wrap="square" rtlCol="0">
            <a:spAutoFit/>
          </a:bodyPr>
          <a:lstStyle/>
          <a:p>
            <a:r>
              <a:rPr lang="en-US" sz="1400" dirty="0" smtClean="0"/>
              <a:t>Kaplan. AJKD. 52:1180-1196, 2008.</a:t>
            </a:r>
            <a:endParaRPr lang="en-US" sz="1400" dirty="0"/>
          </a:p>
        </p:txBody>
      </p:sp>
    </p:spTree>
    <p:extLst>
      <p:ext uri="{BB962C8B-B14F-4D97-AF65-F5344CB8AC3E}">
        <p14:creationId xmlns:p14="http://schemas.microsoft.com/office/powerpoint/2010/main" val="13827858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2846388"/>
            <a:ext cx="7467600" cy="1143000"/>
          </a:xfrm>
        </p:spPr>
        <p:txBody>
          <a:bodyPr/>
          <a:lstStyle/>
          <a:p>
            <a:pPr algn="ctr"/>
            <a:r>
              <a:rPr lang="en-US" dirty="0" smtClean="0"/>
              <a:t>The End</a:t>
            </a:r>
            <a:endParaRPr lang="en-US" dirty="0"/>
          </a:p>
        </p:txBody>
      </p:sp>
    </p:spTree>
    <p:extLst>
      <p:ext uri="{BB962C8B-B14F-4D97-AF65-F5344CB8AC3E}">
        <p14:creationId xmlns:p14="http://schemas.microsoft.com/office/powerpoint/2010/main" val="22675556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675556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556890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675556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lstStyle/>
          <a:p>
            <a:pPr algn="ctr"/>
            <a:r>
              <a:rPr lang="en-US" dirty="0" smtClean="0"/>
              <a:t>Historic perspective </a:t>
            </a:r>
            <a:endParaRPr lang="en-US" dirty="0"/>
          </a:p>
        </p:txBody>
      </p:sp>
      <p:sp>
        <p:nvSpPr>
          <p:cNvPr id="3" name="Content Placeholder 2"/>
          <p:cNvSpPr>
            <a:spLocks noGrp="1"/>
          </p:cNvSpPr>
          <p:nvPr>
            <p:ph idx="1"/>
          </p:nvPr>
        </p:nvSpPr>
        <p:spPr/>
        <p:txBody>
          <a:bodyPr/>
          <a:lstStyle/>
          <a:p>
            <a:r>
              <a:rPr lang="en-US" dirty="0" smtClean="0"/>
              <a:t>First performed at Johns Hopkins in 1914 by Abel, </a:t>
            </a:r>
            <a:r>
              <a:rPr lang="en-US" dirty="0" err="1" smtClean="0"/>
              <a:t>Rowntree</a:t>
            </a:r>
            <a:r>
              <a:rPr lang="en-US" dirty="0" smtClean="0"/>
              <a:t>, and Turner</a:t>
            </a:r>
          </a:p>
          <a:p>
            <a:r>
              <a:rPr lang="en-US" dirty="0" smtClean="0"/>
              <a:t>Called “</a:t>
            </a:r>
            <a:r>
              <a:rPr lang="en-US" dirty="0" err="1" smtClean="0"/>
              <a:t>vivi</a:t>
            </a:r>
            <a:r>
              <a:rPr lang="en-US" dirty="0" smtClean="0"/>
              <a:t>-diffusion” and demonstrated that the blood of a living animal could be dialyzed and returned to the circulation</a:t>
            </a:r>
          </a:p>
          <a:p>
            <a:r>
              <a:rPr lang="en-US" dirty="0" smtClean="0"/>
              <a:t>Schwab and Fahey performed first therapeutic </a:t>
            </a:r>
            <a:r>
              <a:rPr lang="en-US" dirty="0" err="1" smtClean="0"/>
              <a:t>plasmapheresis</a:t>
            </a:r>
            <a:r>
              <a:rPr lang="en-US" dirty="0" smtClean="0"/>
              <a:t> in 1960 to treat </a:t>
            </a:r>
            <a:r>
              <a:rPr lang="en-US" dirty="0" err="1" smtClean="0"/>
              <a:t>macroglobulinemia</a:t>
            </a:r>
            <a:r>
              <a:rPr lang="en-US" dirty="0" smtClean="0"/>
              <a:t> </a:t>
            </a:r>
          </a:p>
        </p:txBody>
      </p:sp>
      <p:sp>
        <p:nvSpPr>
          <p:cNvPr id="4" name="TextBox 3"/>
          <p:cNvSpPr txBox="1"/>
          <p:nvPr/>
        </p:nvSpPr>
        <p:spPr>
          <a:xfrm>
            <a:off x="0" y="6119336"/>
            <a:ext cx="5029200" cy="523220"/>
          </a:xfrm>
          <a:prstGeom prst="rect">
            <a:avLst/>
          </a:prstGeom>
          <a:noFill/>
        </p:spPr>
        <p:txBody>
          <a:bodyPr wrap="square" rtlCol="0">
            <a:spAutoFit/>
          </a:bodyPr>
          <a:lstStyle/>
          <a:p>
            <a:r>
              <a:rPr lang="en-US" sz="1400" dirty="0" err="1" smtClean="0"/>
              <a:t>Transfus</a:t>
            </a:r>
            <a:r>
              <a:rPr lang="en-US" sz="1400" dirty="0" smtClean="0"/>
              <a:t> </a:t>
            </a:r>
            <a:r>
              <a:rPr lang="en-US" sz="1400" dirty="0" err="1" smtClean="0"/>
              <a:t>Sci</a:t>
            </a:r>
            <a:r>
              <a:rPr lang="en-US" sz="1400" dirty="0" smtClean="0"/>
              <a:t> 11(2): 164-177; 1990</a:t>
            </a:r>
          </a:p>
          <a:p>
            <a:r>
              <a:rPr lang="en-US" sz="1400" dirty="0" smtClean="0"/>
              <a:t>N </a:t>
            </a:r>
            <a:r>
              <a:rPr lang="en-US" sz="1400" dirty="0" err="1" smtClean="0"/>
              <a:t>Eng</a:t>
            </a:r>
            <a:r>
              <a:rPr lang="en-US" sz="1400" dirty="0" smtClean="0"/>
              <a:t> J Med 263:574-579;1960</a:t>
            </a:r>
            <a:endParaRPr lang="en-US" sz="1400" dirty="0"/>
          </a:p>
        </p:txBody>
      </p:sp>
    </p:spTree>
    <p:extLst>
      <p:ext uri="{BB962C8B-B14F-4D97-AF65-F5344CB8AC3E}">
        <p14:creationId xmlns:p14="http://schemas.microsoft.com/office/powerpoint/2010/main" val="39519091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0" y="670560"/>
            <a:ext cx="51149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20" y="4808952"/>
            <a:ext cx="5114925" cy="138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2860" y="548640"/>
            <a:ext cx="920060" cy="5562600"/>
          </a:xfrm>
          <a:prstGeom prst="rect">
            <a:avLst/>
          </a:prstGeom>
          <a:noFill/>
        </p:spPr>
        <p:txBody>
          <a:bodyPr vert="wordArtVert" wrap="square" lIns="91440" tIns="45720" rIns="91440" bIns="45720">
            <a:spAutoFit/>
          </a:bodyPr>
          <a:lstStyle/>
          <a:p>
            <a:pPr algn="ctr"/>
            <a:r>
              <a:rPr lang="en-US" sz="4400" b="1" dirty="0" smtClean="0">
                <a:ln w="1905"/>
                <a:effectLst>
                  <a:innerShdw blurRad="69850" dist="43180" dir="5400000">
                    <a:srgbClr val="000000">
                      <a:alpha val="65000"/>
                    </a:srgbClr>
                  </a:innerShdw>
                </a:effectLst>
              </a:rPr>
              <a:t>Results</a:t>
            </a:r>
            <a:endParaRPr lang="en-US" sz="4400" b="1" cap="none" spc="0" dirty="0">
              <a:ln w="1905"/>
              <a:effectLst>
                <a:innerShdw blurRad="69850" dist="43180" dir="5400000">
                  <a:srgbClr val="000000">
                    <a:alpha val="65000"/>
                  </a:srgbClr>
                </a:innerShdw>
              </a:effectLst>
            </a:endParaRPr>
          </a:p>
        </p:txBody>
      </p:sp>
      <p:sp>
        <p:nvSpPr>
          <p:cNvPr id="6" name="TextBox 5"/>
          <p:cNvSpPr txBox="1"/>
          <p:nvPr/>
        </p:nvSpPr>
        <p:spPr>
          <a:xfrm>
            <a:off x="-15240" y="6550223"/>
            <a:ext cx="3962400" cy="307777"/>
          </a:xfrm>
          <a:prstGeom prst="rect">
            <a:avLst/>
          </a:prstGeom>
          <a:noFill/>
        </p:spPr>
        <p:txBody>
          <a:bodyPr wrap="square" rtlCol="0">
            <a:spAutoFit/>
          </a:bodyPr>
          <a:lstStyle/>
          <a:p>
            <a:r>
              <a:rPr lang="en-US" sz="1400" dirty="0" smtClean="0"/>
              <a:t>Rock </a:t>
            </a:r>
            <a:r>
              <a:rPr lang="en-US" sz="1400" i="1" dirty="0" smtClean="0"/>
              <a:t>et al</a:t>
            </a:r>
            <a:r>
              <a:rPr lang="en-US" sz="1400" dirty="0" smtClean="0"/>
              <a:t>. N </a:t>
            </a:r>
            <a:r>
              <a:rPr lang="en-US" sz="1400" dirty="0" err="1" smtClean="0"/>
              <a:t>Engl</a:t>
            </a:r>
            <a:r>
              <a:rPr lang="en-US" sz="1400" dirty="0" smtClean="0"/>
              <a:t> J Med 325:393-397;1991. </a:t>
            </a:r>
            <a:endParaRPr lang="en-US" sz="1400" dirty="0"/>
          </a:p>
        </p:txBody>
      </p:sp>
      <p:sp>
        <p:nvSpPr>
          <p:cNvPr id="7" name="TextBox 6"/>
          <p:cNvSpPr txBox="1"/>
          <p:nvPr/>
        </p:nvSpPr>
        <p:spPr>
          <a:xfrm>
            <a:off x="8229600" y="6263640"/>
            <a:ext cx="914400" cy="584775"/>
          </a:xfrm>
          <a:prstGeom prst="rect">
            <a:avLst/>
          </a:prstGeom>
          <a:noFill/>
          <a:ln w="19050">
            <a:solidFill>
              <a:schemeClr val="accent1"/>
            </a:solidFill>
          </a:ln>
        </p:spPr>
        <p:txBody>
          <a:bodyPr wrap="square" rtlCol="0">
            <a:spAutoFit/>
          </a:bodyPr>
          <a:lstStyle/>
          <a:p>
            <a:pPr algn="ctr"/>
            <a:r>
              <a:rPr lang="en-US" sz="3200" dirty="0"/>
              <a:t>I</a:t>
            </a:r>
          </a:p>
        </p:txBody>
      </p:sp>
    </p:spTree>
    <p:extLst>
      <p:ext uri="{BB962C8B-B14F-4D97-AF65-F5344CB8AC3E}">
        <p14:creationId xmlns:p14="http://schemas.microsoft.com/office/powerpoint/2010/main" val="31126997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
            <a:ext cx="8001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37960"/>
            <a:ext cx="5562600" cy="307777"/>
          </a:xfrm>
          <a:prstGeom prst="rect">
            <a:avLst/>
          </a:prstGeom>
          <a:noFill/>
        </p:spPr>
        <p:txBody>
          <a:bodyPr wrap="square" rtlCol="0">
            <a:spAutoFit/>
          </a:bodyPr>
          <a:lstStyle/>
          <a:p>
            <a:r>
              <a:rPr lang="en-US" sz="1400" i="1" dirty="0" err="1"/>
              <a:t>Orphanet</a:t>
            </a:r>
            <a:r>
              <a:rPr lang="en-US" sz="1400" i="1" dirty="0"/>
              <a:t> Journal of Rare </a:t>
            </a:r>
            <a:r>
              <a:rPr lang="en-US" sz="1400" i="1" dirty="0" smtClean="0"/>
              <a:t>Diseases. </a:t>
            </a:r>
            <a:r>
              <a:rPr lang="en-US" sz="1400" b="1" dirty="0" smtClean="0"/>
              <a:t>3</a:t>
            </a:r>
            <a:r>
              <a:rPr lang="en-US" sz="1400" dirty="0" smtClean="0"/>
              <a:t>:25, 2008</a:t>
            </a:r>
            <a:endParaRPr lang="en-US" sz="1400" dirty="0"/>
          </a:p>
        </p:txBody>
      </p:sp>
    </p:spTree>
    <p:extLst>
      <p:ext uri="{BB962C8B-B14F-4D97-AF65-F5344CB8AC3E}">
        <p14:creationId xmlns:p14="http://schemas.microsoft.com/office/powerpoint/2010/main" val="21992886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171700"/>
            <a:ext cx="55721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37960"/>
            <a:ext cx="5562600" cy="307777"/>
          </a:xfrm>
          <a:prstGeom prst="rect">
            <a:avLst/>
          </a:prstGeom>
          <a:noFill/>
        </p:spPr>
        <p:txBody>
          <a:bodyPr wrap="square" rtlCol="0">
            <a:spAutoFit/>
          </a:bodyPr>
          <a:lstStyle/>
          <a:p>
            <a:r>
              <a:rPr lang="en-US" sz="1400" i="1" dirty="0" err="1"/>
              <a:t>Orphanet</a:t>
            </a:r>
            <a:r>
              <a:rPr lang="en-US" sz="1400" i="1" dirty="0"/>
              <a:t> Journal of Rare </a:t>
            </a:r>
            <a:r>
              <a:rPr lang="en-US" sz="1400" i="1" dirty="0" smtClean="0"/>
              <a:t>Diseases. </a:t>
            </a:r>
            <a:r>
              <a:rPr lang="en-US" sz="1400" b="1" dirty="0" smtClean="0"/>
              <a:t>3</a:t>
            </a:r>
            <a:r>
              <a:rPr lang="en-US" sz="1400" dirty="0" smtClean="0"/>
              <a:t>:25, 2008</a:t>
            </a:r>
            <a:endParaRPr lang="en-US" sz="1400" dirty="0"/>
          </a:p>
        </p:txBody>
      </p:sp>
    </p:spTree>
    <p:extLst>
      <p:ext uri="{BB962C8B-B14F-4D97-AF65-F5344CB8AC3E}">
        <p14:creationId xmlns:p14="http://schemas.microsoft.com/office/powerpoint/2010/main" val="16980098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1309688"/>
            <a:ext cx="68103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86" y="6488668"/>
            <a:ext cx="4057521" cy="369332"/>
          </a:xfrm>
          <a:prstGeom prst="rect">
            <a:avLst/>
          </a:prstGeom>
        </p:spPr>
        <p:txBody>
          <a:bodyPr wrap="none">
            <a:spAutoFit/>
          </a:bodyPr>
          <a:lstStyle/>
          <a:p>
            <a:r>
              <a:rPr lang="en-US" sz="1400" dirty="0" err="1"/>
              <a:t>Curr</a:t>
            </a:r>
            <a:r>
              <a:rPr lang="en-US" sz="1400" dirty="0"/>
              <a:t> </a:t>
            </a:r>
            <a:r>
              <a:rPr lang="en-US" sz="1400" dirty="0" err="1"/>
              <a:t>Opin</a:t>
            </a:r>
            <a:r>
              <a:rPr lang="en-US" sz="1400" dirty="0"/>
              <a:t> </a:t>
            </a:r>
            <a:r>
              <a:rPr lang="en-US" sz="1400" dirty="0" err="1"/>
              <a:t>Nephrol</a:t>
            </a:r>
            <a:r>
              <a:rPr lang="en-US" sz="1400" dirty="0"/>
              <a:t> </a:t>
            </a:r>
            <a:r>
              <a:rPr lang="en-US" sz="1400" dirty="0" err="1"/>
              <a:t>Hypertens</a:t>
            </a:r>
            <a:r>
              <a:rPr lang="en-US" sz="1400" dirty="0"/>
              <a:t> </a:t>
            </a:r>
            <a:r>
              <a:rPr lang="en-US" sz="1400" dirty="0" smtClean="0"/>
              <a:t>19:550–555, 2010</a:t>
            </a:r>
            <a:r>
              <a:rPr lang="en-US" dirty="0" smtClean="0"/>
              <a:t>.</a:t>
            </a:r>
            <a:endParaRPr lang="en-US" dirty="0"/>
          </a:p>
        </p:txBody>
      </p:sp>
    </p:spTree>
    <p:extLst>
      <p:ext uri="{BB962C8B-B14F-4D97-AF65-F5344CB8AC3E}">
        <p14:creationId xmlns:p14="http://schemas.microsoft.com/office/powerpoint/2010/main" val="428585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67600" cy="1143000"/>
          </a:xfrm>
        </p:spPr>
        <p:txBody>
          <a:bodyPr>
            <a:normAutofit fontScale="90000"/>
          </a:bodyPr>
          <a:lstStyle/>
          <a:p>
            <a:pPr algn="ctr"/>
            <a:r>
              <a:rPr lang="en-US" dirty="0" smtClean="0"/>
              <a:t>PEX procedure – </a:t>
            </a:r>
            <a:br>
              <a:rPr lang="en-US" dirty="0" smtClean="0"/>
            </a:br>
            <a:r>
              <a:rPr lang="en-US" dirty="0" smtClean="0"/>
              <a:t>Replacement Fluids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sz="3400" b="1" dirty="0" smtClean="0"/>
                  <a:t>5% Albumin</a:t>
                </a:r>
              </a:p>
              <a:p>
                <a:pPr lvl="1"/>
                <a:r>
                  <a:rPr lang="en-US" dirty="0" smtClean="0"/>
                  <a:t>Most commonly used </a:t>
                </a:r>
              </a:p>
              <a:p>
                <a:pPr lvl="1"/>
                <a:r>
                  <a:rPr lang="en-US" dirty="0" smtClean="0"/>
                  <a:t>Generally combined with NS on a 50:50 (</a:t>
                </a:r>
                <a:r>
                  <a:rPr lang="en-US" dirty="0" err="1" smtClean="0"/>
                  <a:t>vol</a:t>
                </a:r>
                <a:r>
                  <a:rPr lang="en-US" dirty="0" smtClean="0"/>
                  <a:t>%) basis </a:t>
                </a:r>
              </a:p>
              <a:p>
                <a:pPr lvl="1"/>
                <a:r>
                  <a:rPr lang="en-US" dirty="0" smtClean="0"/>
                  <a:t>Contains sodium 145 </a:t>
                </a:r>
                <a14:m>
                  <m:oMath xmlns:m="http://schemas.openxmlformats.org/officeDocument/2006/math">
                    <m:r>
                      <a:rPr lang="en-US" i="1" smtClean="0">
                        <a:latin typeface="Cambria Math"/>
                        <a:ea typeface="Cambria Math"/>
                      </a:rPr>
                      <m:t>±</m:t>
                    </m:r>
                  </m:oMath>
                </a14:m>
                <a:r>
                  <a:rPr lang="en-US" dirty="0" smtClean="0"/>
                  <a:t> 15 </a:t>
                </a:r>
                <a:r>
                  <a:rPr lang="en-US" dirty="0" err="1" smtClean="0"/>
                  <a:t>mEq</a:t>
                </a:r>
                <a:r>
                  <a:rPr lang="en-US" dirty="0" smtClean="0"/>
                  <a:t>/L but potassium &lt;2 </a:t>
                </a:r>
                <a:r>
                  <a:rPr lang="en-US" dirty="0" err="1" smtClean="0"/>
                  <a:t>meq</a:t>
                </a:r>
                <a:r>
                  <a:rPr lang="en-US" dirty="0" smtClean="0"/>
                  <a:t>/L  </a:t>
                </a:r>
              </a:p>
              <a:p>
                <a:pPr lvl="1"/>
                <a:r>
                  <a:rPr lang="en-US" dirty="0" smtClean="0"/>
                  <a:t>No risk of viral transmission </a:t>
                </a:r>
              </a:p>
              <a:p>
                <a:pPr lvl="1"/>
                <a:r>
                  <a:rPr lang="en-US" dirty="0" smtClean="0"/>
                  <a:t>Low risk of anaphylactic reactions </a:t>
                </a:r>
              </a:p>
              <a:p>
                <a:pPr lvl="1"/>
                <a:r>
                  <a:rPr lang="en-US" dirty="0" smtClean="0"/>
                  <a:t>Associated with depletion coagulopathy</a:t>
                </a:r>
              </a:p>
              <a:p>
                <a:pPr lvl="2"/>
                <a:r>
                  <a:rPr lang="en-US" dirty="0" smtClean="0"/>
                  <a:t>PT increases by 30% and PTT by 100% after single PE  </a:t>
                </a:r>
              </a:p>
              <a:p>
                <a:pPr lvl="2"/>
                <a:r>
                  <a:rPr lang="en-US" dirty="0" smtClean="0"/>
                  <a:t>Can correct using FFP at end of procedure  </a:t>
                </a:r>
              </a:p>
              <a:p>
                <a:pPr lvl="1"/>
                <a:r>
                  <a:rPr lang="en-US" dirty="0" smtClean="0"/>
                  <a:t>Immunoglobulin depletion </a:t>
                </a:r>
              </a:p>
              <a:p>
                <a:pPr lvl="2"/>
                <a:r>
                  <a:rPr lang="en-US" dirty="0" smtClean="0"/>
                  <a:t>Single 1 plasma volume exchange reduces immunoglobulin levels by 60%</a:t>
                </a:r>
              </a:p>
              <a:p>
                <a:pPr lvl="2"/>
                <a:r>
                  <a:rPr lang="en-US" dirty="0" smtClean="0"/>
                  <a:t>Can correct using single infusion of IVIG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327" t="-3369" r="-1796" b="-2426"/>
                </a:stretch>
              </a:blipFill>
            </p:spPr>
            <p:txBody>
              <a:bodyPr/>
              <a:lstStyle/>
              <a:p>
                <a:r>
                  <a:rPr lang="en-US">
                    <a:noFill/>
                  </a:rPr>
                  <a:t> </a:t>
                </a:r>
              </a:p>
            </p:txBody>
          </p:sp>
        </mc:Fallback>
      </mc:AlternateContent>
      <p:sp>
        <p:nvSpPr>
          <p:cNvPr id="4" name="TextBox 3"/>
          <p:cNvSpPr txBox="1"/>
          <p:nvPr/>
        </p:nvSpPr>
        <p:spPr>
          <a:xfrm>
            <a:off x="0" y="6537960"/>
            <a:ext cx="4419600" cy="307777"/>
          </a:xfrm>
          <a:prstGeom prst="rect">
            <a:avLst/>
          </a:prstGeom>
          <a:noFill/>
        </p:spPr>
        <p:txBody>
          <a:bodyPr wrap="square" rtlCol="0">
            <a:spAutoFit/>
          </a:bodyPr>
          <a:lstStyle/>
          <a:p>
            <a:r>
              <a:rPr lang="en-US" sz="1400" dirty="0" smtClean="0"/>
              <a:t>Kaplan. AJKD. 52:1180-1196, 2008.</a:t>
            </a:r>
            <a:endParaRPr lang="en-US" sz="1400" dirty="0"/>
          </a:p>
        </p:txBody>
      </p:sp>
    </p:spTree>
    <p:extLst>
      <p:ext uri="{BB962C8B-B14F-4D97-AF65-F5344CB8AC3E}">
        <p14:creationId xmlns:p14="http://schemas.microsoft.com/office/powerpoint/2010/main" val="7834388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fontScale="47500" lnSpcReduction="20000"/>
          </a:bodyPr>
          <a:lstStyle/>
          <a:p>
            <a:pPr marL="36576" indent="0">
              <a:buNone/>
            </a:pPr>
            <a:r>
              <a:rPr lang="en-US" dirty="0">
                <a:solidFill>
                  <a:srgbClr val="FFFF00"/>
                </a:solidFill>
              </a:rPr>
              <a:t>Kidney Int. </a:t>
            </a:r>
            <a:r>
              <a:rPr lang="en-US" dirty="0"/>
              <a:t>1988 Jun;33(6):1175-80.</a:t>
            </a:r>
          </a:p>
          <a:p>
            <a:pPr marL="36576" indent="0">
              <a:buNone/>
            </a:pPr>
            <a:r>
              <a:rPr lang="en-US" b="1" dirty="0"/>
              <a:t>Controlled plasma exchange trial in acute renal failure due to multiple myeloma.</a:t>
            </a:r>
          </a:p>
          <a:p>
            <a:pPr marL="36576" indent="0">
              <a:buNone/>
            </a:pPr>
            <a:r>
              <a:rPr lang="en-US" dirty="0" err="1">
                <a:solidFill>
                  <a:srgbClr val="FFFF00"/>
                </a:solidFill>
              </a:rPr>
              <a:t>Zucchelli</a:t>
            </a:r>
            <a:r>
              <a:rPr lang="en-US" dirty="0">
                <a:solidFill>
                  <a:srgbClr val="FFFF00"/>
                </a:solidFill>
              </a:rPr>
              <a:t> </a:t>
            </a:r>
            <a:r>
              <a:rPr lang="en-US" dirty="0" smtClean="0">
                <a:solidFill>
                  <a:srgbClr val="FFFF00"/>
                </a:solidFill>
              </a:rPr>
              <a:t>P,  </a:t>
            </a:r>
            <a:r>
              <a:rPr lang="en-US" dirty="0" err="1">
                <a:solidFill>
                  <a:srgbClr val="FFFF00"/>
                </a:solidFill>
              </a:rPr>
              <a:t>Pasquali</a:t>
            </a:r>
            <a:r>
              <a:rPr lang="en-US" dirty="0">
                <a:solidFill>
                  <a:srgbClr val="FFFF00"/>
                </a:solidFill>
              </a:rPr>
              <a:t> S, </a:t>
            </a:r>
            <a:r>
              <a:rPr lang="en-US" dirty="0" err="1">
                <a:solidFill>
                  <a:srgbClr val="FFFF00"/>
                </a:solidFill>
              </a:rPr>
              <a:t>Cagnoli</a:t>
            </a:r>
            <a:r>
              <a:rPr lang="en-US" dirty="0">
                <a:solidFill>
                  <a:srgbClr val="FFFF00"/>
                </a:solidFill>
              </a:rPr>
              <a:t> L, Ferrari </a:t>
            </a:r>
            <a:r>
              <a:rPr lang="en-US" dirty="0" smtClean="0">
                <a:solidFill>
                  <a:srgbClr val="FFFF00"/>
                </a:solidFill>
              </a:rPr>
              <a:t>G</a:t>
            </a:r>
            <a:r>
              <a:rPr lang="en-US" dirty="0" smtClean="0"/>
              <a:t>.</a:t>
            </a:r>
            <a:endParaRPr lang="en-US" dirty="0"/>
          </a:p>
          <a:p>
            <a:pPr marL="36576" indent="0">
              <a:buNone/>
            </a:pPr>
            <a:r>
              <a:rPr lang="en-US" b="1" dirty="0"/>
              <a:t>Source</a:t>
            </a:r>
          </a:p>
          <a:p>
            <a:pPr marL="36576" indent="0">
              <a:buNone/>
            </a:pPr>
            <a:r>
              <a:rPr lang="en-US" dirty="0"/>
              <a:t>Department of Nephrology, Malpighi Hospital, Bologna, Italy.</a:t>
            </a:r>
          </a:p>
          <a:p>
            <a:pPr marL="36576" indent="0">
              <a:buNone/>
            </a:pPr>
            <a:r>
              <a:rPr lang="en-US" b="1" dirty="0"/>
              <a:t>Abstract</a:t>
            </a:r>
          </a:p>
          <a:p>
            <a:pPr marL="36576" indent="0">
              <a:buNone/>
            </a:pPr>
            <a:r>
              <a:rPr lang="en-US" dirty="0"/>
              <a:t>We studied </a:t>
            </a:r>
            <a:r>
              <a:rPr lang="en-US" b="1" dirty="0"/>
              <a:t>29 patients affected by acute renal failure due to multiple myeloma with </a:t>
            </a:r>
            <a:r>
              <a:rPr lang="en-US" b="1" dirty="0" err="1"/>
              <a:t>Bence</a:t>
            </a:r>
            <a:r>
              <a:rPr lang="en-US" b="1" dirty="0"/>
              <a:t>-Jones proteinuria greater than 1 g/da</a:t>
            </a:r>
            <a:r>
              <a:rPr lang="en-US" dirty="0"/>
              <a:t>y to evaluate the effectiveness of plasma exchange in the treatment of severe myeloma nephropathy. Renal failure was severe enough to require dialysis in 24 cases, while the remaining 5 patients showed serum </a:t>
            </a:r>
            <a:r>
              <a:rPr lang="en-US" dirty="0" err="1"/>
              <a:t>creatinine</a:t>
            </a:r>
            <a:r>
              <a:rPr lang="en-US" dirty="0"/>
              <a:t> levels greater than 5 mg/dl. The patients were randomly allocated to Group I (15 patients undergoing plasma exchange together with corticosteroids, cytotoxic drug, hemodialysis only when needed) or to Group II (14 patients undergoing peritoneal dialysis together with corticosteroids and cytotoxic drug). In Group I </a:t>
            </a:r>
            <a:r>
              <a:rPr lang="en-US" dirty="0" err="1"/>
              <a:t>Bence</a:t>
            </a:r>
            <a:r>
              <a:rPr lang="en-US" dirty="0"/>
              <a:t>-Jones proteinuria decreased dramatically (P less than 0.01) with a significant increase in urine output (P less than 0.001), while Group II presented a slight reduction in </a:t>
            </a:r>
            <a:r>
              <a:rPr lang="en-US" dirty="0" err="1"/>
              <a:t>Bence</a:t>
            </a:r>
            <a:r>
              <a:rPr lang="en-US" dirty="0"/>
              <a:t>-Jones proteinuria without a significant increase in daily diuresis. Thirteen out the 15 Group I patients recovered renal function reaching serum </a:t>
            </a:r>
            <a:r>
              <a:rPr lang="en-US" dirty="0" err="1"/>
              <a:t>creatinine</a:t>
            </a:r>
            <a:r>
              <a:rPr lang="en-US" dirty="0"/>
              <a:t> levels less than or equal to 2.5 mg/dl in most cases. Only two patients in Group II improved renal failure well enough to stop dialysis. The one-year survival rate was significantly higher in Group I (66%) than in Group II (28%, P less than 0.01). We conclude that plasma exchange associated to chemotherapy rapidly removes large amounts of light chains, improves both renal function and long-term survival expectancies.</a:t>
            </a:r>
          </a:p>
          <a:p>
            <a:endParaRPr lang="en-US" dirty="0"/>
          </a:p>
        </p:txBody>
      </p:sp>
    </p:spTree>
    <p:extLst>
      <p:ext uri="{BB962C8B-B14F-4D97-AF65-F5344CB8AC3E}">
        <p14:creationId xmlns:p14="http://schemas.microsoft.com/office/powerpoint/2010/main" val="24011810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fontScale="32500" lnSpcReduction="20000"/>
          </a:bodyPr>
          <a:lstStyle/>
          <a:p>
            <a:pPr marL="36576" indent="0">
              <a:buNone/>
            </a:pPr>
            <a:r>
              <a:rPr lang="en-US" dirty="0">
                <a:solidFill>
                  <a:srgbClr val="FFFF00"/>
                </a:solidFill>
              </a:rPr>
              <a:t>Am J </a:t>
            </a:r>
            <a:r>
              <a:rPr lang="en-US" dirty="0" err="1">
                <a:solidFill>
                  <a:srgbClr val="FFFF00"/>
                </a:solidFill>
              </a:rPr>
              <a:t>Nephrol</a:t>
            </a:r>
            <a:r>
              <a:rPr lang="en-US" dirty="0">
                <a:solidFill>
                  <a:srgbClr val="FFFF00"/>
                </a:solidFill>
              </a:rPr>
              <a:t>. </a:t>
            </a:r>
            <a:r>
              <a:rPr lang="en-US" dirty="0"/>
              <a:t>1999;19(1):45-50.</a:t>
            </a:r>
          </a:p>
          <a:p>
            <a:pPr marL="36576" indent="0">
              <a:buNone/>
            </a:pPr>
            <a:r>
              <a:rPr lang="en-US" b="1" dirty="0"/>
              <a:t>Plasma exchange in rapidly progressive renal failure due to multiple myeloma. A retrospective case series.</a:t>
            </a:r>
          </a:p>
          <a:p>
            <a:pPr marL="36576" indent="0">
              <a:buNone/>
            </a:pPr>
            <a:r>
              <a:rPr lang="en-US" dirty="0">
                <a:solidFill>
                  <a:srgbClr val="FFFF00"/>
                </a:solidFill>
              </a:rPr>
              <a:t>Moist L, </a:t>
            </a:r>
            <a:r>
              <a:rPr lang="en-US" dirty="0" err="1">
                <a:solidFill>
                  <a:srgbClr val="FFFF00"/>
                </a:solidFill>
              </a:rPr>
              <a:t>Nesrallah</a:t>
            </a:r>
            <a:r>
              <a:rPr lang="en-US" dirty="0">
                <a:solidFill>
                  <a:srgbClr val="FFFF00"/>
                </a:solidFill>
              </a:rPr>
              <a:t> G, </a:t>
            </a:r>
            <a:r>
              <a:rPr lang="en-US" dirty="0" err="1">
                <a:solidFill>
                  <a:srgbClr val="FFFF00"/>
                </a:solidFill>
              </a:rPr>
              <a:t>Kortas</a:t>
            </a:r>
            <a:r>
              <a:rPr lang="en-US" dirty="0">
                <a:solidFill>
                  <a:srgbClr val="FFFF00"/>
                </a:solidFill>
              </a:rPr>
              <a:t> C, </a:t>
            </a:r>
            <a:r>
              <a:rPr lang="en-US" dirty="0" err="1">
                <a:solidFill>
                  <a:srgbClr val="FFFF00"/>
                </a:solidFill>
              </a:rPr>
              <a:t>Espirtu</a:t>
            </a:r>
            <a:r>
              <a:rPr lang="en-US" dirty="0">
                <a:solidFill>
                  <a:srgbClr val="FFFF00"/>
                </a:solidFill>
              </a:rPr>
              <a:t> E, </a:t>
            </a:r>
            <a:r>
              <a:rPr lang="en-US" dirty="0" err="1">
                <a:solidFill>
                  <a:srgbClr val="FFFF00"/>
                </a:solidFill>
              </a:rPr>
              <a:t>Ostbye</a:t>
            </a:r>
            <a:r>
              <a:rPr lang="en-US" dirty="0">
                <a:solidFill>
                  <a:srgbClr val="FFFF00"/>
                </a:solidFill>
              </a:rPr>
              <a:t> </a:t>
            </a:r>
            <a:r>
              <a:rPr lang="en-US" dirty="0" smtClean="0">
                <a:solidFill>
                  <a:srgbClr val="FFFF00"/>
                </a:solidFill>
              </a:rPr>
              <a:t>T</a:t>
            </a:r>
            <a:r>
              <a:rPr lang="en-US" dirty="0">
                <a:solidFill>
                  <a:srgbClr val="FFFF00"/>
                </a:solidFill>
              </a:rPr>
              <a:t>,</a:t>
            </a:r>
            <a:r>
              <a:rPr lang="en-US" dirty="0" smtClean="0">
                <a:solidFill>
                  <a:srgbClr val="FFFF00"/>
                </a:solidFill>
              </a:rPr>
              <a:t> </a:t>
            </a:r>
            <a:r>
              <a:rPr lang="en-US" dirty="0">
                <a:solidFill>
                  <a:srgbClr val="FFFF00"/>
                </a:solidFill>
              </a:rPr>
              <a:t>Clark </a:t>
            </a:r>
            <a:r>
              <a:rPr lang="en-US" dirty="0" smtClean="0">
                <a:solidFill>
                  <a:srgbClr val="FFFF00"/>
                </a:solidFill>
              </a:rPr>
              <a:t>WF</a:t>
            </a:r>
            <a:endParaRPr lang="en-US" dirty="0">
              <a:solidFill>
                <a:srgbClr val="FFFF00"/>
              </a:solidFill>
            </a:endParaRPr>
          </a:p>
          <a:p>
            <a:pPr marL="36576" indent="0">
              <a:buNone/>
            </a:pPr>
            <a:r>
              <a:rPr lang="en-US" b="1" dirty="0"/>
              <a:t>Source</a:t>
            </a:r>
          </a:p>
          <a:p>
            <a:pPr marL="36576" indent="0">
              <a:buNone/>
            </a:pPr>
            <a:r>
              <a:rPr lang="en-US" dirty="0"/>
              <a:t>Division of Nephrology, Department of Medicine, University of Western Ontario, London, Ont., Canada. lmoist@julian.uwo.ca</a:t>
            </a:r>
          </a:p>
          <a:p>
            <a:pPr marL="36576" indent="0">
              <a:buNone/>
            </a:pPr>
            <a:r>
              <a:rPr lang="en-US" b="1" dirty="0"/>
              <a:t>Abstract</a:t>
            </a:r>
          </a:p>
          <a:p>
            <a:pPr marL="36576" indent="0">
              <a:buNone/>
            </a:pPr>
            <a:r>
              <a:rPr lang="en-US" b="1" dirty="0"/>
              <a:t>BACKGROUND/AIMS: </a:t>
            </a:r>
          </a:p>
          <a:p>
            <a:pPr marL="36576" indent="0">
              <a:buNone/>
            </a:pPr>
            <a:r>
              <a:rPr lang="en-US" dirty="0"/>
              <a:t>To evaluate the effect of plasma exchange on renal function in patients with rapidly progressive renal failure secondary to multiple myeloma.</a:t>
            </a:r>
          </a:p>
          <a:p>
            <a:pPr marL="36576" indent="0">
              <a:buNone/>
            </a:pPr>
            <a:r>
              <a:rPr lang="en-US" b="1" dirty="0"/>
              <a:t>METHODS: </a:t>
            </a:r>
          </a:p>
          <a:p>
            <a:pPr marL="36576" indent="0">
              <a:buNone/>
            </a:pPr>
            <a:r>
              <a:rPr lang="en-US" dirty="0"/>
              <a:t>The study was done through a retrospective chart review using a standardized form at a tertiary care </a:t>
            </a:r>
            <a:r>
              <a:rPr lang="en-US" dirty="0" err="1"/>
              <a:t>centre</a:t>
            </a:r>
            <a:r>
              <a:rPr lang="en-US" dirty="0"/>
              <a:t> in southwestern Ontario. Patients were included in the study if they had a diagnosis of multiple myeloma and rapidly progressive renal failure. Multiple myeloma was defined by a bone marrow aspirate &gt;15% plasma cells plus one of the following: serum monoclonal </a:t>
            </a:r>
            <a:r>
              <a:rPr lang="en-US" dirty="0" err="1"/>
              <a:t>paraproteins</a:t>
            </a:r>
            <a:r>
              <a:rPr lang="en-US" dirty="0"/>
              <a:t>, monoclonal light-chain excretion, or lytic lesions. Patients were excluded if they had evidence of chronic renal failure or failed to complete three plasma exchanges. Twenty-six patients were reviewed; of these 24 were followed up to 1 year. All patients received hydration, standard chemotherapy, and plasma exchange. The plasma exchange volume was 50 ml/kg of 50% normal saline and 50% human serum albumin. Primary outcome measures included (1) prevention of acute dialysis and (2) prevention of progression from acute to chronic dialysis; secondary end points included (1) a decrease in </a:t>
            </a:r>
            <a:r>
              <a:rPr lang="en-US" dirty="0" err="1"/>
              <a:t>creatinine</a:t>
            </a:r>
            <a:r>
              <a:rPr lang="en-US" dirty="0"/>
              <a:t> of 25% or more within 3 months of the last plasma exchange and (2) survival at 1 year.</a:t>
            </a:r>
          </a:p>
          <a:p>
            <a:pPr marL="36576" indent="0">
              <a:buNone/>
            </a:pPr>
            <a:r>
              <a:rPr lang="en-US" b="1" dirty="0"/>
              <a:t>RESULTS: </a:t>
            </a:r>
          </a:p>
          <a:p>
            <a:pPr marL="36576" indent="0">
              <a:buNone/>
            </a:pPr>
            <a:r>
              <a:rPr lang="en-US" dirty="0"/>
              <a:t>Sixteen of 24 patients, followed up to 1 year, did not require dialysis. Two patients required dialysis initially, but were able to come off dialysis after 3 months. Fourteen patients were alive at 1 year, 13 of whom were dialysis independent. Twelve of 13 dialysis-independent patients had a &gt;25% reduction in </a:t>
            </a:r>
            <a:r>
              <a:rPr lang="en-US" dirty="0" err="1"/>
              <a:t>creatinine</a:t>
            </a:r>
            <a:r>
              <a:rPr lang="en-US" dirty="0"/>
              <a:t> at 3 months. Two patients were lost to follow-up after discharge and were not included in the analysis.</a:t>
            </a:r>
          </a:p>
          <a:p>
            <a:pPr marL="36576" indent="0">
              <a:buNone/>
            </a:pPr>
            <a:r>
              <a:rPr lang="en-US" b="1" dirty="0"/>
              <a:t>CONCLUSIONS: </a:t>
            </a:r>
          </a:p>
          <a:p>
            <a:pPr marL="36576" indent="0">
              <a:buNone/>
            </a:pPr>
            <a:r>
              <a:rPr lang="en-US" dirty="0"/>
              <a:t>This retrospective study suggests that plasma exchange may offer some benefit in preventing the initiation or continuation of dialysis in patients with rapidly progressive renal failure secondary to multiple myeloma. A randomized controlled prospective study is needed to determine whether plasma exchange should be recommended as a standard treatment for patients with rapidly progressive renal failure due to multiple myeloma</a:t>
            </a:r>
          </a:p>
          <a:p>
            <a:endParaRPr lang="en-US" dirty="0"/>
          </a:p>
        </p:txBody>
      </p:sp>
    </p:spTree>
    <p:extLst>
      <p:ext uri="{BB962C8B-B14F-4D97-AF65-F5344CB8AC3E}">
        <p14:creationId xmlns:p14="http://schemas.microsoft.com/office/powerpoint/2010/main" val="16248033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fontScale="40000" lnSpcReduction="20000"/>
          </a:bodyPr>
          <a:lstStyle/>
          <a:p>
            <a:r>
              <a:rPr lang="en-US" dirty="0">
                <a:hlinkClick r:id="" action="ppaction://hlinkfile" tooltip="American journal of kidney diseases : the official journal of the National Kidney Foundation."/>
              </a:rPr>
              <a:t>Am J Kidney Dis.</a:t>
            </a:r>
            <a:r>
              <a:rPr lang="en-US" dirty="0"/>
              <a:t> 1994 Jun;23(6):817-27.</a:t>
            </a:r>
          </a:p>
          <a:p>
            <a:r>
              <a:rPr lang="en-US" b="1" dirty="0"/>
              <a:t>Therapeutic plasma exchange: complications and management.</a:t>
            </a:r>
          </a:p>
          <a:p>
            <a:r>
              <a:rPr lang="en-US" dirty="0" err="1">
                <a:hlinkClick r:id="rId2" action="ppaction://hlinkfile"/>
              </a:rPr>
              <a:t>Mokrzycki</a:t>
            </a:r>
            <a:r>
              <a:rPr lang="en-US" dirty="0">
                <a:hlinkClick r:id="rId2" action="ppaction://hlinkfile"/>
              </a:rPr>
              <a:t> MH</a:t>
            </a:r>
            <a:r>
              <a:rPr lang="en-US" dirty="0"/>
              <a:t>, </a:t>
            </a:r>
            <a:r>
              <a:rPr lang="en-US" dirty="0">
                <a:hlinkClick r:id="rId3" action="ppaction://hlinkfile"/>
              </a:rPr>
              <a:t>Kaplan AA</a:t>
            </a:r>
            <a:r>
              <a:rPr lang="en-US" dirty="0"/>
              <a:t>.</a:t>
            </a:r>
          </a:p>
          <a:p>
            <a:r>
              <a:rPr lang="en-US" b="1" dirty="0"/>
              <a:t>Source</a:t>
            </a:r>
          </a:p>
          <a:p>
            <a:r>
              <a:rPr lang="en-US" dirty="0"/>
              <a:t>Department of Medicine, University of Connecticut School of Medicine, Farmington.</a:t>
            </a:r>
          </a:p>
          <a:p>
            <a:r>
              <a:rPr lang="en-US" b="1" dirty="0"/>
              <a:t>Abstract</a:t>
            </a:r>
          </a:p>
          <a:p>
            <a:r>
              <a:rPr lang="en-US" dirty="0"/>
              <a:t>Therapeutic plasma exchange is a treatment modality used in a variety of disease states, some of which are characterized by renal involvement (</a:t>
            </a:r>
            <a:r>
              <a:rPr lang="en-US" dirty="0" err="1"/>
              <a:t>ie</a:t>
            </a:r>
            <a:r>
              <a:rPr lang="en-US" dirty="0"/>
              <a:t>, </a:t>
            </a:r>
            <a:r>
              <a:rPr lang="en-US" dirty="0" err="1"/>
              <a:t>Goodpasture's</a:t>
            </a:r>
            <a:r>
              <a:rPr lang="en-US" dirty="0"/>
              <a:t> syndrome, multiple myeloma, </a:t>
            </a:r>
            <a:r>
              <a:rPr lang="en-US" dirty="0" err="1"/>
              <a:t>cryoglobulinemia</a:t>
            </a:r>
            <a:r>
              <a:rPr lang="en-US" dirty="0"/>
              <a:t>, and thrombotic thrombocytopenic </a:t>
            </a:r>
            <a:r>
              <a:rPr lang="en-US" dirty="0" err="1"/>
              <a:t>purpura</a:t>
            </a:r>
            <a:r>
              <a:rPr lang="en-US" dirty="0"/>
              <a:t>). To investigate the safety of this procedure we evaluated all patients receiving plasma-</a:t>
            </a:r>
            <a:r>
              <a:rPr lang="en-US" dirty="0" err="1"/>
              <a:t>pheresis</a:t>
            </a:r>
            <a:r>
              <a:rPr lang="en-US" dirty="0"/>
              <a:t> at the University of Connecticut from January 1988 to June 1991. Sixty-eight adverse reactions occurred in 699 treatments, resulting in an incidence of 9.7%. The most frequent complications were symptoms of </a:t>
            </a:r>
            <a:r>
              <a:rPr lang="en-US" dirty="0" err="1"/>
              <a:t>hypocalcemia</a:t>
            </a:r>
            <a:r>
              <a:rPr lang="en-US" dirty="0"/>
              <a:t>, </a:t>
            </a:r>
            <a:r>
              <a:rPr lang="en-US" dirty="0" err="1"/>
              <a:t>hypovolemia</a:t>
            </a:r>
            <a:r>
              <a:rPr lang="en-US" dirty="0"/>
              <a:t>, and </a:t>
            </a:r>
            <a:r>
              <a:rPr lang="en-US" dirty="0" err="1"/>
              <a:t>anaphylactoid</a:t>
            </a:r>
            <a:r>
              <a:rPr lang="en-US" dirty="0"/>
              <a:t> reactions. The incidence of </a:t>
            </a:r>
            <a:r>
              <a:rPr lang="en-US" dirty="0" err="1"/>
              <a:t>hypocalcemic</a:t>
            </a:r>
            <a:r>
              <a:rPr lang="en-US" dirty="0"/>
              <a:t> symptoms was lowered with the prophylactic administration of calcium. Without calcium prophylaxis the incidence of symptoms was 9.1% (six in 66 treatments), whereas with calcium prophylaxis the incidence was reduced to 1% (six in 633 treatments) (P &lt; 0.01). Treatments in which albumin was administered as volume replacement were associated with fewer adverse reactions when compared with those using fresh-frozen plasma (1.4% v 20%). Our experience, combined with the 15,658 procedures reported in the literature, reveals that serious complications do not commonly occur. These are characterized by cardiovascular events (0.2%), respiratory events (0.2%), and </a:t>
            </a:r>
            <a:r>
              <a:rPr lang="en-US" dirty="0" err="1"/>
              <a:t>anaphylactoid</a:t>
            </a:r>
            <a:r>
              <a:rPr lang="en-US" dirty="0"/>
              <a:t> reactions (0.25%). Hemorrhage and infection are rare, each occurring at a rate of 0.02%. Death was reported in eight of 15,658 procedures (0.05%). We conclude that therapeutic plasma exchange is relatively safe and alterations in plasma proteins generally are well tolerated. Prophylactic calcium administration lowers the incidence of </a:t>
            </a:r>
            <a:r>
              <a:rPr lang="en-US" dirty="0" err="1"/>
              <a:t>hypocalcemic</a:t>
            </a:r>
            <a:r>
              <a:rPr lang="en-US" dirty="0"/>
              <a:t> symptoms. Adverse reactions are associated more commonly with the administration of fresh-frozen plasma.</a:t>
            </a:r>
          </a:p>
          <a:p>
            <a:endParaRPr lang="en-US" dirty="0"/>
          </a:p>
        </p:txBody>
      </p:sp>
    </p:spTree>
    <p:extLst>
      <p:ext uri="{BB962C8B-B14F-4D97-AF65-F5344CB8AC3E}">
        <p14:creationId xmlns:p14="http://schemas.microsoft.com/office/powerpoint/2010/main" val="3376915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1803</TotalTime>
  <Words>6894</Words>
  <Application>Microsoft Office PowerPoint</Application>
  <PresentationFormat>On-screen Show (4:3)</PresentationFormat>
  <Paragraphs>736</Paragraphs>
  <Slides>92</Slides>
  <Notes>16</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Technic</vt:lpstr>
      <vt:lpstr> </vt:lpstr>
      <vt:lpstr>Outline</vt:lpstr>
      <vt:lpstr>Therapeutic Plasma Exchange (PEX) </vt:lpstr>
      <vt:lpstr>PEX Procedure</vt:lpstr>
      <vt:lpstr>Percentage initial plasma remaining per exchange volume </vt:lpstr>
      <vt:lpstr>IgG removal with PEX</vt:lpstr>
      <vt:lpstr>PEX procedure – Access </vt:lpstr>
      <vt:lpstr>PEX procedure – Anticoagulation </vt:lpstr>
      <vt:lpstr>PEX procedure –  Replacement Fluids </vt:lpstr>
      <vt:lpstr>PEX procedure – Replacement Fluids</vt:lpstr>
      <vt:lpstr>PowerPoint Presentation</vt:lpstr>
      <vt:lpstr>PowerPoint Presentation</vt:lpstr>
      <vt:lpstr>PEX versus Hemodialysis </vt:lpstr>
      <vt:lpstr>Scoring system for indications for PEX </vt:lpstr>
      <vt:lpstr>Efficacy of PEX</vt:lpstr>
      <vt:lpstr>PowerPoint Presentation</vt:lpstr>
      <vt:lpstr>Goodpasture’s Syndrome </vt:lpstr>
      <vt:lpstr>Goodpasture’s syndrome </vt:lpstr>
      <vt:lpstr>Incidence of pulmonary hemorrhage </vt:lpstr>
      <vt:lpstr>Pathogenesis</vt:lpstr>
      <vt:lpstr>Anti-GBM - immunofluorescence</vt:lpstr>
      <vt:lpstr>Treatment</vt:lpstr>
      <vt:lpstr>Anti-GBM studies </vt:lpstr>
      <vt:lpstr>Outcome of anti-GBM disease</vt:lpstr>
      <vt:lpstr>PEX protocol</vt:lpstr>
      <vt:lpstr>Medication protocol </vt:lpstr>
      <vt:lpstr>Study design </vt:lpstr>
      <vt:lpstr>Renal function at entry and patient/renal survival  </vt:lpstr>
      <vt:lpstr>Renal Function on presentation and outcome </vt:lpstr>
      <vt:lpstr>Crescents and renal function</vt:lpstr>
      <vt:lpstr>Patient and renal survival  at 5 years </vt:lpstr>
      <vt:lpstr>Patient and renal survival </vt:lpstr>
      <vt:lpstr>PowerPoint Presentation</vt:lpstr>
      <vt:lpstr>Thrombotic Microangiopathy </vt:lpstr>
      <vt:lpstr>PowerPoint Presentation</vt:lpstr>
      <vt:lpstr>PowerPoint Presentation</vt:lpstr>
      <vt:lpstr>Thrombotic thrombocytopenic purpura</vt:lpstr>
      <vt:lpstr>ADAMTS13</vt:lpstr>
      <vt:lpstr>ADAMTS13 </vt:lpstr>
      <vt:lpstr>PowerPoint Presentation</vt:lpstr>
      <vt:lpstr>PowerPoint Presentation</vt:lpstr>
      <vt:lpstr>PowerPoint Presentation</vt:lpstr>
      <vt:lpstr>Methods</vt:lpstr>
      <vt:lpstr>Methods </vt:lpstr>
      <vt:lpstr> </vt:lpstr>
      <vt:lpstr>PowerPoint Presentation</vt:lpstr>
      <vt:lpstr>PowerPoint Presentation</vt:lpstr>
      <vt:lpstr>Patient Survival </vt:lpstr>
      <vt:lpstr>PowerPoint Presentation</vt:lpstr>
      <vt:lpstr>Cryoglobulinemia </vt:lpstr>
      <vt:lpstr>Clinical features </vt:lpstr>
      <vt:lpstr>PowerPoint Presentation</vt:lpstr>
      <vt:lpstr>Cryoglobulimenia </vt:lpstr>
      <vt:lpstr>Cryoglobulimenia </vt:lpstr>
      <vt:lpstr>Formation of cryoglobulins</vt:lpstr>
      <vt:lpstr>Cryocrit measurement </vt:lpstr>
      <vt:lpstr>Treatment </vt:lpstr>
      <vt:lpstr>Treatment </vt:lpstr>
      <vt:lpstr>Treatment in Milan and Miami </vt:lpstr>
      <vt:lpstr>Treatment (Modena, Italy) </vt:lpstr>
      <vt:lpstr>Treatment (France)</vt:lpstr>
      <vt:lpstr>PowerPoint Presentation</vt:lpstr>
      <vt:lpstr>Rapidly progressive glomerulonephritis </vt:lpstr>
      <vt:lpstr>ANCA disease and PEX </vt:lpstr>
      <vt:lpstr>PowerPoint Presentation</vt:lpstr>
      <vt:lpstr>Multiple myeloma</vt:lpstr>
      <vt:lpstr>Multiple Myeloma</vt:lpstr>
      <vt:lpstr>Cast Nephropathy </vt:lpstr>
      <vt:lpstr>Initial RCTs</vt:lpstr>
      <vt:lpstr>RCT of PEX in AKI associated with multiple myeloma </vt:lpstr>
      <vt:lpstr>PowerPoint Presentation</vt:lpstr>
      <vt:lpstr>Table 1: Demographics</vt:lpstr>
      <vt:lpstr>Cumulative Survival</vt:lpstr>
      <vt:lpstr>Limitations</vt:lpstr>
      <vt:lpstr>But then…in 40 patients</vt:lpstr>
      <vt:lpstr>PowerPoint Presentation</vt:lpstr>
      <vt:lpstr>Complications of PEX </vt:lpstr>
      <vt:lpstr>Complications of PEX </vt:lpstr>
      <vt:lpstr>Complications of PEX</vt:lpstr>
      <vt:lpstr>Medicare Reimbursement for PEX </vt:lpstr>
      <vt:lpstr>The End</vt:lpstr>
      <vt:lpstr>PowerPoint Presentation</vt:lpstr>
      <vt:lpstr>PowerPoint Presentation</vt:lpstr>
      <vt:lpstr>PowerPoint Presentation</vt:lpstr>
      <vt:lpstr>Historic perspective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Colleen Hastings</dc:creator>
  <cp:lastModifiedBy>Colleen Hastings</cp:lastModifiedBy>
  <cp:revision>135</cp:revision>
  <dcterms:created xsi:type="dcterms:W3CDTF">2011-09-21T21:42:58Z</dcterms:created>
  <dcterms:modified xsi:type="dcterms:W3CDTF">2011-10-04T02:21:05Z</dcterms:modified>
</cp:coreProperties>
</file>