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1" r:id="rId6"/>
    <p:sldMasterId id="2147483665" r:id="rId7"/>
  </p:sldMasterIdLst>
  <p:notesMasterIdLst>
    <p:notesMasterId r:id="rId24"/>
  </p:notesMasterIdLst>
  <p:sldIdLst>
    <p:sldId id="471" r:id="rId8"/>
    <p:sldId id="259" r:id="rId9"/>
    <p:sldId id="449" r:id="rId10"/>
    <p:sldId id="452" r:id="rId11"/>
    <p:sldId id="453" r:id="rId12"/>
    <p:sldId id="451" r:id="rId13"/>
    <p:sldId id="455" r:id="rId14"/>
    <p:sldId id="262" r:id="rId15"/>
    <p:sldId id="461" r:id="rId16"/>
    <p:sldId id="465" r:id="rId17"/>
    <p:sldId id="454" r:id="rId18"/>
    <p:sldId id="458" r:id="rId19"/>
    <p:sldId id="456" r:id="rId20"/>
    <p:sldId id="466" r:id="rId21"/>
    <p:sldId id="460" r:id="rId22"/>
    <p:sldId id="4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740"/>
    <a:srgbClr val="F69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871"/>
  </p:normalViewPr>
  <p:slideViewPr>
    <p:cSldViewPr snapToGrid="0" snapToObjects="1">
      <p:cViewPr varScale="1">
        <p:scale>
          <a:sx n="97" d="100"/>
          <a:sy n="97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12459-B8CC-BB45-984C-5FB7B381BEE9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C9B8-1D32-F648-9A5F-27E8666A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8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1C9B8-1D32-F648-9A5F-27E8666AD9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first step to successful recruitment and retention is finding someone interested AND eligible.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begin that process, you should develop a recruitment plan. A recruitment plan can and should be created before you even submit your grant.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1C9B8-1D32-F648-9A5F-27E8666AD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6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 just have one method of recruitment, you need multiple!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1C9B8-1D32-F648-9A5F-27E8666AD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Volunteer information is kept confidential until the volunteer decides to release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1C9B8-1D32-F648-9A5F-27E8666AD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1C9B8-1D32-F648-9A5F-27E8666AD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1C9B8-1D32-F648-9A5F-27E8666AD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2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hyperlink" Target="../Downloads/RIC%20COVID%20Toolkit--Version%202%20(2).pdf" TargetMode="External"/><Relationship Id="rId7" Type="http://schemas.openxmlformats.org/officeDocument/2006/relationships/package" Target="../embeddings/Microsoft_Word_Document1.docx"/><Relationship Id="rId2" Type="http://schemas.openxmlformats.org/officeDocument/2006/relationships/hyperlink" Target="https://trialinnovationnetwork.org/material-details/?ID=14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../Downloads/RIC_Community%20Normalizing%20Guide%20(2)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6EAA-5D15-8DC9-6E3C-997D1E20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55" y="1609035"/>
            <a:ext cx="10969487" cy="2387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Recruitment &amp; Retention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03807-6FD3-82BA-AFE5-36AB2EA1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255" y="579438"/>
            <a:ext cx="10969487" cy="1655762"/>
          </a:xfrm>
        </p:spPr>
        <p:txBody>
          <a:bodyPr/>
          <a:lstStyle/>
          <a:p>
            <a:r>
              <a:rPr lang="en-US" b="1" dirty="0"/>
              <a:t>Recruitment &amp; Retention Series</a:t>
            </a:r>
          </a:p>
          <a:p>
            <a:r>
              <a:rPr lang="en-US" b="1" dirty="0"/>
              <a:t>SESSION 1: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0DD1DF-E451-9A35-4C25-85D45D2613C1}"/>
              </a:ext>
            </a:extLst>
          </p:cNvPr>
          <p:cNvSpPr txBox="1">
            <a:spLocks/>
          </p:cNvSpPr>
          <p:nvPr/>
        </p:nvSpPr>
        <p:spPr>
          <a:xfrm>
            <a:off x="704020" y="5142379"/>
            <a:ext cx="10969487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157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Ashley G. Evans, BA, MS</a:t>
            </a:r>
          </a:p>
        </p:txBody>
      </p:sp>
    </p:spTree>
    <p:extLst>
      <p:ext uri="{BB962C8B-B14F-4D97-AF65-F5344CB8AC3E}">
        <p14:creationId xmlns:p14="http://schemas.microsoft.com/office/powerpoint/2010/main" val="114807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805F17-A303-9C47-A352-B09263EE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Retention Important?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DA2A9-182E-2349-A410-8587B2B8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Retention is key to the life of your study</a:t>
            </a:r>
          </a:p>
          <a:p>
            <a:r>
              <a:rPr lang="en-US" b="1" dirty="0"/>
              <a:t>Participant retention: 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Keeps a study on track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Saves time, money, and other resources</a:t>
            </a:r>
          </a:p>
          <a:p>
            <a:r>
              <a:rPr lang="en-US" b="1" dirty="0"/>
              <a:t>Ability to follow up with participants</a:t>
            </a:r>
          </a:p>
          <a:p>
            <a:r>
              <a:rPr lang="en-US" b="1" dirty="0"/>
              <a:t>Without participant retention, study results may not be valid.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9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3" y="454577"/>
            <a:ext cx="11509695" cy="1325563"/>
          </a:xfrm>
        </p:spPr>
        <p:txBody>
          <a:bodyPr>
            <a:normAutofit/>
          </a:bodyPr>
          <a:lstStyle/>
          <a:p>
            <a:r>
              <a:rPr lang="en-US" b="1" dirty="0"/>
              <a:t>Identified Issues in Participant Retention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Consent form was difficult to understand​</a:t>
            </a:r>
          </a:p>
          <a:p>
            <a:pPr lvl="1" fontAlgn="base"/>
            <a:r>
              <a:rPr lang="en-US" b="1" dirty="0"/>
              <a:t>Questions about the consent form and/or study were not adequately answered ​</a:t>
            </a:r>
          </a:p>
          <a:p>
            <a:pPr fontAlgn="base"/>
            <a:r>
              <a:rPr lang="en-US" b="1" dirty="0"/>
              <a:t>Site visits</a:t>
            </a:r>
          </a:p>
          <a:p>
            <a:pPr lvl="1" fontAlgn="base"/>
            <a:r>
              <a:rPr lang="en-US" b="1" dirty="0"/>
              <a:t> Number of visits, length of visits​</a:t>
            </a:r>
          </a:p>
          <a:p>
            <a:pPr fontAlgn="base"/>
            <a:r>
              <a:rPr lang="en-US" b="1" dirty="0"/>
              <a:t>Type of study</a:t>
            </a:r>
          </a:p>
          <a:p>
            <a:pPr lvl="1" fontAlgn="base"/>
            <a:r>
              <a:rPr lang="en-US" b="1" dirty="0"/>
              <a:t>Against randomization</a:t>
            </a:r>
          </a:p>
          <a:p>
            <a:pPr fontAlgn="base"/>
            <a:r>
              <a:rPr lang="en-US" b="1" dirty="0"/>
              <a:t>Lack of motivation to stay in study</a:t>
            </a:r>
          </a:p>
          <a:p>
            <a:pPr lvl="1" fontAlgn="base"/>
            <a:r>
              <a:rPr lang="en-US" b="1" dirty="0"/>
              <a:t>Lack of incentive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0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Retention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140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b="1" dirty="0"/>
              <a:t>A retention plan considers:​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/>
              <a:t>Retention methods​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/>
              <a:t>Communication plan​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/>
              <a:t>Method of monitoring</a:t>
            </a:r>
            <a:endParaRPr lang="en-US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b="1" dirty="0"/>
              <a:t>Retention plans can change over the course of your study and should allow for flexibility.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9" y="454577"/>
            <a:ext cx="11009851" cy="1325563"/>
          </a:xfrm>
        </p:spPr>
        <p:txBody>
          <a:bodyPr>
            <a:normAutofit/>
          </a:bodyPr>
          <a:lstStyle/>
          <a:p>
            <a:r>
              <a:rPr lang="en-US" b="1" dirty="0"/>
              <a:t>Proven Methods for Increased Retention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en-US" b="1" dirty="0"/>
              <a:t>Adequate and continuous informed consent discussion​</a:t>
            </a:r>
          </a:p>
          <a:p>
            <a:pPr fontAlgn="base">
              <a:lnSpc>
                <a:spcPct val="150000"/>
              </a:lnSpc>
            </a:pPr>
            <a:r>
              <a:rPr lang="en-US" b="1" dirty="0"/>
              <a:t>Site/study visits​ kept to a minimum in numbers and time</a:t>
            </a:r>
          </a:p>
          <a:p>
            <a:pPr fontAlgn="base">
              <a:lnSpc>
                <a:spcPct val="150000"/>
              </a:lnSpc>
            </a:pPr>
            <a:r>
              <a:rPr lang="en-US" b="1" dirty="0"/>
              <a:t>Motivation and continued support:​</a:t>
            </a:r>
          </a:p>
          <a:p>
            <a:pPr lvl="1" fontAlgn="base">
              <a:lnSpc>
                <a:spcPct val="110000"/>
              </a:lnSpc>
            </a:pPr>
            <a:r>
              <a:rPr lang="en-US" b="1" dirty="0"/>
              <a:t>Continual education​</a:t>
            </a:r>
          </a:p>
          <a:p>
            <a:pPr lvl="1" fontAlgn="base">
              <a:lnSpc>
                <a:spcPct val="110000"/>
              </a:lnSpc>
            </a:pPr>
            <a:r>
              <a:rPr lang="en-US" b="1" dirty="0"/>
              <a:t>Reminders for upcoming visits​</a:t>
            </a:r>
          </a:p>
          <a:p>
            <a:pPr lvl="1" fontAlgn="base">
              <a:lnSpc>
                <a:spcPct val="110000"/>
              </a:lnSpc>
            </a:pPr>
            <a:r>
              <a:rPr lang="en-US" b="1" dirty="0"/>
              <a:t>“Check-ins” for participant support​</a:t>
            </a:r>
          </a:p>
          <a:p>
            <a:pPr lvl="1" fontAlgn="base">
              <a:lnSpc>
                <a:spcPct val="110000"/>
              </a:lnSpc>
            </a:pPr>
            <a:r>
              <a:rPr lang="en-US" b="1" dirty="0"/>
              <a:t>Recognition and appreciation</a:t>
            </a:r>
          </a:p>
          <a:p>
            <a:pPr lvl="1" fontAlgn="base">
              <a:lnSpc>
                <a:spcPct val="110000"/>
              </a:lnSpc>
            </a:pPr>
            <a:r>
              <a:rPr lang="en-US" b="1" dirty="0"/>
              <a:t>Monetary incentives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9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9" y="454577"/>
            <a:ext cx="11009851" cy="1325563"/>
          </a:xfrm>
        </p:spPr>
        <p:txBody>
          <a:bodyPr>
            <a:normAutofit/>
          </a:bodyPr>
          <a:lstStyle/>
          <a:p>
            <a:r>
              <a:rPr lang="en-US" b="1" dirty="0"/>
              <a:t>Proven Methods for Increased Retention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200" b="1" dirty="0"/>
              <a:t>Longitudinal studies</a:t>
            </a:r>
          </a:p>
          <a:p>
            <a:pPr lvl="1" fontAlgn="base">
              <a:lnSpc>
                <a:spcPct val="150000"/>
              </a:lnSpc>
            </a:pPr>
            <a:r>
              <a:rPr lang="en-US" sz="2800" b="1" dirty="0"/>
              <a:t>Regular contact</a:t>
            </a:r>
          </a:p>
          <a:p>
            <a:pPr lvl="1" fontAlgn="base">
              <a:lnSpc>
                <a:spcPct val="150000"/>
              </a:lnSpc>
            </a:pPr>
            <a:r>
              <a:rPr lang="en-US" sz="2800" b="1" dirty="0"/>
              <a:t>Annual retention events</a:t>
            </a:r>
          </a:p>
          <a:p>
            <a:pPr lvl="1" fontAlgn="base">
              <a:lnSpc>
                <a:spcPct val="150000"/>
              </a:lnSpc>
            </a:pPr>
            <a:r>
              <a:rPr lang="en-US" sz="2800" b="1" dirty="0"/>
              <a:t>Relationship building</a:t>
            </a:r>
          </a:p>
          <a:p>
            <a:pPr lvl="1" fontAlgn="base">
              <a:lnSpc>
                <a:spcPct val="150000"/>
              </a:lnSpc>
            </a:pPr>
            <a:r>
              <a:rPr lang="en-US" sz="2800" b="1" dirty="0"/>
              <a:t>Birthday and holiday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2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Retention “Key”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14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en-US" b="1" dirty="0"/>
              <a:t>Participants need to know that their time is recognized and appreciated</a:t>
            </a: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b="1" dirty="0"/>
              <a:t>Time spent should represent the dedicated visit or call with a participant that helps him or her understand his or her importance in the study</a:t>
            </a: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b="1" dirty="0"/>
              <a:t>Higher participant satisfaction, richer study data, and potentially better study outcomes result from quality time spent​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00DC-5629-434D-AE15-41F24213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54577"/>
            <a:ext cx="1137914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Helpful Recruitment &amp; Retention Documents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08AC4-2D6B-478B-B78E-B3D7937553F3}"/>
              </a:ext>
            </a:extLst>
          </p:cNvPr>
          <p:cNvSpPr txBox="1"/>
          <p:nvPr/>
        </p:nvSpPr>
        <p:spPr>
          <a:xfrm>
            <a:off x="742950" y="1902203"/>
            <a:ext cx="10352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u="sng" dirty="0">
                <a:hlinkClick r:id="rId2"/>
              </a:rPr>
              <a:t>Recruitment &amp; Retention Plan Template</a:t>
            </a:r>
            <a:endParaRPr lang="en-US" sz="2800" b="1" u="sng" dirty="0"/>
          </a:p>
          <a:p>
            <a:pPr fontAlgn="base"/>
            <a:r>
              <a:rPr lang="en-US" sz="2800" b="1" dirty="0"/>
              <a:t>​</a:t>
            </a:r>
          </a:p>
          <a:p>
            <a:pPr fontAlgn="base"/>
            <a:r>
              <a:rPr lang="en-US" sz="2800" b="1" u="sng" dirty="0">
                <a:hlinkClick r:id="rId3"/>
              </a:rPr>
              <a:t>COVID-19 Recruitment + Retention Toolkit</a:t>
            </a:r>
            <a:endParaRPr lang="en-US" sz="2800" b="1" u="sng" dirty="0"/>
          </a:p>
          <a:p>
            <a:pPr fontAlgn="base"/>
            <a:r>
              <a:rPr lang="en-US" sz="2800" b="1" dirty="0"/>
              <a:t>​</a:t>
            </a:r>
          </a:p>
          <a:p>
            <a:pPr fontAlgn="base"/>
            <a:r>
              <a:rPr lang="en-US" sz="2800" b="1" u="sng" dirty="0">
                <a:hlinkClick r:id="rId4"/>
              </a:rPr>
              <a:t>Community Outreach Guide</a:t>
            </a:r>
            <a:endParaRPr lang="en-US" sz="2800" b="1" u="sng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B10C050-3AEA-6747-B2F6-725702DE2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42465"/>
              </p:ext>
            </p:extLst>
          </p:nvPr>
        </p:nvGraphicFramePr>
        <p:xfrm>
          <a:off x="4940898" y="3539372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5" imgW="965200" imgH="609600" progId="Word.Document.12">
                  <p:embed/>
                </p:oleObj>
              </mc:Choice>
              <mc:Fallback>
                <p:oleObj name="Document" showAsIcon="1" r:id="rId5" imgW="9652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0898" y="3539372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24A300C-506A-CE4F-B0E7-7B9C076B2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026370"/>
              </p:ext>
            </p:extLst>
          </p:nvPr>
        </p:nvGraphicFramePr>
        <p:xfrm>
          <a:off x="6673574" y="1780140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65200" imgH="609600" progId="Word.Document.12">
                  <p:embed/>
                </p:oleObj>
              </mc:Choice>
              <mc:Fallback>
                <p:oleObj name="Document" showAsIcon="1" r:id="rId7" imgW="9652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3574" y="1780140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6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110358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795383"/>
          </a:xfrm>
        </p:spPr>
        <p:txBody>
          <a:bodyPr/>
          <a:lstStyle/>
          <a:p>
            <a:r>
              <a:rPr lang="en-US" b="1" dirty="0"/>
              <a:t>Developing a Recruitment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210"/>
            <a:ext cx="10515600" cy="5016455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70000"/>
              </a:lnSpc>
              <a:buNone/>
            </a:pPr>
            <a:r>
              <a:rPr lang="en-US" b="1" dirty="0"/>
              <a:t>A recruitment plan should address the following:​</a:t>
            </a:r>
          </a:p>
          <a:p>
            <a:pPr fontAlgn="base">
              <a:lnSpc>
                <a:spcPct val="170000"/>
              </a:lnSpc>
            </a:pPr>
            <a:r>
              <a:rPr lang="en-US" b="1" dirty="0"/>
              <a:t>Study population​</a:t>
            </a:r>
          </a:p>
          <a:p>
            <a:pPr fontAlgn="base">
              <a:lnSpc>
                <a:spcPct val="170000"/>
              </a:lnSpc>
            </a:pPr>
            <a:r>
              <a:rPr lang="en-US" b="1" dirty="0"/>
              <a:t>Study setting​</a:t>
            </a:r>
          </a:p>
          <a:p>
            <a:pPr fontAlgn="base">
              <a:lnSpc>
                <a:spcPct val="170000"/>
              </a:lnSpc>
            </a:pPr>
            <a:r>
              <a:rPr lang="en-US" b="1" dirty="0"/>
              <a:t>Recruitment feasibility​</a:t>
            </a:r>
          </a:p>
          <a:p>
            <a:pPr fontAlgn="base">
              <a:lnSpc>
                <a:spcPct val="170000"/>
              </a:lnSpc>
            </a:pPr>
            <a:r>
              <a:rPr lang="en-US" b="1" dirty="0"/>
              <a:t>Assigning recruitment responsibilities to team members​</a:t>
            </a:r>
          </a:p>
          <a:p>
            <a:pPr fontAlgn="base">
              <a:lnSpc>
                <a:spcPct val="170000"/>
              </a:lnSpc>
            </a:pPr>
            <a:r>
              <a:rPr lang="en-US" b="1" dirty="0"/>
              <a:t>Recruitment methods​ &amp; tools</a:t>
            </a:r>
          </a:p>
          <a:p>
            <a:pPr fontAlgn="base">
              <a:lnSpc>
                <a:spcPct val="17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0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869"/>
            <a:ext cx="10515600" cy="788565"/>
          </a:xfrm>
        </p:spPr>
        <p:txBody>
          <a:bodyPr>
            <a:normAutofit/>
          </a:bodyPr>
          <a:lstStyle/>
          <a:p>
            <a:r>
              <a:rPr lang="en-US" b="1" dirty="0"/>
              <a:t>Types and Methods of Recruitment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6434"/>
            <a:ext cx="10423321" cy="5131751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70000"/>
              </a:lnSpc>
              <a:buNone/>
            </a:pPr>
            <a:r>
              <a:rPr lang="en-US" b="1" u="sng" dirty="0"/>
              <a:t>Consider more than one method of recruitment.</a:t>
            </a:r>
            <a:endParaRPr lang="en-US" b="1" dirty="0"/>
          </a:p>
          <a:p>
            <a:pPr marL="0" indent="0" fontAlgn="base">
              <a:lnSpc>
                <a:spcPct val="170000"/>
              </a:lnSpc>
              <a:buNone/>
            </a:pPr>
            <a:r>
              <a:rPr lang="en-US" b="1" dirty="0"/>
              <a:t>Recruitment methods of potential study participants:​</a:t>
            </a:r>
          </a:p>
          <a:p>
            <a:pPr lvl="1" fontAlgn="base">
              <a:lnSpc>
                <a:spcPct val="120000"/>
              </a:lnSpc>
            </a:pPr>
            <a:r>
              <a:rPr lang="en-US" b="1" dirty="0"/>
              <a:t>One-on-One conversations​</a:t>
            </a:r>
          </a:p>
          <a:p>
            <a:pPr lvl="1" fontAlgn="base">
              <a:lnSpc>
                <a:spcPct val="120000"/>
              </a:lnSpc>
            </a:pPr>
            <a:r>
              <a:rPr lang="en-US" b="1" dirty="0"/>
              <a:t>Flyers​</a:t>
            </a:r>
          </a:p>
          <a:p>
            <a:pPr lvl="1" fontAlgn="base">
              <a:lnSpc>
                <a:spcPct val="120000"/>
              </a:lnSpc>
            </a:pPr>
            <a:r>
              <a:rPr lang="en-US" b="1" dirty="0"/>
              <a:t>Phone calls​</a:t>
            </a:r>
          </a:p>
          <a:p>
            <a:pPr lvl="1" fontAlgn="base">
              <a:lnSpc>
                <a:spcPct val="120000"/>
              </a:lnSpc>
            </a:pPr>
            <a:r>
              <a:rPr lang="en-US" b="1" dirty="0"/>
              <a:t>Advertisements (Newspaper,  TV &amp; Radio)​</a:t>
            </a:r>
          </a:p>
          <a:p>
            <a:pPr lvl="1" fontAlgn="base">
              <a:lnSpc>
                <a:spcPct val="120000"/>
              </a:lnSpc>
            </a:pPr>
            <a:r>
              <a:rPr lang="en-US" b="1" dirty="0"/>
              <a:t>Letters/Postcards​</a:t>
            </a:r>
          </a:p>
          <a:p>
            <a:pPr lvl="1" fontAlgn="base">
              <a:lnSpc>
                <a:spcPct val="120000"/>
              </a:lnSpc>
            </a:pPr>
            <a:r>
              <a:rPr lang="en-US" b="1" dirty="0"/>
              <a:t>Videos​</a:t>
            </a:r>
          </a:p>
          <a:p>
            <a:pPr lvl="1" fontAlgn="base">
              <a:lnSpc>
                <a:spcPct val="120000"/>
              </a:lnSpc>
            </a:pPr>
            <a:r>
              <a:rPr lang="en-US" b="1" dirty="0"/>
              <a:t>Socially mediated communication (Text messaging, social media)​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937995"/>
          </a:xfrm>
        </p:spPr>
        <p:txBody>
          <a:bodyPr/>
          <a:lstStyle/>
          <a:p>
            <a:r>
              <a:rPr lang="en-US" b="1" dirty="0"/>
              <a:t>Types and Methods of Recruitment</a:t>
            </a:r>
            <a:r>
              <a:rPr lang="en-US" dirty="0"/>
              <a:t>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4873843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50000"/>
              </a:lnSpc>
            </a:pPr>
            <a:r>
              <a:rPr lang="en-US" b="1" dirty="0"/>
              <a:t>Referrals​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/>
              <a:t>Partnering with clinicians​</a:t>
            </a:r>
          </a:p>
          <a:p>
            <a:pPr fontAlgn="base">
              <a:lnSpc>
                <a:spcPct val="150000"/>
              </a:lnSpc>
            </a:pPr>
            <a:r>
              <a:rPr lang="en-US" b="1" dirty="0"/>
              <a:t>Recruitment Databases 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 err="1"/>
              <a:t>ResearchMatch.com</a:t>
            </a:r>
            <a:r>
              <a:rPr lang="en-US" b="1" dirty="0"/>
              <a:t>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/>
              <a:t>Electronic Health Records (EHR)​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/>
              <a:t>Patient networks through Non-profits​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/>
              <a:t>Patient Registries​</a:t>
            </a:r>
          </a:p>
          <a:p>
            <a:pPr fontAlgn="base">
              <a:lnSpc>
                <a:spcPct val="150000"/>
              </a:lnSpc>
            </a:pPr>
            <a:r>
              <a:rPr lang="en-US" b="1" dirty="0"/>
              <a:t>Paid full-service patient recruitment companies</a:t>
            </a:r>
          </a:p>
          <a:p>
            <a:pPr fontAlgn="base">
              <a:lnSpc>
                <a:spcPct val="150000"/>
              </a:lnSpc>
            </a:pPr>
            <a:r>
              <a:rPr lang="en-US" b="1" dirty="0"/>
              <a:t>Track successful recruitment methods!</a:t>
            </a:r>
          </a:p>
          <a:p>
            <a:pPr fontAlgn="base">
              <a:lnSpc>
                <a:spcPct val="150000"/>
              </a:lnSpc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7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8"/>
            <a:ext cx="10515600" cy="4975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Recruitment Tool Feasibility Analysis​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790DB2-F2C0-854C-ADE5-B07D4E3D3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117687"/>
              </p:ext>
            </p:extLst>
          </p:nvPr>
        </p:nvGraphicFramePr>
        <p:xfrm>
          <a:off x="119641" y="598206"/>
          <a:ext cx="11964112" cy="5768336"/>
        </p:xfrm>
        <a:graphic>
          <a:graphicData uri="http://schemas.openxmlformats.org/drawingml/2006/table">
            <a:tbl>
              <a:tblPr/>
              <a:tblGrid>
                <a:gridCol w="3208369">
                  <a:extLst>
                    <a:ext uri="{9D8B030D-6E8A-4147-A177-3AD203B41FA5}">
                      <a16:colId xmlns:a16="http://schemas.microsoft.com/office/drawing/2014/main" val="3700887457"/>
                    </a:ext>
                  </a:extLst>
                </a:gridCol>
                <a:gridCol w="3953538">
                  <a:extLst>
                    <a:ext uri="{9D8B030D-6E8A-4147-A177-3AD203B41FA5}">
                      <a16:colId xmlns:a16="http://schemas.microsoft.com/office/drawing/2014/main" val="924915561"/>
                    </a:ext>
                  </a:extLst>
                </a:gridCol>
                <a:gridCol w="4802205">
                  <a:extLst>
                    <a:ext uri="{9D8B030D-6E8A-4147-A177-3AD203B41FA5}">
                      <a16:colId xmlns:a16="http://schemas.microsoft.com/office/drawing/2014/main" val="65721364"/>
                    </a:ext>
                  </a:extLst>
                </a:gridCol>
              </a:tblGrid>
              <a:tr h="44143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Medium 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4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Strengths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MinionPro" panose="02040503050306020203" pitchFamily="18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90231"/>
                  </a:ext>
                </a:extLst>
              </a:tr>
              <a:tr h="186794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Newspapers &amp; Local Magazines</a:t>
                      </a:r>
                      <a:r>
                        <a:rPr lang="en-US" sz="1600" b="1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1" i="0" dirty="0">
                        <a:solidFill>
                          <a:srgbClr val="11574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3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    </a:t>
                      </a:r>
                      <a:endParaRPr lang="en-US" sz="1600" b="0" i="0" dirty="0">
                        <a:solidFill>
                          <a:srgbClr val="11574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</a:t>
                      </a:r>
                      <a:r>
                        <a:rPr lang="en-US" sz="13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Builds audience quickly​</a:t>
                      </a:r>
                      <a:b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News environment​</a:t>
                      </a:r>
                      <a:b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Short lead times for space and material​</a:t>
                      </a:r>
                      <a:b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Good for merchandising and promotional ​</a:t>
                      </a:r>
                      <a:endParaRPr lang="en-US" sz="15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support ​</a:t>
                      </a:r>
                      <a:endParaRPr lang="en-US" sz="15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Potential for re-exposure through pass-along​</a:t>
                      </a:r>
                      <a:endParaRPr lang="en-US" sz="15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High out-of-pocket cost​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Relatively inefficient​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Cluttered environment​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Slow accumulation of audience and reach 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Circulations are in serious decline ​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Short shelf life 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487329"/>
                  </a:ext>
                </a:extLst>
              </a:tr>
              <a:tr h="130073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Digital </a:t>
                      </a:r>
                      <a:r>
                        <a:rPr lang="en-US" sz="1600" b="1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1" i="0" dirty="0">
                        <a:solidFill>
                          <a:srgbClr val="115740"/>
                        </a:solidFill>
                        <a:effectLst/>
                      </a:endParaRP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UTHSC electronic     bulletin boards </a:t>
                      </a:r>
                      <a:r>
                        <a:rPr lang="en-US" sz="1600" b="1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1" i="0" dirty="0">
                        <a:solidFill>
                          <a:srgbClr val="11574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Other university bulletin boards</a:t>
                      </a:r>
                      <a:r>
                        <a:rPr lang="en-US" sz="1600" b="1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1" i="0" dirty="0">
                        <a:solidFill>
                          <a:srgbClr val="11574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Lower cost​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Numerous advanced targeting options 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Slow build up of reach​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Some users “tune out” bulletin board ads​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A lot of competition for the audience’s attention​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877253"/>
                  </a:ext>
                </a:extLst>
              </a:tr>
              <a:tr h="105985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Social Media</a:t>
                      </a:r>
                      <a:r>
                        <a:rPr lang="en-US" sz="1600" b="0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0" i="0" dirty="0">
                        <a:solidFill>
                          <a:srgbClr val="115740"/>
                        </a:solidFill>
                        <a:effectLst/>
                      </a:endParaRP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Facebook </a:t>
                      </a:r>
                      <a:r>
                        <a:rPr lang="en-US" sz="1600" b="0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0" i="0" dirty="0">
                        <a:solidFill>
                          <a:srgbClr val="11574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Twitter</a:t>
                      </a:r>
                      <a:r>
                        <a:rPr lang="en-US" sz="1600" b="0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Google</a:t>
                      </a:r>
                      <a:endParaRPr lang="en-US" sz="2000" b="1" i="1" dirty="0">
                        <a:solidFill>
                          <a:srgbClr val="11574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Little to no costs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Easy to edit and update​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Quickly builds audience through easy sharing​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Not easily trackable except for sharing​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Limited audience if not passed along​</a:t>
                      </a:r>
                      <a:b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17088"/>
                  </a:ext>
                </a:extLst>
              </a:tr>
              <a:tr h="103324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1" dirty="0" err="1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ResearchMatch</a:t>
                      </a:r>
                      <a:r>
                        <a:rPr lang="en-US" sz="1600" b="0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2000" b="0" i="0" dirty="0">
                        <a:solidFill>
                          <a:srgbClr val="11574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Free study/participant matching tool​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National reach ​</a:t>
                      </a:r>
                      <a:b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Simple study submission and navigation​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Limited quantity of volunteers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May face difficulty finding minoritized populations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809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0DF6EF3-E1F5-4349-8FBA-ACA97A80F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1591360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213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24"/>
            <a:ext cx="10515600" cy="805344"/>
          </a:xfrm>
        </p:spPr>
        <p:txBody>
          <a:bodyPr>
            <a:normAutofit/>
          </a:bodyPr>
          <a:lstStyle/>
          <a:p>
            <a:r>
              <a:rPr lang="en-US" b="1" dirty="0"/>
              <a:t>Recruitment Tool Feasibility Analysis</a:t>
            </a:r>
            <a:r>
              <a:rPr lang="en-US" dirty="0"/>
              <a:t>​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653400-C668-8041-BAC8-C0D60E35F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864"/>
              </p:ext>
            </p:extLst>
          </p:nvPr>
        </p:nvGraphicFramePr>
        <p:xfrm>
          <a:off x="75501" y="1015071"/>
          <a:ext cx="11920756" cy="5055852"/>
        </p:xfrm>
        <a:graphic>
          <a:graphicData uri="http://schemas.openxmlformats.org/drawingml/2006/table">
            <a:tbl>
              <a:tblPr/>
              <a:tblGrid>
                <a:gridCol w="3196743">
                  <a:extLst>
                    <a:ext uri="{9D8B030D-6E8A-4147-A177-3AD203B41FA5}">
                      <a16:colId xmlns:a16="http://schemas.microsoft.com/office/drawing/2014/main" val="3651849157"/>
                    </a:ext>
                  </a:extLst>
                </a:gridCol>
                <a:gridCol w="3939211">
                  <a:extLst>
                    <a:ext uri="{9D8B030D-6E8A-4147-A177-3AD203B41FA5}">
                      <a16:colId xmlns:a16="http://schemas.microsoft.com/office/drawing/2014/main" val="200057588"/>
                    </a:ext>
                  </a:extLst>
                </a:gridCol>
                <a:gridCol w="4784802">
                  <a:extLst>
                    <a:ext uri="{9D8B030D-6E8A-4147-A177-3AD203B41FA5}">
                      <a16:colId xmlns:a16="http://schemas.microsoft.com/office/drawing/2014/main" val="2169194140"/>
                    </a:ext>
                  </a:extLst>
                </a:gridCol>
              </a:tblGrid>
              <a:tr h="37190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Medium 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latin typeface="MinionPro" panose="02040503050306020203" pitchFamily="18" charset="0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Strengths</a:t>
                      </a:r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MinionPro" panose="02040503050306020203" pitchFamily="18" charset="0"/>
                        </a:rPr>
                        <a:t> 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MinionPro" panose="02040503050306020203" pitchFamily="18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 anchor="ctr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 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86738" marR="86738" marT="43369" marB="433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07283"/>
                  </a:ext>
                </a:extLst>
              </a:tr>
              <a:tr h="185406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Network/Broadcast TV </a:t>
                      </a:r>
                      <a:r>
                        <a:rPr lang="en-US" sz="1700" b="0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700" b="0" i="0" dirty="0">
                        <a:solidFill>
                          <a:srgbClr val="11574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Sight, sound, and motion​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Highest reach potential of all media types 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Immediate reach​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Audience selectivity in certain programs 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Highest out-of-pocket costs​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Highest production costs​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Competition for the audience’s attention 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847581"/>
                  </a:ext>
                </a:extLst>
              </a:tr>
              <a:tr h="97582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1" i="1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 Data Warehouse</a:t>
                      </a:r>
                      <a:r>
                        <a:rPr lang="en-US" sz="1700" b="0" i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700" b="0" i="0">
                        <a:solidFill>
                          <a:srgbClr val="11574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Aggregated data from affiliated hospitals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Minimal cost​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Data is limited to affiliated hospitals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321995"/>
                  </a:ext>
                </a:extLst>
              </a:tr>
              <a:tr h="185406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Radio spots &amp; </a:t>
                      </a:r>
                      <a:r>
                        <a:rPr lang="en-US" sz="1700" b="0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700" b="0" i="0" dirty="0">
                        <a:solidFill>
                          <a:srgbClr val="11574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700" b="1" i="1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Radio show segments </a:t>
                      </a:r>
                      <a:r>
                        <a:rPr lang="en-US" sz="1700" b="0" i="0" dirty="0">
                          <a:solidFill>
                            <a:srgbClr val="115740"/>
                          </a:solidFill>
                          <a:effectLst/>
                          <a:latin typeface="Gill Sans MT" panose="020B0502020104020203" pitchFamily="34" charset="77"/>
                        </a:rPr>
                        <a:t>​</a:t>
                      </a:r>
                      <a:endParaRPr lang="en-US" sz="1700" b="0" i="0" dirty="0">
                        <a:solidFill>
                          <a:srgbClr val="11574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Efficiency​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More segmented audiences - easier targeting 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Lower out-of-pocket expenses​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Low production costs 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Non-intrusive/background medium​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A lot of competition for the audience’s attention 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Portable medium, not suited for getting an immediate response​</a:t>
                      </a:r>
                      <a:b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• More limited reach versus TV 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738" marR="86738" marT="43369" marB="43369">
                    <a:lnL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07382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949C324-E6C8-3D46-BDF1-17DB3F952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8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3F5E09B-2214-F849-80CE-8210FC72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199" y="273863"/>
            <a:ext cx="5181600" cy="1415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033" y="1384183"/>
            <a:ext cx="11065933" cy="4840448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60000"/>
              </a:lnSpc>
              <a:buNone/>
            </a:pPr>
            <a:r>
              <a:rPr lang="en-US" b="1" dirty="0"/>
              <a:t>For Researchers:​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Register as an approved researcher​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Website is easy to navigate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You can run a feasibility study for our region to assist you with study development prior to submitting your study for recruitment</a:t>
            </a:r>
            <a:endParaRPr lang="en-US" sz="2400" dirty="0"/>
          </a:p>
          <a:p>
            <a:pPr marL="0" indent="0" fontAlgn="base">
              <a:lnSpc>
                <a:spcPct val="170000"/>
              </a:lnSpc>
              <a:buNone/>
            </a:pPr>
            <a:r>
              <a:rPr lang="en-US" b="1" dirty="0"/>
              <a:t>For Volunteers: ​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Convenient and easy to use 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Promotes volunteer choice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No obligation to participate in studies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Safe and secure system</a:t>
            </a:r>
          </a:p>
          <a:p>
            <a:pPr fontAlgn="base">
              <a:lnSpc>
                <a:spcPct val="120000"/>
              </a:lnSpc>
            </a:pPr>
            <a:r>
              <a:rPr lang="en-US" sz="2400" b="1" dirty="0"/>
              <a:t>Volunteer information is kept confidential 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9418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41981889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B773883AD3048A88EA7B3BD9DC026" ma:contentTypeVersion="10" ma:contentTypeDescription="Create a new document." ma:contentTypeScope="" ma:versionID="d11a306b637a8f09e11bf27426be7ca1">
  <xsd:schema xmlns:xsd="http://www.w3.org/2001/XMLSchema" xmlns:xs="http://www.w3.org/2001/XMLSchema" xmlns:p="http://schemas.microsoft.com/office/2006/metadata/properties" xmlns:ns2="f76a0f58-7f3e-4dee-998e-8d01334dce2a" xmlns:ns3="cb6a0c6b-8bc0-4126-af1d-cc9d398efd30" targetNamespace="http://schemas.microsoft.com/office/2006/metadata/properties" ma:root="true" ma:fieldsID="bcbdd214351249b0e6441c5e84278034" ns2:_="" ns3:_="">
    <xsd:import namespace="f76a0f58-7f3e-4dee-998e-8d01334dce2a"/>
    <xsd:import namespace="cb6a0c6b-8bc0-4126-af1d-cc9d398efd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0f58-7f3e-4dee-998e-8d01334dce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a0c6b-8bc0-4126-af1d-cc9d398ef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5274A7-6CC3-410D-8E66-A3890E565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96877-548F-406D-A46F-36ADBA5C8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a0f58-7f3e-4dee-998e-8d01334dce2a"/>
    <ds:schemaRef ds:uri="cb6a0c6b-8bc0-4126-af1d-cc9d398ef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A4AE42-4703-4900-A9BF-D82F512440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1921</TotalTime>
  <Words>861</Words>
  <Application>Microsoft Macintosh PowerPoint</Application>
  <PresentationFormat>Widescreen</PresentationFormat>
  <Paragraphs>149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Gill Sans MT</vt:lpstr>
      <vt:lpstr>MinionPro</vt:lpstr>
      <vt:lpstr>Times</vt:lpstr>
      <vt:lpstr>Title slides</vt:lpstr>
      <vt:lpstr>UTHSC content slides</vt:lpstr>
      <vt:lpstr>Section breaks</vt:lpstr>
      <vt:lpstr>1_End slides</vt:lpstr>
      <vt:lpstr>Document</vt:lpstr>
      <vt:lpstr>Recruitment &amp; Retention </vt:lpstr>
      <vt:lpstr>Recruitment</vt:lpstr>
      <vt:lpstr>Developing a Recruitment Plan</vt:lpstr>
      <vt:lpstr>Types and Methods of Recruitment</vt:lpstr>
      <vt:lpstr>Types and Methods of Recruitment​</vt:lpstr>
      <vt:lpstr>Recruitment Tool Feasibility Analysis​</vt:lpstr>
      <vt:lpstr>Recruitment Tool Feasibility Analysis​</vt:lpstr>
      <vt:lpstr>PowerPoint Presentation</vt:lpstr>
      <vt:lpstr>Retention</vt:lpstr>
      <vt:lpstr>Why is Retention Important?</vt:lpstr>
      <vt:lpstr>Identified Issues in Participant Retention</vt:lpstr>
      <vt:lpstr>Developing a Retention Plan</vt:lpstr>
      <vt:lpstr>Proven Methods for Increased Retention</vt:lpstr>
      <vt:lpstr>Proven Methods for Increased Retention</vt:lpstr>
      <vt:lpstr>The Retention “Key”</vt:lpstr>
      <vt:lpstr>Helpful Recruitment &amp; Retention Documents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&amp; Retention</dc:title>
  <dc:creator>Evans, Ashley G</dc:creator>
  <cp:lastModifiedBy>Lee Anne</cp:lastModifiedBy>
  <cp:revision>42</cp:revision>
  <dcterms:created xsi:type="dcterms:W3CDTF">2021-12-13T17:14:39Z</dcterms:created>
  <dcterms:modified xsi:type="dcterms:W3CDTF">2024-11-18T16:36:17Z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0x010100F8DB773883AD3048A88EA7B3BD9DC026</vt:lpwstr>
  </property>
</Properties>
</file>